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68" r:id="rId3"/>
    <p:sldId id="269" r:id="rId4"/>
    <p:sldId id="281" r:id="rId5"/>
    <p:sldId id="282" r:id="rId6"/>
    <p:sldId id="265"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sl-SI" smtClean="0"/>
              <a:t>Kliknite, če želite urediti slog naslova matrice</a:t>
            </a:r>
            <a:endParaRPr kumimoji="0" lang="en-US"/>
          </a:p>
        </p:txBody>
      </p:sp>
      <p:sp>
        <p:nvSpPr>
          <p:cNvPr id="3" name="Podnaslov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sl-SI" smtClean="0"/>
              <a:t>Kliknite, če želite urediti slog podnaslova matrice</a:t>
            </a:r>
            <a:endParaRPr kumimoji="0" lang="en-US"/>
          </a:p>
        </p:txBody>
      </p:sp>
      <p:sp>
        <p:nvSpPr>
          <p:cNvPr id="4" name="Ograda datuma 3"/>
          <p:cNvSpPr>
            <a:spLocks noGrp="1"/>
          </p:cNvSpPr>
          <p:nvPr>
            <p:ph type="dt" sz="half" idx="10"/>
          </p:nvPr>
        </p:nvSpPr>
        <p:spPr/>
        <p:txBody>
          <a:bodyPr/>
          <a:lstStyle/>
          <a:p>
            <a:fld id="{CCF89BB8-BC23-4FED-A221-A70BB0663593}" type="datetimeFigureOut">
              <a:rPr lang="sl-SI" smtClean="0"/>
              <a:pPr/>
              <a:t>16.5.2020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B61229-118F-4C05-AB93-06FE53597B15}" type="slidenum">
              <a:rPr lang="sl-SI" smtClean="0"/>
              <a:pPr/>
              <a:t>‹#›</a:t>
            </a:fld>
            <a:endParaRPr lang="sl-SI"/>
          </a:p>
        </p:txBody>
      </p:sp>
      <p:sp>
        <p:nvSpPr>
          <p:cNvPr id="10" name="Pravokotni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CF89BB8-BC23-4FED-A221-A70BB0663593}" type="datetimeFigureOut">
              <a:rPr lang="sl-SI" smtClean="0"/>
              <a:pPr/>
              <a:t>16.5.2020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9" name="Pravokotni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avokotni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vpični naslov 1"/>
          <p:cNvSpPr>
            <a:spLocks noGrp="1"/>
          </p:cNvSpPr>
          <p:nvPr>
            <p:ph type="title" orient="vert"/>
          </p:nvPr>
        </p:nvSpPr>
        <p:spPr>
          <a:xfrm>
            <a:off x="6781800" y="274640"/>
            <a:ext cx="1905000" cy="5851525"/>
          </a:xfrm>
        </p:spPr>
        <p:txBody>
          <a:bodyPr vert="eaVert"/>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304800"/>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CF89BB8-BC23-4FED-A221-A70BB0663593}" type="datetimeFigureOut">
              <a:rPr lang="sl-SI" smtClean="0"/>
              <a:pPr/>
              <a:t>16.5.2020</a:t>
            </a:fld>
            <a:endParaRPr lang="sl-SI"/>
          </a:p>
        </p:txBody>
      </p:sp>
      <p:sp>
        <p:nvSpPr>
          <p:cNvPr id="5" name="Ograda noge 4"/>
          <p:cNvSpPr>
            <a:spLocks noGrp="1"/>
          </p:cNvSpPr>
          <p:nvPr>
            <p:ph type="ftr" sz="quarter" idx="11"/>
          </p:nvPr>
        </p:nvSpPr>
        <p:spPr>
          <a:xfrm>
            <a:off x="2640597" y="6377459"/>
            <a:ext cx="3836404" cy="365125"/>
          </a:xfrm>
        </p:spPr>
        <p:txBody>
          <a:bodyPr/>
          <a:lstStyle/>
          <a:p>
            <a:endParaRPr lang="sl-SI"/>
          </a:p>
        </p:txBody>
      </p:sp>
      <p:sp>
        <p:nvSpPr>
          <p:cNvPr id="6" name="Ograda številke diapozitiva 5"/>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55448"/>
            <a:ext cx="8229600" cy="1252728"/>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CF89BB8-BC23-4FED-A221-A70BB0663593}" type="datetimeFigureOut">
              <a:rPr lang="sl-SI" smtClean="0"/>
              <a:pPr/>
              <a:t>16.5.2020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avokotni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CCF89BB8-BC23-4FED-A221-A70BB0663593}" type="datetimeFigureOut">
              <a:rPr lang="sl-SI" smtClean="0"/>
              <a:pPr/>
              <a:t>16.5.2020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B61229-118F-4C05-AB93-06FE53597B15}"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CCF89BB8-BC23-4FED-A221-A70BB0663593}" type="datetimeFigureOut">
              <a:rPr lang="sl-SI" smtClean="0"/>
              <a:pPr/>
              <a:t>16.5.2020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4" name="Ograda vsebin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besedila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6" name="Ograda vsebin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CCF89BB8-BC23-4FED-A221-A70BB0663593}" type="datetimeFigureOut">
              <a:rPr lang="sl-SI" smtClean="0"/>
              <a:pPr/>
              <a:t>16.5.2020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CCF89BB8-BC23-4FED-A221-A70BB0663593}" type="datetimeFigureOut">
              <a:rPr lang="sl-SI" smtClean="0"/>
              <a:pPr/>
              <a:t>16.5.2020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CF89BB8-BC23-4FED-A221-A70BB0663593}" type="datetimeFigureOut">
              <a:rPr lang="sl-SI" smtClean="0"/>
              <a:pPr/>
              <a:t>16.5.2020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6B61229-118F-4C05-AB93-06FE53597B15}"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vsebin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besedila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CCF89BB8-BC23-4FED-A221-A70BB0663593}" type="datetimeFigureOut">
              <a:rPr lang="sl-SI" smtClean="0"/>
              <a:pPr/>
              <a:t>16.5.2020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6B61229-118F-4C05-AB93-06FE53597B15}" type="slidenum">
              <a:rPr lang="sl-SI" smtClean="0"/>
              <a:pPr/>
              <a:t>‹#›</a:t>
            </a:fld>
            <a:endParaRPr lang="sl-SI"/>
          </a:p>
        </p:txBody>
      </p:sp>
      <p:sp>
        <p:nvSpPr>
          <p:cNvPr id="12" name="Pravokotni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164592" y="1170432"/>
            <a:ext cx="2523744" cy="201168"/>
          </a:xfrm>
        </p:spPr>
        <p:txBody>
          <a:bodyPr/>
          <a:lstStyle/>
          <a:p>
            <a:fld id="{CCF89BB8-BC23-4FED-A221-A70BB0663593}" type="datetimeFigureOut">
              <a:rPr lang="sl-SI" smtClean="0"/>
              <a:pPr/>
              <a:t>16.5.2020</a:t>
            </a:fld>
            <a:endParaRPr lang="sl-SI"/>
          </a:p>
        </p:txBody>
      </p:sp>
      <p:sp>
        <p:nvSpPr>
          <p:cNvPr id="11" name="Pravokotni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Ograda no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sl-SI"/>
          </a:p>
        </p:txBody>
      </p:sp>
      <p:sp>
        <p:nvSpPr>
          <p:cNvPr id="7" name="Ograda številke diapozitiva 6"/>
          <p:cNvSpPr>
            <a:spLocks noGrp="1"/>
          </p:cNvSpPr>
          <p:nvPr>
            <p:ph type="sldNum" sz="quarter" idx="12"/>
          </p:nvPr>
        </p:nvSpPr>
        <p:spPr>
          <a:xfrm>
            <a:off x="8339328" y="1170432"/>
            <a:ext cx="733864" cy="201168"/>
          </a:xfrm>
        </p:spPr>
        <p:txBody>
          <a:bodyPr/>
          <a:lstStyle/>
          <a:p>
            <a:fld id="{66B61229-118F-4C05-AB93-06FE53597B15}"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avokotni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avokotni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Ograda naslova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4" name="Ograda datum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CF89BB8-BC23-4FED-A221-A70BB0663593}" type="datetimeFigureOut">
              <a:rPr lang="sl-SI" smtClean="0"/>
              <a:pPr/>
              <a:t>16.5.2020</a:t>
            </a:fld>
            <a:endParaRPr lang="sl-SI"/>
          </a:p>
        </p:txBody>
      </p:sp>
      <p:sp>
        <p:nvSpPr>
          <p:cNvPr id="5" name="Ograda no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sl-SI"/>
          </a:p>
        </p:txBody>
      </p:sp>
      <p:sp>
        <p:nvSpPr>
          <p:cNvPr id="6" name="Ograda številke diapoz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6B61229-118F-4C05-AB93-06FE53597B15}"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ucbeniki.sio.si/lum9/2418/index6.html" TargetMode="External"/><Relationship Id="rId2" Type="http://schemas.openxmlformats.org/officeDocument/2006/relationships/hyperlink" Target="https://eucbeniki.sio.si/lum9/2418/index.html"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hyperlink" Target="mailto:tea.curk-sorta@os-sturje.si"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71472" y="3214686"/>
            <a:ext cx="8077200" cy="1500198"/>
          </a:xfrm>
        </p:spPr>
        <p:txBody>
          <a:bodyPr>
            <a:normAutofit/>
          </a:bodyPr>
          <a:lstStyle/>
          <a:p>
            <a:r>
              <a:rPr lang="sl-SI" sz="4400" b="0" dirty="0" smtClean="0"/>
              <a:t>KIPARSTVO V ARHITEKTURI</a:t>
            </a:r>
            <a:endParaRPr lang="sl-SI" sz="4400" b="0" dirty="0"/>
          </a:p>
        </p:txBody>
      </p:sp>
    </p:spTree>
    <p:extLst>
      <p:ext uri="{BB962C8B-B14F-4D97-AF65-F5344CB8AC3E}">
        <p14:creationId xmlns="" xmlns:p14="http://schemas.microsoft.com/office/powerpoint/2010/main" val="393814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2844" y="428604"/>
            <a:ext cx="8858312" cy="5893921"/>
          </a:xfrm>
          <a:prstGeom prst="rect">
            <a:avLst/>
          </a:prstGeom>
        </p:spPr>
        <p:txBody>
          <a:bodyPr wrap="square">
            <a:spAutoFit/>
          </a:bodyPr>
          <a:lstStyle/>
          <a:p>
            <a:r>
              <a:rPr lang="sl-SI" dirty="0" smtClean="0"/>
              <a:t>Pozdravljeni </a:t>
            </a:r>
            <a:r>
              <a:rPr lang="sl-SI" dirty="0" err="1" smtClean="0"/>
              <a:t>devetošolci</a:t>
            </a:r>
            <a:r>
              <a:rPr lang="sl-SI" dirty="0" smtClean="0"/>
              <a:t>!</a:t>
            </a:r>
          </a:p>
          <a:p>
            <a:endParaRPr lang="sl-SI" dirty="0" smtClean="0"/>
          </a:p>
          <a:p>
            <a:r>
              <a:rPr lang="sl-SI" dirty="0" smtClean="0"/>
              <a:t>V prvem ocenjevalnem obdobju ste se posvečali predvsem risanju in slikanju, malo ste se spogledali z grafiko, nato ste nadaljevali z arhitekturo.</a:t>
            </a:r>
          </a:p>
          <a:p>
            <a:r>
              <a:rPr lang="sl-SI" dirty="0" smtClean="0"/>
              <a:t>Pri pouku na daljavo smo osredotočeni predvsem na kiparstvo, ker te snovi letos še niste obdelali. Naloge, ki mi jih oddajate, so v večini zelo dobro narejene, občudujem vašo izvirnost in iznajdljivost – vaše naloge si lahko ogledate v spletni razstavi.</a:t>
            </a:r>
          </a:p>
          <a:p>
            <a:endParaRPr lang="sl-SI" dirty="0" smtClean="0"/>
          </a:p>
          <a:p>
            <a:r>
              <a:rPr lang="sl-SI" dirty="0" smtClean="0"/>
              <a:t>V tem tednu začenjamo novo kiparsko nalogo, še zadnjo vsebino, ki jo moramo v tem šolskem letu spoznati. </a:t>
            </a:r>
          </a:p>
          <a:p>
            <a:endParaRPr lang="sl-SI" dirty="0" smtClean="0"/>
          </a:p>
          <a:p>
            <a:r>
              <a:rPr lang="sl-SI" dirty="0" smtClean="0"/>
              <a:t>Kar čutim, kako veseli ste, ker se boste prihodnji teden spet </a:t>
            </a:r>
            <a:r>
              <a:rPr lang="sl-SI" dirty="0" smtClean="0"/>
              <a:t>lahko videli </a:t>
            </a:r>
            <a:r>
              <a:rPr lang="sl-SI" dirty="0" smtClean="0"/>
              <a:t>v šoli!</a:t>
            </a:r>
          </a:p>
          <a:p>
            <a:endParaRPr lang="sl-SI" dirty="0" smtClean="0"/>
          </a:p>
          <a:p>
            <a:r>
              <a:rPr lang="sl-SI" dirty="0" smtClean="0"/>
              <a:t>Večina od vas mora oceno pri LUM še pridobiti, zato mi tisti, ki še niste, fotografije vaših izdelkov čim prej pošljite, da bom tisto nalogo, ki ste jo najbolje naredili, lahko ocenila.</a:t>
            </a:r>
          </a:p>
          <a:p>
            <a:endParaRPr lang="sl-SI" dirty="0" smtClean="0"/>
          </a:p>
          <a:p>
            <a:r>
              <a:rPr lang="sl-SI" dirty="0" smtClean="0"/>
              <a:t>Tisti, ki ste vpisani k izbirnemu predmetu LS3 poskrbite, da boste imeli tudi tam čim prej oddane vse naloge. Tudi tam potrebujete oceno.</a:t>
            </a:r>
          </a:p>
          <a:p>
            <a:endParaRPr lang="sl-SI" dirty="0" smtClean="0"/>
          </a:p>
          <a:p>
            <a:r>
              <a:rPr lang="sl-SI" dirty="0" smtClean="0"/>
              <a:t>Želim vam veliko ustvarjalnosti in iznajdljivosti še naprej!</a:t>
            </a:r>
          </a:p>
          <a:p>
            <a:endParaRPr lang="sl-SI"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142844" y="142852"/>
            <a:ext cx="9001156" cy="6986528"/>
          </a:xfrm>
          <a:prstGeom prst="rect">
            <a:avLst/>
          </a:prstGeom>
          <a:noFill/>
        </p:spPr>
        <p:txBody>
          <a:bodyPr wrap="square" rtlCol="0">
            <a:spAutoFit/>
          </a:bodyPr>
          <a:lstStyle/>
          <a:p>
            <a:r>
              <a:rPr lang="sl-SI" sz="1600" dirty="0" smtClean="0"/>
              <a:t>Snov o kiparstvu v arhitekturi pozorno preberi v učbeniku: </a:t>
            </a:r>
            <a:r>
              <a:rPr lang="sl-SI" sz="1600" dirty="0" smtClean="0">
                <a:hlinkClick r:id="rId2"/>
              </a:rPr>
              <a:t>https://eucbeniki.sio.si/lum9/2418/index.html</a:t>
            </a:r>
            <a:endParaRPr lang="sl-SI" sz="1600" dirty="0" smtClean="0"/>
          </a:p>
          <a:p>
            <a:endParaRPr lang="sl-SI" sz="1600" dirty="0" smtClean="0"/>
          </a:p>
          <a:p>
            <a:r>
              <a:rPr lang="sl-SI" sz="1600" dirty="0" smtClean="0"/>
              <a:t>Ko prebereš teoretični del, reši tudi naloge na koncu poglavja: </a:t>
            </a:r>
            <a:r>
              <a:rPr lang="sl-SI" sz="1600" dirty="0" smtClean="0">
                <a:hlinkClick r:id="rId3"/>
              </a:rPr>
              <a:t>https://eucbeniki.sio.si/lum9/2418/index6.html</a:t>
            </a:r>
            <a:endParaRPr lang="sl-SI" sz="1600" dirty="0" smtClean="0"/>
          </a:p>
          <a:p>
            <a:endParaRPr lang="sl-SI" sz="1600" dirty="0" smtClean="0"/>
          </a:p>
          <a:p>
            <a:r>
              <a:rPr lang="sl-SI" sz="1600" b="1" dirty="0" smtClean="0"/>
              <a:t>Arhitekturno kiparstvo </a:t>
            </a:r>
            <a:r>
              <a:rPr lang="sl-SI" sz="1600" dirty="0" smtClean="0"/>
              <a:t>je vezano na stavbe, torej je del arhitekture. Lahko ima tudi vlogo arhitekturnih elementov (npr. steber, portal), lahko pa arhitekturo le plemeniti, krasi.</a:t>
            </a:r>
          </a:p>
          <a:p>
            <a:r>
              <a:rPr lang="sl-SI" sz="1600" dirty="0" smtClean="0"/>
              <a:t>Arhitekturni kipi imajo lahko obliko </a:t>
            </a:r>
            <a:r>
              <a:rPr lang="sl-SI" sz="1600" b="1" dirty="0" smtClean="0"/>
              <a:t>reliefa</a:t>
            </a:r>
            <a:r>
              <a:rPr lang="sl-SI" sz="1600" dirty="0" smtClean="0"/>
              <a:t> ali pa so to </a:t>
            </a:r>
            <a:r>
              <a:rPr lang="sl-SI" sz="1600" b="1" dirty="0" smtClean="0"/>
              <a:t>samostojni kipi</a:t>
            </a:r>
            <a:r>
              <a:rPr lang="sl-SI" sz="1600" dirty="0" smtClean="0"/>
              <a:t>, vezani na steno ali druge dele stavbe.</a:t>
            </a:r>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smtClean="0"/>
          </a:p>
          <a:p>
            <a:endParaRPr lang="sl-SI" sz="1600" dirty="0"/>
          </a:p>
        </p:txBody>
      </p:sp>
      <p:pic>
        <p:nvPicPr>
          <p:cNvPr id="4102" name="Picture 6" descr="440 Best Sculptures images | Sculpture art, Sculpture, Statue"/>
          <p:cNvPicPr>
            <a:picLocks noChangeAspect="1" noChangeArrowheads="1"/>
          </p:cNvPicPr>
          <p:nvPr/>
        </p:nvPicPr>
        <p:blipFill>
          <a:blip r:embed="rId4" cstate="print"/>
          <a:srcRect/>
          <a:stretch>
            <a:fillRect/>
          </a:stretch>
        </p:blipFill>
        <p:spPr bwMode="auto">
          <a:xfrm>
            <a:off x="6357950" y="2786058"/>
            <a:ext cx="2071702" cy="3747265"/>
          </a:xfrm>
          <a:prstGeom prst="rect">
            <a:avLst/>
          </a:prstGeom>
          <a:noFill/>
        </p:spPr>
      </p:pic>
      <p:pic>
        <p:nvPicPr>
          <p:cNvPr id="4104" name="Picture 8" descr="Ashgabad, Turkmenistan - October 10, 2014. City Archives Building ..."/>
          <p:cNvPicPr>
            <a:picLocks noChangeAspect="1" noChangeArrowheads="1"/>
          </p:cNvPicPr>
          <p:nvPr/>
        </p:nvPicPr>
        <p:blipFill>
          <a:blip r:embed="rId5" cstate="print"/>
          <a:srcRect/>
          <a:stretch>
            <a:fillRect/>
          </a:stretch>
        </p:blipFill>
        <p:spPr bwMode="auto">
          <a:xfrm>
            <a:off x="214282" y="2745510"/>
            <a:ext cx="5643602" cy="37600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214282" y="214290"/>
            <a:ext cx="8929718" cy="6740307"/>
          </a:xfrm>
          <a:prstGeom prst="rect">
            <a:avLst/>
          </a:prstGeom>
          <a:noFill/>
        </p:spPr>
        <p:txBody>
          <a:bodyPr wrap="square" rtlCol="0">
            <a:spAutoFit/>
          </a:bodyPr>
          <a:lstStyle/>
          <a:p>
            <a:r>
              <a:rPr lang="sl-SI" dirty="0" smtClean="0"/>
              <a:t>Friz</a:t>
            </a:r>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r>
              <a:rPr lang="sl-SI" dirty="0" smtClean="0"/>
              <a:t>Portal</a:t>
            </a:r>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r>
              <a:rPr lang="sl-SI" dirty="0" smtClean="0"/>
              <a:t>				</a:t>
            </a:r>
          </a:p>
          <a:p>
            <a:endParaRPr lang="sl-SI" dirty="0" smtClean="0"/>
          </a:p>
          <a:p>
            <a:endParaRPr lang="sl-SI" dirty="0" smtClean="0"/>
          </a:p>
        </p:txBody>
      </p:sp>
      <p:pic>
        <p:nvPicPr>
          <p:cNvPr id="3076" name="Picture 4" descr="Zgodovina – semenišče.si"/>
          <p:cNvPicPr>
            <a:picLocks noChangeAspect="1" noChangeArrowheads="1"/>
          </p:cNvPicPr>
          <p:nvPr/>
        </p:nvPicPr>
        <p:blipFill>
          <a:blip r:embed="rId2" cstate="print"/>
          <a:srcRect/>
          <a:stretch>
            <a:fillRect/>
          </a:stretch>
        </p:blipFill>
        <p:spPr bwMode="auto">
          <a:xfrm>
            <a:off x="1142976" y="3143248"/>
            <a:ext cx="2793616" cy="3357586"/>
          </a:xfrm>
          <a:prstGeom prst="rect">
            <a:avLst/>
          </a:prstGeom>
          <a:noFill/>
        </p:spPr>
      </p:pic>
      <p:pic>
        <p:nvPicPr>
          <p:cNvPr id="3078" name="Picture 6" descr="Nîmes across the centuries"/>
          <p:cNvPicPr>
            <a:picLocks noChangeAspect="1" noChangeArrowheads="1"/>
          </p:cNvPicPr>
          <p:nvPr/>
        </p:nvPicPr>
        <p:blipFill>
          <a:blip r:embed="rId3" cstate="print"/>
          <a:srcRect/>
          <a:stretch>
            <a:fillRect/>
          </a:stretch>
        </p:blipFill>
        <p:spPr bwMode="auto">
          <a:xfrm>
            <a:off x="1142976" y="214290"/>
            <a:ext cx="3289323" cy="2500330"/>
          </a:xfrm>
          <a:prstGeom prst="rect">
            <a:avLst/>
          </a:prstGeom>
          <a:noFill/>
        </p:spPr>
      </p:pic>
      <p:pic>
        <p:nvPicPr>
          <p:cNvPr id="13" name="Slika 12" descr="kaširanje.jpg"/>
          <p:cNvPicPr>
            <a:picLocks noChangeAspect="1"/>
          </p:cNvPicPr>
          <p:nvPr/>
        </p:nvPicPr>
        <p:blipFill>
          <a:blip r:embed="rId4" cstate="print"/>
          <a:stretch>
            <a:fillRect/>
          </a:stretch>
        </p:blipFill>
        <p:spPr>
          <a:xfrm>
            <a:off x="4857752" y="214290"/>
            <a:ext cx="3748664" cy="2500330"/>
          </a:xfrm>
          <a:prstGeom prst="rect">
            <a:avLst/>
          </a:prstGeom>
        </p:spPr>
      </p:pic>
      <p:pic>
        <p:nvPicPr>
          <p:cNvPr id="3082" name="Picture 10" descr="Notre Dame Cathedral Entrance Doors Arch Friezes and Statues Paris ..."/>
          <p:cNvPicPr>
            <a:picLocks noChangeAspect="1" noChangeArrowheads="1"/>
          </p:cNvPicPr>
          <p:nvPr/>
        </p:nvPicPr>
        <p:blipFill>
          <a:blip r:embed="rId5" cstate="print"/>
          <a:srcRect b="10499"/>
          <a:stretch>
            <a:fillRect/>
          </a:stretch>
        </p:blipFill>
        <p:spPr bwMode="auto">
          <a:xfrm>
            <a:off x="4857752" y="3143248"/>
            <a:ext cx="2580193" cy="33575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28596" y="214290"/>
            <a:ext cx="4723050" cy="4801314"/>
          </a:xfrm>
          <a:prstGeom prst="rect">
            <a:avLst/>
          </a:prstGeom>
        </p:spPr>
        <p:txBody>
          <a:bodyPr wrap="square">
            <a:spAutoFit/>
          </a:bodyPr>
          <a:lstStyle/>
          <a:p>
            <a:r>
              <a:rPr lang="sl-SI" dirty="0" smtClean="0"/>
              <a:t>Timpanon</a:t>
            </a:r>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r>
              <a:rPr lang="sl-SI" dirty="0" smtClean="0"/>
              <a:t>Kapitel</a:t>
            </a:r>
          </a:p>
          <a:p>
            <a:endParaRPr lang="sl-SI" dirty="0" smtClean="0"/>
          </a:p>
          <a:p>
            <a:endParaRPr lang="sl-SI" dirty="0"/>
          </a:p>
        </p:txBody>
      </p:sp>
      <p:pic>
        <p:nvPicPr>
          <p:cNvPr id="4" name="Picture 8" descr="Šartras katedrāle. Portāls, timpanons. Kristus un evanģēlisti ..."/>
          <p:cNvPicPr>
            <a:picLocks noChangeAspect="1" noChangeArrowheads="1"/>
          </p:cNvPicPr>
          <p:nvPr/>
        </p:nvPicPr>
        <p:blipFill>
          <a:blip r:embed="rId2" cstate="print"/>
          <a:srcRect/>
          <a:stretch>
            <a:fillRect/>
          </a:stretch>
        </p:blipFill>
        <p:spPr bwMode="auto">
          <a:xfrm>
            <a:off x="4786314" y="785794"/>
            <a:ext cx="3643338" cy="2732504"/>
          </a:xfrm>
          <a:prstGeom prst="rect">
            <a:avLst/>
          </a:prstGeom>
          <a:noFill/>
        </p:spPr>
      </p:pic>
      <p:pic>
        <p:nvPicPr>
          <p:cNvPr id="19458" name="Picture 2" descr="column - Wiktionary"/>
          <p:cNvPicPr>
            <a:picLocks noChangeAspect="1" noChangeArrowheads="1"/>
          </p:cNvPicPr>
          <p:nvPr/>
        </p:nvPicPr>
        <p:blipFill>
          <a:blip r:embed="rId3" cstate="print"/>
          <a:srcRect/>
          <a:stretch>
            <a:fillRect/>
          </a:stretch>
        </p:blipFill>
        <p:spPr bwMode="auto">
          <a:xfrm>
            <a:off x="5643570" y="4143380"/>
            <a:ext cx="3095646" cy="2321735"/>
          </a:xfrm>
          <a:prstGeom prst="rect">
            <a:avLst/>
          </a:prstGeom>
          <a:noFill/>
        </p:spPr>
      </p:pic>
      <p:pic>
        <p:nvPicPr>
          <p:cNvPr id="19460" name="Picture 4" descr="Ancient Greek Architecture Columns - Lessons - Tes Teach"/>
          <p:cNvPicPr>
            <a:picLocks noChangeAspect="1" noChangeArrowheads="1"/>
          </p:cNvPicPr>
          <p:nvPr/>
        </p:nvPicPr>
        <p:blipFill>
          <a:blip r:embed="rId4" cstate="print"/>
          <a:srcRect b="7593"/>
          <a:stretch>
            <a:fillRect/>
          </a:stretch>
        </p:blipFill>
        <p:spPr bwMode="auto">
          <a:xfrm>
            <a:off x="1357290" y="4214818"/>
            <a:ext cx="3943340" cy="2170864"/>
          </a:xfrm>
          <a:prstGeom prst="rect">
            <a:avLst/>
          </a:prstGeom>
          <a:noFill/>
        </p:spPr>
      </p:pic>
      <p:pic>
        <p:nvPicPr>
          <p:cNvPr id="19462" name="Picture 6" descr="Timpanon Vollplastik Walhalla - Ingyenes fotó a Pixabay-en"/>
          <p:cNvPicPr>
            <a:picLocks noChangeAspect="1" noChangeArrowheads="1"/>
          </p:cNvPicPr>
          <p:nvPr/>
        </p:nvPicPr>
        <p:blipFill>
          <a:blip r:embed="rId5" cstate="print"/>
          <a:srcRect/>
          <a:stretch>
            <a:fillRect/>
          </a:stretch>
        </p:blipFill>
        <p:spPr bwMode="auto">
          <a:xfrm>
            <a:off x="571472" y="785794"/>
            <a:ext cx="3643338" cy="27325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214282" y="1714488"/>
            <a:ext cx="8643998" cy="6832640"/>
          </a:xfrm>
          <a:prstGeom prst="rect">
            <a:avLst/>
          </a:prstGeom>
          <a:noFill/>
        </p:spPr>
        <p:txBody>
          <a:bodyPr wrap="square" rtlCol="0">
            <a:spAutoFit/>
          </a:bodyPr>
          <a:lstStyle/>
          <a:p>
            <a:pPr marL="342900" lvl="0" indent="-342900"/>
            <a:endParaRPr lang="sl-SI" sz="1600" dirty="0" smtClean="0"/>
          </a:p>
          <a:p>
            <a:pPr marL="342900" lvl="0" indent="-342900">
              <a:buFont typeface="Courier New" pitchFamily="49" charset="0"/>
              <a:buChar char="o"/>
            </a:pPr>
            <a:r>
              <a:rPr lang="sl-SI" dirty="0" smtClean="0"/>
              <a:t>Pojme arhitekturnega kiparstva si skušaj </a:t>
            </a:r>
            <a:r>
              <a:rPr lang="sl-SI" dirty="0" smtClean="0"/>
              <a:t>zapomniti, s svinčnikom jih na </a:t>
            </a:r>
            <a:r>
              <a:rPr lang="sl-SI" dirty="0" err="1" smtClean="0"/>
              <a:t>brezčrtni</a:t>
            </a:r>
            <a:r>
              <a:rPr lang="sl-SI" dirty="0" smtClean="0"/>
              <a:t> list nariši (friz, portal, timpanon, steber, kapitel) in mi jih pošlji. </a:t>
            </a:r>
            <a:endParaRPr lang="sl-SI" dirty="0" smtClean="0"/>
          </a:p>
          <a:p>
            <a:pPr marL="342900" lvl="0" indent="-342900">
              <a:buFont typeface="Courier New" pitchFamily="49" charset="0"/>
              <a:buChar char="o"/>
            </a:pPr>
            <a:endParaRPr lang="sl-SI" dirty="0" smtClean="0"/>
          </a:p>
          <a:p>
            <a:pPr marL="342900" lvl="0" indent="-342900">
              <a:buFont typeface="Courier New" pitchFamily="49" charset="0"/>
              <a:buChar char="o"/>
            </a:pPr>
            <a:r>
              <a:rPr lang="sl-SI" dirty="0" smtClean="0"/>
              <a:t>Poskrbi, da </a:t>
            </a:r>
            <a:r>
              <a:rPr lang="sl-SI" dirty="0" smtClean="0"/>
              <a:t>neoddane naloge čim </a:t>
            </a:r>
            <a:r>
              <a:rPr lang="sl-SI" dirty="0" smtClean="0"/>
              <a:t>prej narediš in </a:t>
            </a:r>
            <a:r>
              <a:rPr lang="sl-SI" smtClean="0"/>
              <a:t>mi </a:t>
            </a:r>
            <a:r>
              <a:rPr lang="sl-SI" smtClean="0"/>
              <a:t>jih pošlješ </a:t>
            </a:r>
            <a:r>
              <a:rPr lang="sl-SI" dirty="0" smtClean="0"/>
              <a:t>na </a:t>
            </a:r>
            <a:r>
              <a:rPr lang="sl-SI" dirty="0" smtClean="0"/>
              <a:t>moj </a:t>
            </a:r>
            <a:r>
              <a:rPr lang="sl-SI" dirty="0" err="1" smtClean="0"/>
              <a:t>email</a:t>
            </a:r>
            <a:r>
              <a:rPr lang="sl-SI" dirty="0" smtClean="0"/>
              <a:t>                       </a:t>
            </a:r>
            <a:r>
              <a:rPr lang="en-US" u="sng" dirty="0" smtClean="0">
                <a:hlinkClick r:id="rId2"/>
              </a:rPr>
              <a:t>tea.curk-sorta@os-sturje.si</a:t>
            </a:r>
            <a:endParaRPr lang="sl-SI" u="sng" dirty="0" smtClean="0"/>
          </a:p>
          <a:p>
            <a:pPr marL="342900" lvl="0" indent="-342900"/>
            <a:endParaRPr lang="sl-SI" dirty="0" smtClean="0"/>
          </a:p>
          <a:p>
            <a:pPr marL="342900" lvl="0" indent="-342900">
              <a:buFont typeface="Courier New" pitchFamily="49" charset="0"/>
              <a:buChar char="o"/>
            </a:pPr>
            <a:r>
              <a:rPr lang="sl-SI" dirty="0" smtClean="0"/>
              <a:t>Naloge, ki ste jih naredili do sedaj, so razstavljene v spletni razstavi.</a:t>
            </a:r>
          </a:p>
          <a:p>
            <a:endParaRPr lang="sl-SI" dirty="0" smtClean="0"/>
          </a:p>
          <a:p>
            <a:endParaRPr lang="sl-SI" dirty="0" smtClean="0"/>
          </a:p>
          <a:p>
            <a:endParaRPr lang="sl-SI" dirty="0" smtClean="0"/>
          </a:p>
          <a:p>
            <a:endParaRPr lang="sl-SI" dirty="0" smtClean="0"/>
          </a:p>
          <a:p>
            <a:r>
              <a:rPr lang="sl-SI" dirty="0" smtClean="0"/>
              <a:t>        </a:t>
            </a:r>
            <a:r>
              <a:rPr lang="en-US" dirty="0" err="1" smtClean="0"/>
              <a:t>Če</a:t>
            </a:r>
            <a:r>
              <a:rPr lang="en-US" dirty="0" smtClean="0"/>
              <a:t> je </a:t>
            </a:r>
            <a:r>
              <a:rPr lang="en-US" dirty="0" err="1" smtClean="0"/>
              <a:t>karkoli</a:t>
            </a:r>
            <a:r>
              <a:rPr lang="en-US" dirty="0" smtClean="0"/>
              <a:t> </a:t>
            </a:r>
            <a:r>
              <a:rPr lang="en-US" dirty="0" err="1" smtClean="0"/>
              <a:t>nejasnega</a:t>
            </a:r>
            <a:r>
              <a:rPr lang="en-US" dirty="0" smtClean="0"/>
              <a:t>, mi </a:t>
            </a:r>
            <a:r>
              <a:rPr lang="en-US" dirty="0" err="1" smtClean="0"/>
              <a:t>piš</a:t>
            </a:r>
            <a:r>
              <a:rPr lang="sl-SI" dirty="0" smtClean="0"/>
              <a:t>i</a:t>
            </a:r>
            <a:r>
              <a:rPr lang="en-US" dirty="0" err="1" smtClean="0"/>
              <a:t>te</a:t>
            </a:r>
            <a:r>
              <a:rPr lang="en-US" dirty="0" smtClean="0"/>
              <a:t>. </a:t>
            </a:r>
            <a:endParaRPr lang="sl-SI" dirty="0" smtClean="0"/>
          </a:p>
          <a:p>
            <a:pPr marL="342900" lvl="0" indent="-342900">
              <a:buFont typeface="Courier New" pitchFamily="49" charset="0"/>
              <a:buChar char="o"/>
            </a:pPr>
            <a:endParaRPr lang="sl-SI" sz="1600" dirty="0" smtClean="0"/>
          </a:p>
          <a:p>
            <a:pPr marL="342900" lvl="0" indent="-342900">
              <a:buFont typeface="Courier New" pitchFamily="49" charset="0"/>
              <a:buChar char="o"/>
            </a:pPr>
            <a:endParaRPr lang="sl-SI" sz="1600" dirty="0" smtClean="0"/>
          </a:p>
          <a:p>
            <a:pPr marL="342900" lvl="0" indent="-342900"/>
            <a:r>
              <a:rPr lang="sl-SI" sz="1600" dirty="0" smtClean="0"/>
              <a:t> </a:t>
            </a:r>
          </a:p>
          <a:p>
            <a:pPr marL="342900" lvl="0" indent="-342900">
              <a:buFont typeface="Courier New" pitchFamily="49" charset="0"/>
              <a:buChar char="o"/>
            </a:pPr>
            <a:endParaRPr lang="sl-SI" sz="1600" dirty="0" smtClean="0"/>
          </a:p>
          <a:p>
            <a:pPr marL="342900" lvl="0" indent="-342900"/>
            <a:endParaRPr lang="sl-SI" sz="1600" dirty="0" smtClean="0"/>
          </a:p>
          <a:p>
            <a:endParaRPr lang="sl-SI" dirty="0" smtClean="0"/>
          </a:p>
          <a:p>
            <a:pPr marL="342900" lvl="0" indent="-342900"/>
            <a:endParaRPr lang="sl-SI" dirty="0" smtClean="0"/>
          </a:p>
          <a:p>
            <a:pPr marL="342900" lvl="0" indent="-342900">
              <a:buFont typeface="+mj-lt"/>
              <a:buAutoNum type="arabicPeriod"/>
            </a:pPr>
            <a:endParaRPr lang="sl-SI" u="sng" dirty="0" smtClean="0"/>
          </a:p>
          <a:p>
            <a:pPr marL="342900" lvl="0" indent="-342900">
              <a:buFont typeface="+mj-lt"/>
              <a:buAutoNum type="arabicPeriod"/>
            </a:pPr>
            <a:endParaRPr lang="sl-SI" dirty="0" smtClean="0"/>
          </a:p>
          <a:p>
            <a:pPr marL="342900" lvl="0" indent="-342900">
              <a:buFont typeface="+mj-lt"/>
              <a:buAutoNum type="arabicPeriod"/>
            </a:pPr>
            <a:endParaRPr lang="sl-SI" dirty="0" smtClean="0"/>
          </a:p>
          <a:p>
            <a:pPr marL="342900" lvl="0" indent="-342900"/>
            <a:endParaRPr lang="sl-SI" b="1" dirty="0" smtClean="0"/>
          </a:p>
          <a:p>
            <a:pPr marL="342900" lvl="0" indent="-342900">
              <a:buFont typeface="+mj-lt"/>
              <a:buAutoNum type="arabicPeriod"/>
            </a:pPr>
            <a:endParaRPr lang="sl-SI"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1635</TotalTime>
  <Words>351</Words>
  <Application>Microsoft Office PowerPoint</Application>
  <PresentationFormat>Diaprojekcija na zaslonu (4:3)</PresentationFormat>
  <Paragraphs>95</Paragraphs>
  <Slides>6</Slides>
  <Notes>0</Notes>
  <HiddenSlides>0</HiddenSlides>
  <MMClips>0</MMClips>
  <ScaleCrop>false</ScaleCrop>
  <HeadingPairs>
    <vt:vector size="4" baseType="variant">
      <vt:variant>
        <vt:lpstr>Tema</vt:lpstr>
      </vt:variant>
      <vt:variant>
        <vt:i4>1</vt:i4>
      </vt:variant>
      <vt:variant>
        <vt:lpstr>Naslovi diapozitivov</vt:lpstr>
      </vt:variant>
      <vt:variant>
        <vt:i4>6</vt:i4>
      </vt:variant>
    </vt:vector>
  </HeadingPairs>
  <TitlesOfParts>
    <vt:vector size="7" baseType="lpstr">
      <vt:lpstr>Modul</vt:lpstr>
      <vt:lpstr>KIPARSTVO V ARHITEKTURI</vt:lpstr>
      <vt:lpstr>Diapozitiv 2</vt:lpstr>
      <vt:lpstr>Diapozitiv 3</vt:lpstr>
      <vt:lpstr>Diapozitiv 4</vt:lpstr>
      <vt:lpstr>Diapozitiv 5</vt:lpstr>
      <vt:lpstr>Diapozitiv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TONSKO SLIKANJE - MODELACIJA</dc:title>
  <dc:creator>Gordana</dc:creator>
  <cp:lastModifiedBy>Uporabnik</cp:lastModifiedBy>
  <cp:revision>145</cp:revision>
  <dcterms:created xsi:type="dcterms:W3CDTF">2017-03-29T00:20:50Z</dcterms:created>
  <dcterms:modified xsi:type="dcterms:W3CDTF">2020-05-16T10:31:51Z</dcterms:modified>
</cp:coreProperties>
</file>