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69" r:id="rId4"/>
    <p:sldId id="265" r:id="rId5"/>
    <p:sldId id="270" r:id="rId6"/>
    <p:sldId id="266" r:id="rId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BB8-BC23-4FED-A221-A70BB0663593}" type="datetimeFigureOut">
              <a:rPr lang="sl-SI" smtClean="0"/>
              <a:pPr/>
              <a:t>21.5.2020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61229-118F-4C05-AB93-06FE53597B15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Pravokot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BB8-BC23-4FED-A221-A70BB0663593}" type="datetimeFigureOut">
              <a:rPr lang="sl-SI" smtClean="0"/>
              <a:pPr/>
              <a:t>21.5.2020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61229-118F-4C05-AB93-06FE53597B1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BB8-BC23-4FED-A221-A70BB0663593}" type="datetimeFigureOut">
              <a:rPr lang="sl-SI" smtClean="0"/>
              <a:pPr/>
              <a:t>21.5.2020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61229-118F-4C05-AB93-06FE53597B1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BB8-BC23-4FED-A221-A70BB0663593}" type="datetimeFigureOut">
              <a:rPr lang="sl-SI" smtClean="0"/>
              <a:pPr/>
              <a:t>21.5.2020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61229-118F-4C05-AB93-06FE53597B1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BB8-BC23-4FED-A221-A70BB0663593}" type="datetimeFigureOut">
              <a:rPr lang="sl-SI" smtClean="0"/>
              <a:pPr/>
              <a:t>21.5.2020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61229-118F-4C05-AB93-06FE53597B1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BB8-BC23-4FED-A221-A70BB0663593}" type="datetimeFigureOut">
              <a:rPr lang="sl-SI" smtClean="0"/>
              <a:pPr/>
              <a:t>21.5.2020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61229-118F-4C05-AB93-06FE53597B1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BB8-BC23-4FED-A221-A70BB0663593}" type="datetimeFigureOut">
              <a:rPr lang="sl-SI" smtClean="0"/>
              <a:pPr/>
              <a:t>21.5.2020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61229-118F-4C05-AB93-06FE53597B1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BB8-BC23-4FED-A221-A70BB0663593}" type="datetimeFigureOut">
              <a:rPr lang="sl-SI" smtClean="0"/>
              <a:pPr/>
              <a:t>21.5.2020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61229-118F-4C05-AB93-06FE53597B1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BB8-BC23-4FED-A221-A70BB0663593}" type="datetimeFigureOut">
              <a:rPr lang="sl-SI" smtClean="0"/>
              <a:pPr/>
              <a:t>21.5.2020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61229-118F-4C05-AB93-06FE53597B1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BB8-BC23-4FED-A221-A70BB0663593}" type="datetimeFigureOut">
              <a:rPr lang="sl-SI" smtClean="0"/>
              <a:pPr/>
              <a:t>21.5.2020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61229-118F-4C05-AB93-06FE53597B15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2" name="Pravokot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CF89BB8-BC23-4FED-A221-A70BB0663593}" type="datetimeFigureOut">
              <a:rPr lang="sl-SI" smtClean="0"/>
              <a:pPr/>
              <a:t>21.5.2020</a:t>
            </a:fld>
            <a:endParaRPr lang="sl-SI"/>
          </a:p>
        </p:txBody>
      </p:sp>
      <p:sp>
        <p:nvSpPr>
          <p:cNvPr id="11" name="Pravokot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6B61229-118F-4C05-AB93-06FE53597B1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avokot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CF89BB8-BC23-4FED-A221-A70BB0663593}" type="datetimeFigureOut">
              <a:rPr lang="sl-SI" smtClean="0"/>
              <a:pPr/>
              <a:t>21.5.2020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6B61229-118F-4C05-AB93-06FE53597B15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s://eucbeniki.sio.si/lum8/2851/index6.html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s://eucbeniki.sio.si/lum8/2851/index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tea.curk-sorta@os-sturje.si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71472" y="3214686"/>
            <a:ext cx="8077200" cy="1214446"/>
          </a:xfrm>
        </p:spPr>
        <p:txBody>
          <a:bodyPr>
            <a:normAutofit/>
          </a:bodyPr>
          <a:lstStyle/>
          <a:p>
            <a:r>
              <a:rPr lang="sl-SI" sz="3400" b="0" dirty="0" smtClean="0"/>
              <a:t>NOTRANJI IN ZUNANJI KIPARSKI PROSTOR</a:t>
            </a:r>
            <a:endParaRPr lang="sl-SI" sz="3400" b="0" dirty="0"/>
          </a:p>
        </p:txBody>
      </p:sp>
    </p:spTree>
    <p:extLst>
      <p:ext uri="{BB962C8B-B14F-4D97-AF65-F5344CB8AC3E}">
        <p14:creationId xmlns:p14="http://schemas.microsoft.com/office/powerpoint/2010/main" xmlns="" val="3938146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214282" y="428604"/>
            <a:ext cx="871543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l-SI" dirty="0" smtClean="0"/>
          </a:p>
          <a:p>
            <a:r>
              <a:rPr lang="sl-SI" dirty="0" smtClean="0"/>
              <a:t>Pozdravljeni osmošolci!</a:t>
            </a:r>
          </a:p>
          <a:p>
            <a:endParaRPr lang="sl-SI" dirty="0" smtClean="0"/>
          </a:p>
          <a:p>
            <a:r>
              <a:rPr lang="sl-SI" sz="1600" dirty="0" smtClean="0"/>
              <a:t>Ta teden </a:t>
            </a:r>
            <a:r>
              <a:rPr lang="sl-SI" sz="1600" dirty="0" smtClean="0"/>
              <a:t>začenjamo </a:t>
            </a:r>
            <a:r>
              <a:rPr lang="sl-SI" sz="1600" dirty="0" smtClean="0"/>
              <a:t>novo nalogo. </a:t>
            </a:r>
          </a:p>
          <a:p>
            <a:endParaRPr lang="sl-SI" sz="1600" dirty="0" smtClean="0"/>
          </a:p>
          <a:p>
            <a:r>
              <a:rPr lang="sl-SI" sz="1600" dirty="0" smtClean="0"/>
              <a:t>Še vedno se bomo ukvarjali s kiparstvom. </a:t>
            </a:r>
            <a:r>
              <a:rPr lang="sl-SI" sz="1600" dirty="0" smtClean="0"/>
              <a:t>Obravnavali bomo kiparski prostor. Kot boš spoznal v nadaljevanju, je le ta lahko pozitiven ali negativen. Vsak kip ima namreč svojo maso, obliko in površino, h kipu pa spadajo tudi  prazni deli kipa – poglobljeni deli kipa, odprtine in praznine, ki ga obdajajo.</a:t>
            </a:r>
            <a:endParaRPr lang="sl-SI" sz="1600" dirty="0" smtClean="0"/>
          </a:p>
          <a:p>
            <a:endParaRPr lang="sl-SI" sz="1600" dirty="0" smtClean="0"/>
          </a:p>
          <a:p>
            <a:r>
              <a:rPr lang="sl-SI" sz="1600" dirty="0" smtClean="0"/>
              <a:t>Če vas zanima, kakšne naloge ste mi </a:t>
            </a:r>
            <a:r>
              <a:rPr lang="sl-SI" sz="1600" smtClean="0"/>
              <a:t>do </a:t>
            </a:r>
            <a:r>
              <a:rPr lang="sl-SI" sz="1600" smtClean="0"/>
              <a:t>sedaj poslali</a:t>
            </a:r>
            <a:r>
              <a:rPr lang="sl-SI" sz="1600" dirty="0" smtClean="0"/>
              <a:t>, </a:t>
            </a:r>
            <a:r>
              <a:rPr lang="sl-SI" sz="1600" dirty="0" smtClean="0"/>
              <a:t>si oglejte spletno razstavo vašega </a:t>
            </a:r>
            <a:r>
              <a:rPr lang="sl-SI" sz="1600" smtClean="0"/>
              <a:t>razreda </a:t>
            </a:r>
            <a:r>
              <a:rPr lang="sl-SI" sz="1600" smtClean="0"/>
              <a:t>   (</a:t>
            </a:r>
            <a:r>
              <a:rPr lang="sl-SI" sz="1600" dirty="0" smtClean="0"/>
              <a:t>tisti, ki še niste, poskrbite, da oddate vse naloge).</a:t>
            </a:r>
          </a:p>
          <a:p>
            <a:endParaRPr lang="sl-SI" sz="1600" dirty="0" smtClean="0"/>
          </a:p>
          <a:p>
            <a:r>
              <a:rPr lang="sl-SI" sz="1600" dirty="0" smtClean="0"/>
              <a:t>V mesecu juniju (do 15. junija) boste dobili vsi oceno vašega dela na daljavo.</a:t>
            </a:r>
          </a:p>
          <a:p>
            <a:endParaRPr lang="sl-SI" sz="1600" dirty="0" smtClean="0"/>
          </a:p>
          <a:p>
            <a:endParaRPr lang="sl-SI" sz="1600" dirty="0" smtClean="0"/>
          </a:p>
          <a:p>
            <a:endParaRPr lang="sl-SI" sz="1600" dirty="0" smtClean="0"/>
          </a:p>
          <a:p>
            <a:r>
              <a:rPr lang="sl-SI" sz="1600" dirty="0" smtClean="0"/>
              <a:t>Veselo ustvarjanje in veliko iznajdljivosti vam želim!</a:t>
            </a:r>
            <a:endParaRPr lang="sl-SI" sz="17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/>
          <p:cNvSpPr txBox="1"/>
          <p:nvPr/>
        </p:nvSpPr>
        <p:spPr>
          <a:xfrm>
            <a:off x="0" y="0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smtClean="0"/>
              <a:t>Snov o notranjem in zunanjem kiparskem prostoru pozorno preberi v učbeniku: </a:t>
            </a:r>
            <a:r>
              <a:rPr lang="sl-SI" sz="1600" dirty="0" smtClean="0">
                <a:hlinkClick r:id="rId2"/>
              </a:rPr>
              <a:t>https://eucbeniki.sio.si/lum8/2851/index.html</a:t>
            </a:r>
            <a:endParaRPr lang="sl-SI" sz="1600" dirty="0" smtClean="0"/>
          </a:p>
          <a:p>
            <a:endParaRPr lang="sl-SI" sz="1600" dirty="0" smtClean="0"/>
          </a:p>
          <a:p>
            <a:r>
              <a:rPr lang="sl-SI" sz="1600" dirty="0" smtClean="0"/>
              <a:t>Ko prebereš teoretični del, reši tudi naloge na koncu poglavja: </a:t>
            </a:r>
            <a:r>
              <a:rPr lang="sl-SI" sz="1600" dirty="0" smtClean="0">
                <a:hlinkClick r:id="rId3"/>
              </a:rPr>
              <a:t>https://eucbeniki.sio.si/lum8/2851/index6.html</a:t>
            </a:r>
            <a:r>
              <a:rPr lang="sl-SI" sz="1600" dirty="0" smtClean="0"/>
              <a:t>  Z nalogami ponoviš prebrano snov, morda ti bodo v pomoč pri izdelavi naloge.</a:t>
            </a:r>
          </a:p>
          <a:p>
            <a:endParaRPr lang="sl-SI" sz="1600" dirty="0" smtClean="0"/>
          </a:p>
          <a:p>
            <a:endParaRPr lang="sl-SI" sz="1600" dirty="0" smtClean="0"/>
          </a:p>
        </p:txBody>
      </p:sp>
      <p:pic>
        <p:nvPicPr>
          <p:cNvPr id="4098" name="Picture 2" descr="Richard Serra: New Sculpture, West 21st Street, New York, October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3786190"/>
            <a:ext cx="3500462" cy="2908213"/>
          </a:xfrm>
          <a:prstGeom prst="rect">
            <a:avLst/>
          </a:prstGeom>
          <a:noFill/>
        </p:spPr>
      </p:pic>
      <p:pic>
        <p:nvPicPr>
          <p:cNvPr id="4100" name="Picture 4" descr="Rare Henry Moore sculpture could fetch $29M at auction | CBC New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7620" y="3786190"/>
            <a:ext cx="5143536" cy="2894888"/>
          </a:xfrm>
          <a:prstGeom prst="rect">
            <a:avLst/>
          </a:prstGeom>
          <a:noFill/>
        </p:spPr>
      </p:pic>
      <p:pic>
        <p:nvPicPr>
          <p:cNvPr id="4102" name="Picture 6" descr="Famous modern sculpture find more at Modern-sculptures.com ...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2844" y="1643050"/>
            <a:ext cx="2214578" cy="2056395"/>
          </a:xfrm>
          <a:prstGeom prst="rect">
            <a:avLst/>
          </a:prstGeom>
          <a:noFill/>
        </p:spPr>
      </p:pic>
      <p:sp>
        <p:nvSpPr>
          <p:cNvPr id="4104" name="AutoShape 8" descr="Ай Вэйвэй - SKETCHL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4106" name="AutoShape 10" descr="Ай Вэйвэй - SKETCHL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4108" name="AutoShape 12" descr="Ай Вэйвэй - SKETCHL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4110" name="AutoShape 14" descr="Ай Вэйвэй - SKETCHL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3" name="Slika 12" descr="prenos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428860" y="1571612"/>
            <a:ext cx="3286148" cy="2093312"/>
          </a:xfrm>
          <a:prstGeom prst="rect">
            <a:avLst/>
          </a:prstGeom>
        </p:spPr>
      </p:pic>
      <p:pic>
        <p:nvPicPr>
          <p:cNvPr id="4114" name="Picture 18" descr="Ljubljana - Ivan Cankar"/>
          <p:cNvPicPr>
            <a:picLocks noChangeAspect="1" noChangeArrowheads="1"/>
          </p:cNvPicPr>
          <p:nvPr/>
        </p:nvPicPr>
        <p:blipFill>
          <a:blip r:embed="rId8" cstate="print"/>
          <a:srcRect r="1400" b="4199"/>
          <a:stretch>
            <a:fillRect/>
          </a:stretch>
        </p:blipFill>
        <p:spPr bwMode="auto">
          <a:xfrm>
            <a:off x="5792708" y="1571612"/>
            <a:ext cx="3189841" cy="20661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Naloga: </a:t>
            </a:r>
            <a:r>
              <a:rPr lang="sl-SI" sz="3200" dirty="0" smtClean="0"/>
              <a:t>Izdelaj kip tako, da upoštevaš, da ga sestavlja tako negativen kot pozitiven </a:t>
            </a:r>
            <a:r>
              <a:rPr lang="sl-SI" sz="3200" dirty="0" smtClean="0"/>
              <a:t>prostor</a:t>
            </a:r>
            <a:endParaRPr lang="sl-SI" sz="3200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0" y="1500175"/>
            <a:ext cx="9144000" cy="7832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l-SI" sz="1500" dirty="0" smtClean="0"/>
              <a:t>Iz papirja izdelaj kip, pri katerem si pozoren na uporabo pozitivnega in negativnega prostora –  na konveksne in konkavne oblike, iz katerih ga sestaviš. Uporabiš lahko papir </a:t>
            </a:r>
            <a:r>
              <a:rPr lang="sl-SI" sz="1500" b="1" dirty="0" smtClean="0"/>
              <a:t>različnih kvalitet </a:t>
            </a:r>
            <a:r>
              <a:rPr lang="sl-SI" sz="1500" dirty="0" smtClean="0"/>
              <a:t>(navaden papir, </a:t>
            </a:r>
            <a:r>
              <a:rPr lang="sl-SI" sz="1500" dirty="0" err="1" smtClean="0"/>
              <a:t>šeleshamer</a:t>
            </a:r>
            <a:r>
              <a:rPr lang="sl-SI" sz="1500" dirty="0" smtClean="0"/>
              <a:t>, karton, embalaža). Uporabiš lahko različna geometrijska telesa iz papirja, ki jih sestavljaš v </a:t>
            </a:r>
            <a:r>
              <a:rPr lang="sl-SI" sz="1500" dirty="0" smtClean="0"/>
              <a:t>celoto.</a:t>
            </a:r>
            <a:endParaRPr lang="sl-SI" sz="1500" dirty="0" smtClean="0"/>
          </a:p>
          <a:p>
            <a:pPr marL="342900" indent="-342900">
              <a:buFont typeface="+mj-lt"/>
              <a:buAutoNum type="arabicPeriod"/>
            </a:pPr>
            <a:endParaRPr lang="sl-SI" sz="1500" dirty="0" smtClean="0"/>
          </a:p>
          <a:p>
            <a:pPr marL="342900" indent="-342900">
              <a:buFont typeface="+mj-lt"/>
              <a:buAutoNum type="arabicPeriod"/>
            </a:pPr>
            <a:r>
              <a:rPr lang="sl-SI" sz="1500" dirty="0" smtClean="0"/>
              <a:t>Kaj vse lahko počnemo s papirjem in kartonsko embalažo:                                                                                                         PREPOGIBAMO, REŽEMO, ZVIJAMO, MEČKAMO, TRGAMO, LEPIMO (DODAJAMO IN ODVZEMAMO), PERFORIRAMO (izrezujemo odprtine). </a:t>
            </a:r>
          </a:p>
          <a:p>
            <a:pPr marL="342900" indent="-342900">
              <a:buFont typeface="+mj-lt"/>
              <a:buAutoNum type="arabicPeriod"/>
            </a:pPr>
            <a:endParaRPr lang="sl-SI" sz="1500" dirty="0" smtClean="0"/>
          </a:p>
          <a:p>
            <a:pPr marL="342900" indent="-342900">
              <a:buFont typeface="+mj-lt"/>
              <a:buAutoNum type="arabicPeriod"/>
            </a:pPr>
            <a:r>
              <a:rPr lang="sl-SI" sz="1500" dirty="0" smtClean="0"/>
              <a:t>POTREBŠČINE: PAPIR RAZLIČNIH KVALITET, ŠKARJE, TAPETNI NOŽEK, LEPILO, SALOTEJP, TRŠO PODLAGO za rezanje in izrezovanje papirja. </a:t>
            </a:r>
          </a:p>
          <a:p>
            <a:pPr marL="342900" indent="-342900">
              <a:buFont typeface="+mj-lt"/>
              <a:buAutoNum type="arabicPeriod"/>
            </a:pPr>
            <a:endParaRPr lang="sl-SI" sz="1500" b="1" dirty="0" smtClean="0"/>
          </a:p>
          <a:p>
            <a:pPr marL="342900" indent="-342900">
              <a:buFont typeface="+mj-lt"/>
              <a:buAutoNum type="arabicPeriod"/>
            </a:pPr>
            <a:r>
              <a:rPr lang="sl-SI" sz="1500" dirty="0" smtClean="0"/>
              <a:t>Izdelek</a:t>
            </a:r>
            <a:r>
              <a:rPr lang="sl-SI" sz="1500" b="1" dirty="0" smtClean="0"/>
              <a:t> </a:t>
            </a:r>
            <a:r>
              <a:rPr lang="sl-SI" sz="1500" dirty="0" smtClean="0"/>
              <a:t>naj bo celostno dokončan. Pozoren bodi na detajle in estetskost izdelka. </a:t>
            </a:r>
            <a:endParaRPr lang="sl-SI" sz="1500" dirty="0" smtClean="0"/>
          </a:p>
          <a:p>
            <a:pPr marL="342900" indent="-342900">
              <a:buFont typeface="+mj-lt"/>
              <a:buAutoNum type="arabicPeriod"/>
            </a:pPr>
            <a:endParaRPr lang="sl-SI" sz="1500" dirty="0" smtClean="0"/>
          </a:p>
          <a:p>
            <a:pPr marL="342900" indent="-342900">
              <a:buFont typeface="+mj-lt"/>
              <a:buAutoNum type="arabicPeriod"/>
            </a:pPr>
            <a:r>
              <a:rPr lang="sl-SI" sz="1500" dirty="0" smtClean="0"/>
              <a:t>Na naslednji strani si poglej primere, ki pa niso zavezujoči.                                                 </a:t>
            </a:r>
            <a:r>
              <a:rPr lang="sl-SI" sz="1500" dirty="0" smtClean="0"/>
              <a:t>                                             </a:t>
            </a:r>
            <a:r>
              <a:rPr lang="sl-SI" sz="1500" dirty="0" smtClean="0"/>
              <a:t>Izdelaj svoj inovativen nepredmetni </a:t>
            </a:r>
            <a:r>
              <a:rPr lang="sl-SI" sz="1500" dirty="0" smtClean="0"/>
              <a:t>kip. </a:t>
            </a:r>
            <a:endParaRPr lang="sl-SI" sz="1500" dirty="0" smtClean="0"/>
          </a:p>
          <a:p>
            <a:pPr marL="342900" indent="-342900">
              <a:buFont typeface="+mj-lt"/>
              <a:buAutoNum type="arabicPeriod"/>
            </a:pPr>
            <a:endParaRPr lang="sl-SI" sz="1500" dirty="0" smtClean="0"/>
          </a:p>
          <a:p>
            <a:pPr marL="342900" indent="-342900">
              <a:buFont typeface="+mj-lt"/>
              <a:buAutoNum type="arabicPeriod"/>
            </a:pPr>
            <a:r>
              <a:rPr lang="sl-SI" sz="1500" dirty="0" smtClean="0"/>
              <a:t>Fotografiraj končan izdelek in ga </a:t>
            </a:r>
            <a:r>
              <a:rPr lang="sl-SI" sz="1500" b="1" dirty="0" smtClean="0"/>
              <a:t>do 12.6. 2020</a:t>
            </a:r>
            <a:r>
              <a:rPr lang="sl-SI" sz="1500" dirty="0" smtClean="0"/>
              <a:t> pošlji na moj </a:t>
            </a:r>
            <a:r>
              <a:rPr lang="sl-SI" sz="1500" dirty="0" err="1" smtClean="0"/>
              <a:t>email</a:t>
            </a:r>
            <a:r>
              <a:rPr lang="sl-SI" sz="1500" dirty="0" smtClean="0"/>
              <a:t>                                                                         </a:t>
            </a:r>
            <a:r>
              <a:rPr lang="en-US" sz="1500" u="sng" dirty="0" smtClean="0">
                <a:hlinkClick r:id="rId2"/>
              </a:rPr>
              <a:t>tea.curk-sorta@os-sturje.si</a:t>
            </a:r>
            <a:r>
              <a:rPr lang="en-US" sz="1500" dirty="0" smtClean="0"/>
              <a:t>  </a:t>
            </a:r>
            <a:endParaRPr lang="sl-SI" sz="1500" dirty="0" smtClean="0"/>
          </a:p>
          <a:p>
            <a:pPr marL="342900" indent="-342900">
              <a:buFont typeface="+mj-lt"/>
              <a:buAutoNum type="arabicPeriod"/>
            </a:pPr>
            <a:endParaRPr lang="sl-SI" sz="1500" dirty="0" smtClean="0"/>
          </a:p>
          <a:p>
            <a:pPr marL="342900" indent="-342900">
              <a:buFont typeface="+mj-lt"/>
              <a:buAutoNum type="arabicPeriod"/>
            </a:pPr>
            <a:r>
              <a:rPr lang="sl-SI" sz="1500" dirty="0" smtClean="0"/>
              <a:t>F</a:t>
            </a:r>
            <a:r>
              <a:rPr lang="en-US" sz="1500" dirty="0" err="1" smtClean="0"/>
              <a:t>otografij</a:t>
            </a:r>
            <a:r>
              <a:rPr lang="sl-SI" sz="1500" dirty="0" smtClean="0"/>
              <a:t>a, ki jo pošljete,</a:t>
            </a:r>
            <a:r>
              <a:rPr lang="en-US" sz="1500" dirty="0" smtClean="0"/>
              <a:t> </a:t>
            </a:r>
            <a:r>
              <a:rPr lang="sl-SI" sz="1500" dirty="0" smtClean="0"/>
              <a:t>naj bo fotografirana pri dobri svetlobi, viden naj bo celoten izdelek, pozoren bodi tudi na ozadje.</a:t>
            </a:r>
          </a:p>
          <a:p>
            <a:endParaRPr lang="sl-SI" sz="1500" dirty="0" smtClean="0"/>
          </a:p>
          <a:p>
            <a:pPr marL="342900" indent="-342900">
              <a:buFont typeface="+mj-lt"/>
              <a:buAutoNum type="arabicPeriod"/>
            </a:pPr>
            <a:endParaRPr lang="sl-SI" sz="1600" dirty="0" smtClean="0"/>
          </a:p>
          <a:p>
            <a:endParaRPr lang="sl-SI" sz="1600" dirty="0" smtClean="0"/>
          </a:p>
          <a:p>
            <a:endParaRPr lang="sl-SI" dirty="0" smtClean="0"/>
          </a:p>
          <a:p>
            <a:pPr marL="342900" lvl="0" indent="-342900"/>
            <a:endParaRPr lang="sl-SI" dirty="0" smtClean="0"/>
          </a:p>
          <a:p>
            <a:pPr marL="342900" lvl="0" indent="-342900">
              <a:buFont typeface="+mj-lt"/>
              <a:buAutoNum type="arabicPeriod"/>
            </a:pPr>
            <a:endParaRPr lang="sl-SI" u="sng" dirty="0" smtClean="0"/>
          </a:p>
          <a:p>
            <a:pPr marL="342900" lvl="0" indent="-342900">
              <a:buFont typeface="+mj-lt"/>
              <a:buAutoNum type="arabicPeriod"/>
            </a:pPr>
            <a:endParaRPr lang="sl-SI" dirty="0" smtClean="0"/>
          </a:p>
          <a:p>
            <a:pPr marL="342900" lvl="0" indent="-342900">
              <a:buFont typeface="+mj-lt"/>
              <a:buAutoNum type="arabicPeriod"/>
            </a:pPr>
            <a:endParaRPr lang="sl-SI" dirty="0" smtClean="0"/>
          </a:p>
          <a:p>
            <a:pPr marL="342900" lvl="0" indent="-342900"/>
            <a:endParaRPr lang="sl-SI" b="1" dirty="0" smtClean="0"/>
          </a:p>
          <a:p>
            <a:pPr marL="342900" lvl="0" indent="-342900">
              <a:buFont typeface="+mj-lt"/>
              <a:buAutoNum type="arabicPeriod"/>
            </a:pPr>
            <a:endParaRPr lang="sl-SI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eautiful Pop-Up Paper Creations By Peter Dahmen | Pop up art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3071834" cy="2220853"/>
          </a:xfrm>
          <a:prstGeom prst="rect">
            <a:avLst/>
          </a:prstGeom>
          <a:noFill/>
        </p:spPr>
      </p:pic>
      <p:pic>
        <p:nvPicPr>
          <p:cNvPr id="1028" name="Picture 4" descr="Arch2O Paper Sculptures-10 - Arch2O.co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428604"/>
            <a:ext cx="2091071" cy="2588746"/>
          </a:xfrm>
          <a:prstGeom prst="rect">
            <a:avLst/>
          </a:prstGeom>
          <a:noFill/>
        </p:spPr>
      </p:pic>
      <p:pic>
        <p:nvPicPr>
          <p:cNvPr id="1030" name="Picture 6" descr="77 Best My Middle School Students Work images | Student work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3143248"/>
            <a:ext cx="2247900" cy="3171826"/>
          </a:xfrm>
          <a:prstGeom prst="rect">
            <a:avLst/>
          </a:prstGeom>
          <a:noFill/>
        </p:spPr>
      </p:pic>
      <p:pic>
        <p:nvPicPr>
          <p:cNvPr id="1032" name="Picture 8" descr="Richard Sweeney : 'Paper Sculptures' | Paper model architecture ...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44" y="3429000"/>
            <a:ext cx="4071966" cy="2857781"/>
          </a:xfrm>
          <a:prstGeom prst="rect">
            <a:avLst/>
          </a:prstGeom>
          <a:noFill/>
        </p:spPr>
      </p:pic>
      <p:pic>
        <p:nvPicPr>
          <p:cNvPr id="1034" name="Picture 10" descr="Pin on Elementary Art Lesson Plan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57686" y="3357562"/>
            <a:ext cx="2232440" cy="2976587"/>
          </a:xfrm>
          <a:prstGeom prst="rect">
            <a:avLst/>
          </a:prstGeom>
          <a:noFill/>
        </p:spPr>
      </p:pic>
      <p:pic>
        <p:nvPicPr>
          <p:cNvPr id="8" name="Picture 12" descr="Kindergarten Sculpture Projects - Ar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72132" y="428604"/>
            <a:ext cx="3429024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428596" y="357167"/>
            <a:ext cx="84296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endParaRPr lang="sl-SI" b="1" dirty="0" smtClean="0"/>
          </a:p>
          <a:p>
            <a:pPr marL="342900" indent="-342900"/>
            <a:endParaRPr lang="sl-SI" b="1" dirty="0" smtClean="0"/>
          </a:p>
          <a:p>
            <a:pPr marL="342900" indent="-342900"/>
            <a:endParaRPr lang="sl-SI" b="1" dirty="0" smtClean="0"/>
          </a:p>
          <a:p>
            <a:pPr marL="342900" indent="-342900"/>
            <a:endParaRPr lang="sl-SI" b="1" dirty="0" smtClean="0"/>
          </a:p>
          <a:p>
            <a:pPr marL="342900" indent="-342900"/>
            <a:endParaRPr lang="sl-SI" dirty="0" smtClean="0"/>
          </a:p>
        </p:txBody>
      </p:sp>
      <p:sp>
        <p:nvSpPr>
          <p:cNvPr id="3" name="Pravokotnik 2"/>
          <p:cNvSpPr/>
          <p:nvPr/>
        </p:nvSpPr>
        <p:spPr>
          <a:xfrm>
            <a:off x="357158" y="428605"/>
            <a:ext cx="835824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 </a:t>
            </a:r>
            <a:r>
              <a:rPr lang="en-US" dirty="0" err="1" smtClean="0"/>
              <a:t>Če</a:t>
            </a:r>
            <a:r>
              <a:rPr lang="en-US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karkoli</a:t>
            </a:r>
            <a:r>
              <a:rPr lang="en-US" dirty="0" smtClean="0"/>
              <a:t> </a:t>
            </a:r>
            <a:r>
              <a:rPr lang="en-US" dirty="0" err="1" smtClean="0"/>
              <a:t>nejasnega</a:t>
            </a:r>
            <a:r>
              <a:rPr lang="en-US" dirty="0" smtClean="0"/>
              <a:t>, mi </a:t>
            </a:r>
            <a:r>
              <a:rPr lang="en-US" dirty="0" err="1" smtClean="0"/>
              <a:t>lahko</a:t>
            </a:r>
            <a:r>
              <a:rPr lang="en-US" dirty="0" smtClean="0"/>
              <a:t> </a:t>
            </a:r>
            <a:r>
              <a:rPr lang="en-US" dirty="0" err="1" smtClean="0"/>
              <a:t>pišete</a:t>
            </a:r>
            <a:r>
              <a:rPr lang="en-US" dirty="0" smtClean="0"/>
              <a:t>.</a:t>
            </a:r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Kriteriji samoocenjevanja:</a:t>
            </a:r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57158" y="1928802"/>
          <a:ext cx="7429551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2214578"/>
                <a:gridCol w="2071701"/>
              </a:tblGrid>
              <a:tr h="370840">
                <a:tc>
                  <a:txBody>
                    <a:bodyPr/>
                    <a:lstStyle/>
                    <a:p>
                      <a:r>
                        <a:rPr lang="sl-SI" sz="1200" dirty="0" smtClean="0"/>
                        <a:t>KRITERIJI</a:t>
                      </a:r>
                      <a:endParaRPr lang="sl-S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200" dirty="0" smtClean="0"/>
                        <a:t>ŠTEVILO MOŽNIH</a:t>
                      </a:r>
                      <a:r>
                        <a:rPr lang="sl-SI" sz="1200" baseline="0" dirty="0" smtClean="0"/>
                        <a:t> </a:t>
                      </a:r>
                      <a:r>
                        <a:rPr lang="sl-SI" sz="1200" dirty="0" smtClean="0"/>
                        <a:t>TOČK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dirty="0" smtClean="0"/>
                        <a:t>ŠTEVILO DOSEŽENIH TOČK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dirty="0" smtClean="0"/>
                        <a:t>Nazorna</a:t>
                      </a:r>
                      <a:r>
                        <a:rPr lang="sl-SI" sz="1200" baseline="0" dirty="0" smtClean="0"/>
                        <a:t> ponazoritev kiparske naloge – kip, pri katerem poudariš konveksne in konkavne oblike, notranji in zunanji kiparski prostor</a:t>
                      </a:r>
                      <a:endParaRPr lang="sl-SI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400" dirty="0" smtClean="0"/>
                        <a:t>     5</a:t>
                      </a:r>
                      <a:endParaRPr lang="sl-S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sl-SI" sz="1200" dirty="0" smtClean="0"/>
                        <a:t>Stabilnost kiparskega dela, ravnovesje kompozicije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400" dirty="0" smtClean="0"/>
                        <a:t>     5</a:t>
                      </a:r>
                      <a:endParaRPr lang="sl-S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dirty="0" smtClean="0"/>
                        <a:t>Izvirnost,</a:t>
                      </a:r>
                      <a:r>
                        <a:rPr lang="sl-SI" sz="1200" baseline="0" dirty="0" smtClean="0"/>
                        <a:t> domiselnost, inovativnost kiparske kompozicije</a:t>
                      </a:r>
                      <a:endParaRPr lang="sl-SI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400" dirty="0" smtClean="0"/>
                        <a:t>     5</a:t>
                      </a:r>
                      <a:endParaRPr lang="sl-S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Likovna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čistost</a:t>
                      </a:r>
                      <a:r>
                        <a:rPr lang="en-US" sz="1200" dirty="0" smtClean="0"/>
                        <a:t> </a:t>
                      </a:r>
                      <a:r>
                        <a:rPr lang="sl-SI" sz="1200" dirty="0" smtClean="0"/>
                        <a:t>in natančnost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400" dirty="0" smtClean="0"/>
                        <a:t>     5</a:t>
                      </a:r>
                      <a:endParaRPr lang="sl-S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480</TotalTime>
  <Words>428</Words>
  <Application>Microsoft Office PowerPoint</Application>
  <PresentationFormat>Diaprojekcija na zaslonu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7" baseType="lpstr">
      <vt:lpstr>Modul</vt:lpstr>
      <vt:lpstr>NOTRANJI IN ZUNANJI KIPARSKI PROSTOR</vt:lpstr>
      <vt:lpstr>Diapozitiv 2</vt:lpstr>
      <vt:lpstr>Diapozitiv 3</vt:lpstr>
      <vt:lpstr>Naloga: Izdelaj kip tako, da upoštevaš, da ga sestavlja tako negativen kot pozitiven prostor</vt:lpstr>
      <vt:lpstr>Diapozitiv 5</vt:lpstr>
      <vt:lpstr>Diapozitiv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TONSKO SLIKANJE - MODELACIJA</dc:title>
  <dc:creator>Gordana</dc:creator>
  <cp:lastModifiedBy>Uporabnik</cp:lastModifiedBy>
  <cp:revision>81</cp:revision>
  <dcterms:created xsi:type="dcterms:W3CDTF">2017-03-29T00:20:50Z</dcterms:created>
  <dcterms:modified xsi:type="dcterms:W3CDTF">2020-05-21T09:19:46Z</dcterms:modified>
</cp:coreProperties>
</file>