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9" r:id="rId4"/>
    <p:sldId id="270" r:id="rId5"/>
    <p:sldId id="271" r:id="rId6"/>
    <p:sldId id="265" r:id="rId7"/>
    <p:sldId id="272" r:id="rId8"/>
    <p:sldId id="266" r:id="rId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6.5.2020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6.5.2020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6.5.2020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6.5.2020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6.5.2020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6.5.2020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6.5.2020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6.5.2020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6.5.2020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BDFD-98ED-432D-870F-982AD09D88E4}" type="datetimeFigureOut">
              <a:rPr lang="sl-SI" smtClean="0"/>
              <a:pPr/>
              <a:t>6.5.2020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2" name="Pravoko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0B4BDFD-98ED-432D-870F-982AD09D88E4}" type="datetimeFigureOut">
              <a:rPr lang="sl-SI" smtClean="0"/>
              <a:pPr/>
              <a:t>6.5.2020</a:t>
            </a:fld>
            <a:endParaRPr lang="sl-SI"/>
          </a:p>
        </p:txBody>
      </p:sp>
      <p:sp>
        <p:nvSpPr>
          <p:cNvPr id="11" name="Pravoko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o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0B4BDFD-98ED-432D-870F-982AD09D88E4}" type="datetimeFigureOut">
              <a:rPr lang="sl-SI" smtClean="0"/>
              <a:pPr/>
              <a:t>6.5.2020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48AEA9E-5C22-4A9D-9856-AD9E11A4B220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tea.curk-sorta@os-sturje.s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2643182"/>
            <a:ext cx="8077200" cy="1857388"/>
          </a:xfrm>
        </p:spPr>
        <p:txBody>
          <a:bodyPr>
            <a:normAutofit/>
          </a:bodyPr>
          <a:lstStyle/>
          <a:p>
            <a:r>
              <a:rPr lang="sl-SI" sz="4800" dirty="0" smtClean="0">
                <a:solidFill>
                  <a:srgbClr val="FFCC00"/>
                </a:solidFill>
              </a:rPr>
              <a:t>KIPARSTVO: </a:t>
            </a:r>
          </a:p>
          <a:p>
            <a:r>
              <a:rPr lang="sl-SI" sz="4800" dirty="0" smtClean="0">
                <a:solidFill>
                  <a:srgbClr val="FFCC00"/>
                </a:solidFill>
              </a:rPr>
              <a:t>predmetni in nepredmetni kip</a:t>
            </a:r>
            <a:endParaRPr lang="sl-SI" sz="4800" dirty="0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42844" y="357165"/>
            <a:ext cx="8858312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700" dirty="0" smtClean="0"/>
              <a:t>Pozdravljeni sedmošolci!</a:t>
            </a:r>
          </a:p>
          <a:p>
            <a:endParaRPr lang="sl-SI" sz="1700" dirty="0" smtClean="0"/>
          </a:p>
          <a:p>
            <a:r>
              <a:rPr lang="sl-SI" sz="1700" dirty="0" smtClean="0"/>
              <a:t>V tem tednu začenjamo četrto likovno nalogo. Po nalogi iz kompozicije, risarski nalogi ter nalogi o spoznavanju barv, gremo tokrat h kiparstvu. </a:t>
            </a:r>
          </a:p>
          <a:p>
            <a:endParaRPr lang="sl-SI" sz="1700" dirty="0" smtClean="0"/>
          </a:p>
          <a:p>
            <a:r>
              <a:rPr lang="sl-SI" sz="1700" dirty="0" smtClean="0"/>
              <a:t>Kot smo se že navadili, </a:t>
            </a:r>
            <a:r>
              <a:rPr lang="sl-SI" sz="1700" dirty="0" smtClean="0"/>
              <a:t>v</a:t>
            </a:r>
            <a:r>
              <a:rPr lang="sl-SI" sz="1700" dirty="0" smtClean="0"/>
              <a:t>aše </a:t>
            </a:r>
            <a:r>
              <a:rPr lang="sl-SI" sz="1700" dirty="0" smtClean="0"/>
              <a:t>delo preverjam sproti. </a:t>
            </a:r>
          </a:p>
          <a:p>
            <a:r>
              <a:rPr lang="sl-SI" sz="1700" dirty="0" smtClean="0"/>
              <a:t>Kriteriji samoocenjevanja so na koncu vsake naloge napisani zato, da si z njimi pomagate pri izdelavi naloge ter preverite, kako bi bilo vaše delo ocenjeno.</a:t>
            </a:r>
          </a:p>
          <a:p>
            <a:endParaRPr lang="sl-SI" sz="1700" dirty="0" smtClean="0"/>
          </a:p>
          <a:p>
            <a:r>
              <a:rPr lang="sl-SI" sz="1700" b="1" dirty="0" smtClean="0"/>
              <a:t>V tem ocenjevalnem obdobju morete pridobiti vsi še eno oceno. </a:t>
            </a:r>
          </a:p>
          <a:p>
            <a:r>
              <a:rPr lang="sl-SI" sz="1700" b="1" dirty="0" smtClean="0"/>
              <a:t>Izmed nalog, ki ste mi jih </a:t>
            </a:r>
            <a:r>
              <a:rPr lang="sl-SI" sz="1700" dirty="0" smtClean="0"/>
              <a:t>(oziroma mi jih še boste) </a:t>
            </a:r>
            <a:r>
              <a:rPr lang="sl-SI" sz="1700" b="1" dirty="0" smtClean="0"/>
              <a:t>v času pouka na daljavo poslali, bom ocenila izdelek, ki ste ga </a:t>
            </a:r>
            <a:r>
              <a:rPr lang="sl-SI" sz="1700" dirty="0" smtClean="0"/>
              <a:t>(ali ga boste) </a:t>
            </a:r>
            <a:r>
              <a:rPr lang="sl-SI" sz="1700" b="1" dirty="0" smtClean="0"/>
              <a:t>najbolje naredili.</a:t>
            </a:r>
          </a:p>
          <a:p>
            <a:endParaRPr lang="sl-SI" sz="1700" dirty="0" smtClean="0"/>
          </a:p>
          <a:p>
            <a:r>
              <a:rPr lang="sl-SI" sz="1700" dirty="0" smtClean="0"/>
              <a:t>Nekateri naloge pošiljate redno in se zanje zelo potrudite. Upoštevate navodila, ste natančni in izvirni. Teh izdelkov sem najbolj vesela, tudi ocene bodo v teh primerih seveda odlične. </a:t>
            </a:r>
          </a:p>
          <a:p>
            <a:endParaRPr lang="sl-SI" sz="1700" dirty="0" smtClean="0"/>
          </a:p>
          <a:p>
            <a:r>
              <a:rPr lang="sl-SI" sz="1700" dirty="0" smtClean="0"/>
              <a:t>Vaše naloge si </a:t>
            </a:r>
            <a:r>
              <a:rPr lang="sl-SI" sz="1700" dirty="0" smtClean="0"/>
              <a:t>oglejte v </a:t>
            </a:r>
            <a:r>
              <a:rPr lang="sl-SI" sz="1700" dirty="0" smtClean="0"/>
              <a:t>spletni razstavi vašega razreda.</a:t>
            </a:r>
          </a:p>
          <a:p>
            <a:endParaRPr lang="sl-SI" sz="1700" dirty="0" smtClean="0"/>
          </a:p>
          <a:p>
            <a:r>
              <a:rPr lang="sl-SI" sz="1700" dirty="0" smtClean="0"/>
              <a:t>Tisti, ki </a:t>
            </a:r>
            <a:r>
              <a:rPr lang="sl-SI" sz="1700" dirty="0" smtClean="0"/>
              <a:t>katere od nalog še </a:t>
            </a:r>
            <a:r>
              <a:rPr lang="sl-SI" sz="1700" dirty="0" smtClean="0"/>
              <a:t>niste naredili, </a:t>
            </a:r>
            <a:r>
              <a:rPr lang="sl-SI" sz="1700" dirty="0" smtClean="0"/>
              <a:t>jo </a:t>
            </a:r>
            <a:r>
              <a:rPr lang="sl-SI" sz="1700" smtClean="0"/>
              <a:t>naredite in mi </a:t>
            </a:r>
            <a:r>
              <a:rPr lang="sl-SI" sz="1700" dirty="0" smtClean="0"/>
              <a:t>jo </a:t>
            </a:r>
            <a:r>
              <a:rPr lang="sl-SI" sz="1700" dirty="0" smtClean="0"/>
              <a:t>pošljite.</a:t>
            </a:r>
            <a:endParaRPr lang="sl-SI" sz="1700" dirty="0" smtClean="0"/>
          </a:p>
          <a:p>
            <a:endParaRPr lang="sl-SI" sz="1700" dirty="0" smtClean="0"/>
          </a:p>
          <a:p>
            <a:r>
              <a:rPr lang="sl-SI" sz="1700" dirty="0" smtClean="0"/>
              <a:t>Veselo ustvarjanje vam želim!</a:t>
            </a:r>
            <a:endParaRPr lang="sl-SI" sz="1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Predmetni kip</a:t>
            </a:r>
            <a:endParaRPr lang="sl-SI" sz="32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0" y="1714488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Predmetni kip vedno predstavlja konkretno podobo iz našega vidnega sveta. </a:t>
            </a:r>
            <a:endParaRPr lang="sl-SI" dirty="0" smtClean="0"/>
          </a:p>
          <a:p>
            <a:r>
              <a:rPr lang="sl-SI" dirty="0" smtClean="0"/>
              <a:t>To pomeni</a:t>
            </a:r>
            <a:r>
              <a:rPr lang="sl-SI" dirty="0" smtClean="0"/>
              <a:t>, da jo lahko vidimo, otipamo in tudi upodobimo (narišemo, naslikamo, naredimo kip, fotografiramo…). Predmetni kip je lahko na primer človek, žival, predmet ali stvar. </a:t>
            </a:r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Predmetni </a:t>
            </a:r>
            <a:r>
              <a:rPr lang="sl-SI" dirty="0" smtClean="0"/>
              <a:t>kip (človek) </a:t>
            </a:r>
            <a:r>
              <a:rPr lang="sl-SI" dirty="0" smtClean="0"/>
              <a:t>			                Predmetni </a:t>
            </a:r>
            <a:r>
              <a:rPr lang="sl-SI" dirty="0" smtClean="0"/>
              <a:t>kip </a:t>
            </a:r>
            <a:r>
              <a:rPr lang="sl-SI" dirty="0" smtClean="0"/>
              <a:t>(bik) </a:t>
            </a:r>
            <a:endParaRPr lang="sl-SI" dirty="0"/>
          </a:p>
        </p:txBody>
      </p:sp>
      <p:pic>
        <p:nvPicPr>
          <p:cNvPr id="1026" name="Picture 2" descr="Od 1918 dalje - Narodna galeri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928934"/>
            <a:ext cx="2164069" cy="3357586"/>
          </a:xfrm>
          <a:prstGeom prst="rect">
            <a:avLst/>
          </a:prstGeom>
          <a:noFill/>
        </p:spPr>
      </p:pic>
      <p:pic>
        <p:nvPicPr>
          <p:cNvPr id="1028" name="Picture 4" descr="Galerija Janez Boljka – Gornji trg 16, Ljubljana Imago Slovenia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3286124"/>
            <a:ext cx="3635431" cy="3000356"/>
          </a:xfrm>
          <a:prstGeom prst="rect">
            <a:avLst/>
          </a:prstGeom>
          <a:noFill/>
        </p:spPr>
      </p:pic>
      <p:pic>
        <p:nvPicPr>
          <p:cNvPr id="1030" name="Picture 6" descr="Zbirke MG+MSU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0" y="2928934"/>
            <a:ext cx="2455211" cy="3357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Nepredmetni kip</a:t>
            </a:r>
            <a:endParaRPr lang="sl-SI" sz="3200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0" y="178592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Nepredmetni kip pa je podoba iz domišljijskega fantazijskega sveta in ne predstavlja konkretne podobe. Je izmišljena tvorba, ki jo kipar kreativno izdela oziroma na novo izmisli. Takšne podobe v naravi ne bomo našli. Je umetna podoba. </a:t>
            </a:r>
            <a:endParaRPr lang="sl-SI" dirty="0" smtClean="0"/>
          </a:p>
          <a:p>
            <a:r>
              <a:rPr lang="sl-SI" dirty="0" smtClean="0"/>
              <a:t>Lahko </a:t>
            </a:r>
            <a:r>
              <a:rPr lang="sl-SI" dirty="0" smtClean="0"/>
              <a:t>jo poimenujemo tudi </a:t>
            </a:r>
            <a:r>
              <a:rPr lang="sl-SI" b="1" dirty="0" smtClean="0"/>
              <a:t>abstraktna nepredmetna podoba </a:t>
            </a:r>
            <a:r>
              <a:rPr lang="sl-SI" dirty="0" smtClean="0"/>
              <a:t>oziroma </a:t>
            </a:r>
            <a:r>
              <a:rPr lang="sl-SI" b="1" dirty="0" smtClean="0"/>
              <a:t>nepredmetni kip</a:t>
            </a:r>
            <a:r>
              <a:rPr lang="sl-SI" dirty="0" smtClean="0"/>
              <a:t>. </a:t>
            </a:r>
            <a:endParaRPr lang="sl-SI" dirty="0"/>
          </a:p>
        </p:txBody>
      </p:sp>
      <p:pic>
        <p:nvPicPr>
          <p:cNvPr id="20482" name="Picture 2" descr="David Smith (sculptor) - Alchetron, The Free Social Encyclop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00438"/>
            <a:ext cx="3857652" cy="3047546"/>
          </a:xfrm>
          <a:prstGeom prst="rect">
            <a:avLst/>
          </a:prstGeom>
          <a:noFill/>
        </p:spPr>
      </p:pic>
      <p:pic>
        <p:nvPicPr>
          <p:cNvPr id="20486" name="Picture 6" descr="3ds alexander calder sculp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500438"/>
            <a:ext cx="4096433" cy="30742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Robert Morris Spruth Magers Lond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714908" cy="3398050"/>
          </a:xfrm>
          <a:prstGeom prst="rect">
            <a:avLst/>
          </a:prstGeom>
          <a:noFill/>
        </p:spPr>
      </p:pic>
      <p:pic>
        <p:nvPicPr>
          <p:cNvPr id="21510" name="Picture 6" descr="Slavko Tihec – Stran 3530 – Galerija Mak"/>
          <p:cNvPicPr>
            <a:picLocks noChangeAspect="1" noChangeArrowheads="1"/>
          </p:cNvPicPr>
          <p:nvPr/>
        </p:nvPicPr>
        <p:blipFill>
          <a:blip r:embed="rId3" cstate="print"/>
          <a:srcRect l="7559" t="24567" r="9719" b="26457"/>
          <a:stretch>
            <a:fillRect/>
          </a:stretch>
        </p:blipFill>
        <p:spPr bwMode="auto">
          <a:xfrm>
            <a:off x="142844" y="3786190"/>
            <a:ext cx="4323568" cy="2925226"/>
          </a:xfrm>
          <a:prstGeom prst="rect">
            <a:avLst/>
          </a:prstGeom>
          <a:noFill/>
        </p:spPr>
      </p:pic>
      <p:pic>
        <p:nvPicPr>
          <p:cNvPr id="21518" name="Picture 14" descr="Review/Interview: The 'Disagreeable' Pleasures Of Jean Arp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4500570"/>
            <a:ext cx="4328642" cy="2231957"/>
          </a:xfrm>
          <a:prstGeom prst="rect">
            <a:avLst/>
          </a:prstGeom>
          <a:noFill/>
        </p:spPr>
      </p:pic>
      <p:pic>
        <p:nvPicPr>
          <p:cNvPr id="21520" name="Picture 16" descr="Antoine Pevsner - Alchetron, The Free Social Encycloped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4" y="714356"/>
            <a:ext cx="3807447" cy="2847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Naloga: </a:t>
            </a:r>
            <a:r>
              <a:rPr lang="sl-SI" sz="3200" dirty="0" smtClean="0"/>
              <a:t>NEPREDMETNI KIP </a:t>
            </a:r>
            <a:endParaRPr lang="sl-SI" sz="3200" dirty="0"/>
          </a:p>
        </p:txBody>
      </p:sp>
      <p:sp>
        <p:nvSpPr>
          <p:cNvPr id="4" name="Pravokotnik 3"/>
          <p:cNvSpPr/>
          <p:nvPr/>
        </p:nvSpPr>
        <p:spPr>
          <a:xfrm>
            <a:off x="0" y="1643050"/>
            <a:ext cx="9144000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l-SI" dirty="0" smtClean="0"/>
              <a:t>Iz papirja izdelaj nepredmetni kip. Uporabiš lahko papir </a:t>
            </a:r>
            <a:r>
              <a:rPr lang="sl-SI" b="1" dirty="0" smtClean="0"/>
              <a:t>različnih </a:t>
            </a:r>
            <a:r>
              <a:rPr lang="sl-SI" b="1" dirty="0" smtClean="0"/>
              <a:t>kvalitet </a:t>
            </a:r>
            <a:r>
              <a:rPr lang="sl-SI" dirty="0" smtClean="0"/>
              <a:t>(navaden papir, </a:t>
            </a:r>
            <a:r>
              <a:rPr lang="sl-SI" dirty="0" err="1" smtClean="0"/>
              <a:t>šeleshamer</a:t>
            </a:r>
            <a:r>
              <a:rPr lang="sl-SI" dirty="0" smtClean="0"/>
              <a:t>, karton, embalaža). </a:t>
            </a:r>
            <a:r>
              <a:rPr lang="sl-SI" dirty="0" smtClean="0"/>
              <a:t>Uporabiš lahko različna geometrijska telesa iz papirja, ki jih sestavljaš v celoto. </a:t>
            </a:r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pPr marL="342900" indent="-342900">
              <a:buFont typeface="+mj-lt"/>
              <a:buAutoNum type="arabicPeriod"/>
            </a:pPr>
            <a:r>
              <a:rPr lang="sl-SI" dirty="0" smtClean="0"/>
              <a:t>Kaj </a:t>
            </a:r>
            <a:r>
              <a:rPr lang="sl-SI" dirty="0" smtClean="0"/>
              <a:t>vse lahko počnemo s papirjem:  </a:t>
            </a:r>
            <a:r>
              <a:rPr lang="sl-SI" dirty="0" smtClean="0"/>
              <a:t>                                                                                 PREPOGIBAMO</a:t>
            </a:r>
            <a:r>
              <a:rPr lang="sl-SI" dirty="0" smtClean="0"/>
              <a:t>, REŽEMO, ZVIJAMO, MEČKAMO, TRGAMO, LEPIMO (DODAJAMO IN ODVZEMAMO), PERFORIRAMO (izrezujemo odprtine). </a:t>
            </a:r>
            <a:endParaRPr lang="sl-SI" dirty="0" smtClean="0"/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pPr marL="342900" indent="-342900">
              <a:buFont typeface="+mj-lt"/>
              <a:buAutoNum type="arabicPeriod"/>
            </a:pPr>
            <a:r>
              <a:rPr lang="sl-SI" dirty="0" smtClean="0"/>
              <a:t>POTREBŠČINE</a:t>
            </a:r>
            <a:r>
              <a:rPr lang="sl-SI" dirty="0" smtClean="0"/>
              <a:t>: PAPIR RAZLIČNIH KVALITET, ŠKARJE, TAPETNI NOŽEK, LEPILO, SALOTEJP, TRŠO PODLAGO za rezanje in izrezovanje papirja. </a:t>
            </a:r>
            <a:endParaRPr lang="sl-SI" dirty="0" smtClean="0"/>
          </a:p>
          <a:p>
            <a:pPr marL="342900" indent="-342900">
              <a:buFont typeface="+mj-lt"/>
              <a:buAutoNum type="arabicPeriod"/>
            </a:pPr>
            <a:endParaRPr lang="sl-SI" b="1" dirty="0" smtClean="0"/>
          </a:p>
          <a:p>
            <a:pPr marL="342900" indent="-342900">
              <a:buFont typeface="+mj-lt"/>
              <a:buAutoNum type="arabicPeriod"/>
            </a:pPr>
            <a:r>
              <a:rPr lang="sl-SI" dirty="0" smtClean="0"/>
              <a:t>Izdelek</a:t>
            </a:r>
            <a:r>
              <a:rPr lang="sl-SI" b="1" dirty="0" smtClean="0"/>
              <a:t> </a:t>
            </a:r>
            <a:r>
              <a:rPr lang="sl-SI" dirty="0" smtClean="0"/>
              <a:t>naj bo celostno dokončan. Pozoren bodi na detajle in estetskost izdelka. </a:t>
            </a:r>
            <a:endParaRPr lang="sl-SI" dirty="0" smtClean="0"/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pPr marL="342900" indent="-342900">
              <a:buFont typeface="+mj-lt"/>
              <a:buAutoNum type="arabicPeriod"/>
            </a:pPr>
            <a:r>
              <a:rPr lang="sl-SI" dirty="0" smtClean="0"/>
              <a:t>Na </a:t>
            </a:r>
            <a:r>
              <a:rPr lang="sl-SI" dirty="0" smtClean="0"/>
              <a:t>naslednji strani si poglej primere, ki pa niso zavezujoči.  </a:t>
            </a:r>
            <a:r>
              <a:rPr lang="sl-SI" dirty="0" smtClean="0"/>
              <a:t>                                                      Izdelaj </a:t>
            </a:r>
            <a:r>
              <a:rPr lang="sl-SI" dirty="0" smtClean="0"/>
              <a:t>svoj inovativen nepredmetni kip: </a:t>
            </a:r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pPr marL="342900" indent="-342900"/>
            <a:r>
              <a:rPr lang="sl-SI" dirty="0" smtClean="0"/>
              <a:t> </a:t>
            </a:r>
            <a:endParaRPr lang="sl-SI" dirty="0" smtClean="0"/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pPr marL="342900" indent="-342900">
              <a:buFont typeface="+mj-lt"/>
              <a:buAutoNum type="arabicPeriod"/>
            </a:pPr>
            <a:endParaRPr lang="sl-SI" dirty="0" smtClean="0"/>
          </a:p>
          <a:p>
            <a:endParaRPr lang="sl-SI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273577"/>
            <a:ext cx="4427537" cy="297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3429000"/>
            <a:ext cx="2143140" cy="321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9" name="Picture 7" descr="Richard Sweeney : 'Paper Sculptures' | Paper architecture, Paper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256894"/>
            <a:ext cx="4261937" cy="2991106"/>
          </a:xfrm>
          <a:prstGeom prst="rect">
            <a:avLst/>
          </a:prstGeom>
          <a:noFill/>
        </p:spPr>
      </p:pic>
      <p:pic>
        <p:nvPicPr>
          <p:cNvPr id="23561" name="Picture 9" descr="User-uploaded Content … | Sculpture lessons, Styrofoam art, Art ..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3405164"/>
            <a:ext cx="2428892" cy="3238522"/>
          </a:xfrm>
          <a:prstGeom prst="rect">
            <a:avLst/>
          </a:prstGeom>
          <a:noFill/>
        </p:spPr>
      </p:pic>
      <p:pic>
        <p:nvPicPr>
          <p:cNvPr id="23565" name="Picture 13" descr="From Sir Anthony Caro, sculpture that breathes - The Boston Glob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6050" y="3363322"/>
            <a:ext cx="2500330" cy="32994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357158" y="285728"/>
            <a:ext cx="835824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sl-SI" sz="1600" dirty="0" smtClean="0"/>
              <a:t>5. Fotografiraj končan izdelek in ga </a:t>
            </a:r>
            <a:r>
              <a:rPr lang="sl-SI" sz="1600" b="1" dirty="0" smtClean="0"/>
              <a:t>do </a:t>
            </a:r>
            <a:r>
              <a:rPr lang="sl-SI" sz="1600" b="1" dirty="0" smtClean="0"/>
              <a:t>22. </a:t>
            </a:r>
            <a:r>
              <a:rPr lang="sl-SI" sz="1600" b="1" dirty="0" smtClean="0"/>
              <a:t>5. 2020</a:t>
            </a:r>
            <a:r>
              <a:rPr lang="sl-SI" sz="1600" dirty="0" smtClean="0"/>
              <a:t> pošlji na moj </a:t>
            </a:r>
            <a:r>
              <a:rPr lang="sl-SI" sz="1600" dirty="0" err="1" smtClean="0"/>
              <a:t>email</a:t>
            </a:r>
            <a:r>
              <a:rPr lang="sl-SI" sz="1600" dirty="0" smtClean="0"/>
              <a:t>  </a:t>
            </a:r>
            <a:r>
              <a:rPr lang="en-US" sz="1600" u="sng" dirty="0" smtClean="0">
                <a:hlinkClick r:id="rId2"/>
              </a:rPr>
              <a:t>tea.curk-sorta@os-sturje.si</a:t>
            </a:r>
            <a:r>
              <a:rPr lang="en-US" sz="1600" dirty="0" smtClean="0"/>
              <a:t>  </a:t>
            </a:r>
            <a:endParaRPr lang="sl-SI" sz="1600" dirty="0" smtClean="0"/>
          </a:p>
          <a:p>
            <a:r>
              <a:rPr lang="en-US" sz="1600" dirty="0" smtClean="0"/>
              <a:t>  </a:t>
            </a:r>
            <a:endParaRPr lang="sl-SI" sz="1600" dirty="0" smtClean="0"/>
          </a:p>
          <a:p>
            <a:r>
              <a:rPr lang="sl-SI" sz="1600" dirty="0" smtClean="0"/>
              <a:t>7. </a:t>
            </a:r>
            <a:r>
              <a:rPr lang="en-US" sz="1600" b="1" dirty="0" err="1" smtClean="0"/>
              <a:t>Vsaka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fotografija</a:t>
            </a:r>
            <a:r>
              <a:rPr lang="en-US" sz="1600" b="1" dirty="0" smtClean="0"/>
              <a:t> </a:t>
            </a:r>
            <a:r>
              <a:rPr lang="sl-SI" sz="1600" b="1" dirty="0" smtClean="0"/>
              <a:t>naj bo shranjena pod imenom, priimkom in razredom učenca,                         npr. MihaNovak7a</a:t>
            </a:r>
          </a:p>
          <a:p>
            <a:endParaRPr lang="sl-SI" sz="1600" b="1" dirty="0" smtClean="0"/>
          </a:p>
          <a:p>
            <a:endParaRPr lang="sl-SI" sz="1600" dirty="0" smtClean="0"/>
          </a:p>
          <a:p>
            <a:r>
              <a:rPr lang="en-US" sz="1600" dirty="0" err="1" smtClean="0"/>
              <a:t>Če</a:t>
            </a:r>
            <a:r>
              <a:rPr lang="en-US" sz="1600" dirty="0" smtClean="0"/>
              <a:t> je </a:t>
            </a:r>
            <a:r>
              <a:rPr lang="en-US" sz="1600" dirty="0" err="1" smtClean="0"/>
              <a:t>karkoli</a:t>
            </a:r>
            <a:r>
              <a:rPr lang="en-US" sz="1600" dirty="0" smtClean="0"/>
              <a:t> </a:t>
            </a:r>
            <a:r>
              <a:rPr lang="en-US" sz="1600" dirty="0" err="1" smtClean="0"/>
              <a:t>nejasnega</a:t>
            </a:r>
            <a:r>
              <a:rPr lang="en-US" sz="1600" dirty="0" smtClean="0"/>
              <a:t>, mi </a:t>
            </a:r>
            <a:r>
              <a:rPr lang="en-US" sz="1600" dirty="0" err="1" smtClean="0"/>
              <a:t>lahko</a:t>
            </a:r>
            <a:r>
              <a:rPr lang="en-US" sz="1600" dirty="0" smtClean="0"/>
              <a:t> </a:t>
            </a:r>
            <a:r>
              <a:rPr lang="en-US" sz="1600" dirty="0" err="1" smtClean="0"/>
              <a:t>pišete</a:t>
            </a:r>
            <a:r>
              <a:rPr lang="en-US" sz="1600" dirty="0" smtClean="0"/>
              <a:t>. </a:t>
            </a:r>
            <a:endParaRPr lang="sl-SI" sz="1600" dirty="0" smtClean="0"/>
          </a:p>
          <a:p>
            <a:endParaRPr lang="sl-SI" sz="1600" dirty="0" smtClean="0"/>
          </a:p>
          <a:p>
            <a:endParaRPr lang="sl-SI" sz="1600" dirty="0" smtClean="0"/>
          </a:p>
          <a:p>
            <a:endParaRPr lang="sl-SI" sz="1600" dirty="0" smtClean="0"/>
          </a:p>
          <a:p>
            <a:endParaRPr lang="sl-SI" sz="1600" dirty="0" smtClean="0"/>
          </a:p>
          <a:p>
            <a:r>
              <a:rPr lang="sl-SI" sz="1600" dirty="0" smtClean="0"/>
              <a:t>Kriteriji samoocenjevanja:</a:t>
            </a:r>
          </a:p>
          <a:p>
            <a:r>
              <a:rPr lang="en-US" dirty="0" smtClean="0"/>
              <a:t> </a:t>
            </a:r>
            <a:endParaRPr lang="sl-SI" dirty="0" smtClean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428596" y="3571876"/>
          <a:ext cx="7429551" cy="211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2214578"/>
                <a:gridCol w="2071701"/>
              </a:tblGrid>
              <a:tr h="370840"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KRITERIJI</a:t>
                      </a:r>
                      <a:endParaRPr lang="sl-S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ŠTEVILO MOŽNIH</a:t>
                      </a:r>
                      <a:r>
                        <a:rPr lang="sl-SI" sz="1200" baseline="0" dirty="0" smtClean="0"/>
                        <a:t> </a:t>
                      </a:r>
                      <a:r>
                        <a:rPr lang="sl-SI" sz="1200" dirty="0" smtClean="0"/>
                        <a:t>TOČK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ŠTEVILO DOSEŽENIH TOČK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Nazorna</a:t>
                      </a:r>
                      <a:r>
                        <a:rPr lang="sl-SI" sz="1200" baseline="0" dirty="0" smtClean="0"/>
                        <a:t> ponazoritev kiparske naloge – nepredmetni kip</a:t>
                      </a:r>
                      <a:endParaRPr lang="sl-SI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sl-SI" sz="1200" dirty="0" smtClean="0"/>
                        <a:t>Stabilnost kiparskega dela, ravnovesje kompozicije</a:t>
                      </a:r>
                      <a:endParaRPr lang="sl-SI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Izvirnost in uporaba domišljije pri oblikovanju motiva</a:t>
                      </a:r>
                      <a:endParaRPr lang="sl-SI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Likovna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čistost</a:t>
                      </a:r>
                      <a:r>
                        <a:rPr lang="en-US" sz="1200" dirty="0" smtClean="0"/>
                        <a:t> </a:t>
                      </a:r>
                      <a:r>
                        <a:rPr lang="sl-SI" sz="1200" dirty="0" smtClean="0"/>
                        <a:t>in natančnost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288</TotalTime>
  <Words>473</Words>
  <Application>Microsoft Office PowerPoint</Application>
  <PresentationFormat>Diaprojekcija na zaslonu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Modul</vt:lpstr>
      <vt:lpstr>Diapozitiv 1</vt:lpstr>
      <vt:lpstr>Diapozitiv 2</vt:lpstr>
      <vt:lpstr>Predmetni kip</vt:lpstr>
      <vt:lpstr>Nepredmetni kip</vt:lpstr>
      <vt:lpstr>Diapozitiv 5</vt:lpstr>
      <vt:lpstr>Naloga: NEPREDMETNI KIP </vt:lpstr>
      <vt:lpstr>Diapozitiv 7</vt:lpstr>
      <vt:lpstr>Diapozitiv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SESTAVA LIKOVNEGA DELA</dc:title>
  <dc:creator>Uporabnik</dc:creator>
  <cp:lastModifiedBy>Uporabnik</cp:lastModifiedBy>
  <cp:revision>40</cp:revision>
  <dcterms:created xsi:type="dcterms:W3CDTF">2020-03-21T17:16:51Z</dcterms:created>
  <dcterms:modified xsi:type="dcterms:W3CDTF">2020-05-06T06:14:43Z</dcterms:modified>
</cp:coreProperties>
</file>