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9" r:id="rId4"/>
    <p:sldId id="273" r:id="rId5"/>
    <p:sldId id="270" r:id="rId6"/>
    <p:sldId id="274" r:id="rId7"/>
    <p:sldId id="271" r:id="rId8"/>
    <p:sldId id="265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0B4BDFD-98ED-432D-870F-982AD09D88E4}" type="datetimeFigureOut">
              <a:rPr lang="sl-SI" smtClean="0"/>
              <a:pPr/>
              <a:t>21.5.2020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ea.curk-sorta@os-sturje.si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2643182"/>
            <a:ext cx="8077200" cy="1857388"/>
          </a:xfrm>
        </p:spPr>
        <p:txBody>
          <a:bodyPr>
            <a:normAutofit/>
          </a:bodyPr>
          <a:lstStyle/>
          <a:p>
            <a:r>
              <a:rPr lang="sl-SI" sz="3800" dirty="0" smtClean="0">
                <a:solidFill>
                  <a:srgbClr val="FFCC00"/>
                </a:solidFill>
              </a:rPr>
              <a:t>KAKOVOSTNO BARVNO NASPROTJE IN BARVNE DIMENZIJE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2844" y="357165"/>
            <a:ext cx="885831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Pozdravljeni sedmošolci!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Ta teden začenjamo z novo nalogo. </a:t>
            </a:r>
          </a:p>
          <a:p>
            <a:endParaRPr lang="sl-SI" dirty="0" smtClean="0"/>
          </a:p>
          <a:p>
            <a:r>
              <a:rPr lang="sl-SI" dirty="0" smtClean="0"/>
              <a:t>Če bi bili v šoli, bi bila to slikarska naloga, a ker delamo od doma in smo zato omejeni z materiali, boste posneli fotografijo na dano temo s telefonom ali digitalnim fotoaparatom in mi jo do napisanega datuma poslali. </a:t>
            </a:r>
          </a:p>
          <a:p>
            <a:endParaRPr lang="sl-SI" dirty="0" smtClean="0"/>
          </a:p>
          <a:p>
            <a:r>
              <a:rPr lang="sl-SI" dirty="0" smtClean="0"/>
              <a:t>Če vas zanima, kakšne naloge ste mi poslali do sedaj, si oglejte spletno razstavo vašega razreda (tisti, ki še niste, poskrbite, da oddate vse naloge).</a:t>
            </a:r>
          </a:p>
          <a:p>
            <a:endParaRPr lang="sl-SI" dirty="0" smtClean="0"/>
          </a:p>
          <a:p>
            <a:r>
              <a:rPr lang="sl-SI" smtClean="0"/>
              <a:t>Čeprav imamo pouk na daljavo in se prej še nismo srečali, imam občutek, da sem vas preko vaših del do sedaj že kar dobro spoznala.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V mesecu juniju (do 15. junija) boste dobili vsi oceno vašega dela na daljavo.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Veselo ustvarjanje in veliko iznajdljivosti vam želim!</a:t>
            </a:r>
          </a:p>
          <a:p>
            <a:endParaRPr lang="sl-SI" sz="1700" dirty="0" smtClean="0"/>
          </a:p>
          <a:p>
            <a:endParaRPr lang="sl-SI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Kaj že vem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42844" y="1714489"/>
            <a:ext cx="90011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Lani smo spoznali, da z mešanjem </a:t>
            </a:r>
          </a:p>
          <a:p>
            <a:r>
              <a:rPr lang="sl-SI" b="1" dirty="0" smtClean="0"/>
              <a:t>osnovnih</a:t>
            </a:r>
            <a:r>
              <a:rPr lang="sl-SI" dirty="0" smtClean="0"/>
              <a:t> (primarnih) </a:t>
            </a:r>
            <a:r>
              <a:rPr lang="sl-SI" b="1" dirty="0" smtClean="0"/>
              <a:t>barv</a:t>
            </a:r>
          </a:p>
          <a:p>
            <a:r>
              <a:rPr lang="sl-SI" sz="1400" i="1" dirty="0" smtClean="0"/>
              <a:t>(</a:t>
            </a:r>
            <a:r>
              <a:rPr lang="sl-SI" sz="1400" i="1" dirty="0" err="1" smtClean="0"/>
              <a:t>magentno</a:t>
            </a:r>
            <a:r>
              <a:rPr lang="sl-SI" sz="1400" i="1" dirty="0" smtClean="0"/>
              <a:t> rdeča, </a:t>
            </a:r>
            <a:r>
              <a:rPr lang="sl-SI" sz="1400" i="1" dirty="0" err="1" smtClean="0"/>
              <a:t>cyan</a:t>
            </a:r>
            <a:r>
              <a:rPr lang="sl-SI" sz="1400" i="1" dirty="0" smtClean="0"/>
              <a:t> modra, rumena) </a:t>
            </a:r>
          </a:p>
          <a:p>
            <a:r>
              <a:rPr lang="sl-SI" dirty="0" smtClean="0"/>
              <a:t>nastanejo </a:t>
            </a:r>
            <a:r>
              <a:rPr lang="sl-SI" b="1" dirty="0" smtClean="0"/>
              <a:t>sekundarne barve</a:t>
            </a:r>
          </a:p>
          <a:p>
            <a:r>
              <a:rPr lang="sl-SI" sz="1400" i="1" dirty="0" smtClean="0"/>
              <a:t>(oranžna, zelena, vijoličasta)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Z </a:t>
            </a:r>
            <a:r>
              <a:rPr lang="sl-SI" dirty="0" err="1" smtClean="0"/>
              <a:t>nadaljnim</a:t>
            </a:r>
            <a:r>
              <a:rPr lang="sl-SI" dirty="0" smtClean="0"/>
              <a:t> mešanjem dobimo </a:t>
            </a:r>
          </a:p>
          <a:p>
            <a:r>
              <a:rPr lang="sl-SI" b="1" dirty="0" smtClean="0"/>
              <a:t>terciarne barve </a:t>
            </a:r>
            <a:r>
              <a:rPr lang="sl-SI" sz="1400" i="1" dirty="0" smtClean="0"/>
              <a:t>(rjavkaste barve)</a:t>
            </a:r>
            <a:r>
              <a:rPr lang="sl-SI" dirty="0" smtClean="0"/>
              <a:t>.				</a:t>
            </a:r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643050"/>
            <a:ext cx="3786214" cy="179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ما الألوان تحتاج إلى مزيج للحصول على البن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857628"/>
            <a:ext cx="2857520" cy="2862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Kaj že vem</a:t>
            </a:r>
            <a:endParaRPr lang="sl-SI" sz="3200" dirty="0"/>
          </a:p>
        </p:txBody>
      </p:sp>
      <p:sp>
        <p:nvSpPr>
          <p:cNvPr id="3" name="Pravokotnik 2"/>
          <p:cNvSpPr/>
          <p:nvPr/>
        </p:nvSpPr>
        <p:spPr>
          <a:xfrm>
            <a:off x="142844" y="1500174"/>
            <a:ext cx="885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smtClean="0"/>
              <a:t>Z </a:t>
            </a:r>
            <a:r>
              <a:rPr lang="sl-SI" sz="1600" b="1" dirty="0" smtClean="0"/>
              <a:t>barvno skladnostjo </a:t>
            </a:r>
            <a:r>
              <a:rPr lang="sl-SI" sz="1600" dirty="0" smtClean="0"/>
              <a:t>ali barvno harmonijo </a:t>
            </a:r>
          </a:p>
          <a:p>
            <a:r>
              <a:rPr lang="sl-SI" sz="1600" dirty="0" smtClean="0"/>
              <a:t>smo se srečali v tretji nalogi, ko ste narisani </a:t>
            </a:r>
          </a:p>
          <a:p>
            <a:r>
              <a:rPr lang="sl-SI" sz="1600" dirty="0" smtClean="0"/>
              <a:t>vzorec pobarvali tako, da  ste upoštevali </a:t>
            </a:r>
          </a:p>
          <a:p>
            <a:r>
              <a:rPr lang="sl-SI" sz="1600" dirty="0" smtClean="0"/>
              <a:t>harmonično zaporedje barv.</a:t>
            </a:r>
          </a:p>
          <a:p>
            <a:endParaRPr lang="sl-SI" sz="1600" dirty="0" smtClean="0"/>
          </a:p>
          <a:p>
            <a:pPr fontAlgn="base"/>
            <a:r>
              <a:rPr lang="sl-SI" sz="1600" dirty="0" smtClean="0"/>
              <a:t>Ponovimo tudi pojme, ki smo jih že spoznali, ko smo govorili o barvah:</a:t>
            </a:r>
          </a:p>
          <a:p>
            <a:pPr fontAlgn="base"/>
            <a:r>
              <a:rPr lang="sl-SI" sz="1600" b="1" dirty="0" smtClean="0"/>
              <a:t>kontrast</a:t>
            </a:r>
            <a:r>
              <a:rPr lang="sl-SI" sz="1600" dirty="0" smtClean="0"/>
              <a:t> – različnost, nasprotje</a:t>
            </a:r>
          </a:p>
          <a:p>
            <a:pPr fontAlgn="base"/>
            <a:r>
              <a:rPr lang="sl-SI" sz="1600" b="1" dirty="0" smtClean="0"/>
              <a:t>harmonija</a:t>
            </a:r>
            <a:r>
              <a:rPr lang="sl-SI" sz="1600" dirty="0" smtClean="0"/>
              <a:t> – skladje, ubranost</a:t>
            </a:r>
          </a:p>
          <a:p>
            <a:pPr fontAlgn="base"/>
            <a:endParaRPr lang="sl-SI" sz="1600" dirty="0" smtClean="0"/>
          </a:p>
          <a:p>
            <a:pPr fontAlgn="base"/>
            <a:r>
              <a:rPr lang="sl-SI" sz="1600" dirty="0" smtClean="0"/>
              <a:t>V kombinaciji toplih in hladnih barv </a:t>
            </a:r>
          </a:p>
          <a:p>
            <a:pPr fontAlgn="base"/>
            <a:r>
              <a:rPr lang="sl-SI" sz="1600" dirty="0" smtClean="0"/>
              <a:t>nastane </a:t>
            </a:r>
            <a:r>
              <a:rPr lang="sl-SI" sz="1600" b="1" dirty="0" smtClean="0"/>
              <a:t>toplo-hladni kontrast</a:t>
            </a:r>
            <a:r>
              <a:rPr lang="sl-SI" sz="1600" dirty="0" smtClean="0"/>
              <a:t>.</a:t>
            </a:r>
          </a:p>
          <a:p>
            <a:pPr fontAlgn="base"/>
            <a:endParaRPr lang="sl-SI" sz="1600" dirty="0" smtClean="0"/>
          </a:p>
          <a:p>
            <a:pPr fontAlgn="base"/>
            <a:endParaRPr lang="sl-SI" sz="1600" dirty="0" smtClean="0"/>
          </a:p>
          <a:p>
            <a:pPr fontAlgn="base"/>
            <a:endParaRPr lang="sl-SI" sz="1600" dirty="0" smtClean="0"/>
          </a:p>
          <a:p>
            <a:pPr fontAlgn="base"/>
            <a:r>
              <a:rPr lang="sl-SI" sz="1600" dirty="0" smtClean="0"/>
              <a:t>Kadar svetle in temne barve postavimo drugo ob drugo, </a:t>
            </a:r>
          </a:p>
          <a:p>
            <a:pPr fontAlgn="base"/>
            <a:r>
              <a:rPr lang="sl-SI" sz="1600" dirty="0" smtClean="0"/>
              <a:t>nastane med njimi </a:t>
            </a:r>
            <a:r>
              <a:rPr lang="sl-SI" sz="1600" b="1" dirty="0" smtClean="0"/>
              <a:t>svetlo-temni kontrast.</a:t>
            </a:r>
          </a:p>
          <a:p>
            <a:pPr fontAlgn="base"/>
            <a:endParaRPr lang="sl-SI" sz="1600" b="1" dirty="0" smtClean="0"/>
          </a:p>
          <a:p>
            <a:pPr fontAlgn="base"/>
            <a:endParaRPr lang="sl-SI" sz="1600" b="1" dirty="0" smtClean="0"/>
          </a:p>
          <a:p>
            <a:pPr fontAlgn="base"/>
            <a:endParaRPr lang="sl-SI" sz="1600" b="1" dirty="0" smtClean="0"/>
          </a:p>
          <a:p>
            <a:pPr fontAlgn="base"/>
            <a:r>
              <a:rPr lang="sl-SI" sz="1600" dirty="0" smtClean="0"/>
              <a:t>Barve, ki si v barvnem krogu ležijo nasproti, so komplementarne in če jih </a:t>
            </a:r>
          </a:p>
          <a:p>
            <a:pPr fontAlgn="base"/>
            <a:r>
              <a:rPr lang="sl-SI" sz="1600" dirty="0" smtClean="0"/>
              <a:t>položimo drugo ob drugo, se med njimi pojavi </a:t>
            </a:r>
            <a:r>
              <a:rPr lang="sl-SI" sz="1600" b="1" dirty="0" smtClean="0"/>
              <a:t>komplementarni kontrast</a:t>
            </a:r>
            <a:r>
              <a:rPr lang="sl-SI" sz="1600" dirty="0" smtClean="0"/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14752"/>
            <a:ext cx="1214446" cy="9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ka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7653" y="1535893"/>
            <a:ext cx="928694" cy="1143008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214950"/>
            <a:ext cx="1214446" cy="9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786454"/>
            <a:ext cx="1214446" cy="9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Barvne dimenzije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42844" y="1500174"/>
            <a:ext cx="88583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l-SI" sz="1600" dirty="0" smtClean="0"/>
              <a:t>Vsaka barva ima tri razsežnosti (vrednosti): </a:t>
            </a:r>
          </a:p>
          <a:p>
            <a:pPr fontAlgn="base"/>
            <a:endParaRPr lang="sl-SI" sz="1600" dirty="0" smtClean="0"/>
          </a:p>
          <a:p>
            <a:pPr fontAlgn="base"/>
            <a:r>
              <a:rPr lang="sl-SI" sz="1600" dirty="0" smtClean="0"/>
              <a:t>BARVNOST (</a:t>
            </a:r>
            <a:r>
              <a:rPr lang="sl-SI" sz="1400" dirty="0" smtClean="0"/>
              <a:t>ime barve</a:t>
            </a:r>
            <a:r>
              <a:rPr lang="sl-SI" sz="1600" dirty="0" smtClean="0"/>
              <a:t>) </a:t>
            </a:r>
          </a:p>
          <a:p>
            <a:pPr fontAlgn="base"/>
            <a:r>
              <a:rPr lang="sl-SI" sz="1600" dirty="0" smtClean="0"/>
              <a:t>SVETLOST (</a:t>
            </a:r>
            <a:r>
              <a:rPr lang="sl-SI" sz="1400" dirty="0" smtClean="0"/>
              <a:t>nekatere barve so bolj svetle – npr. rumena, druge temnejše – npr. vijolična</a:t>
            </a:r>
            <a:r>
              <a:rPr lang="sl-SI" sz="1600" dirty="0" smtClean="0"/>
              <a:t>) </a:t>
            </a:r>
          </a:p>
          <a:p>
            <a:pPr fontAlgn="base"/>
            <a:r>
              <a:rPr lang="sl-SI" sz="1600" dirty="0" smtClean="0"/>
              <a:t>NASIČENOST (</a:t>
            </a:r>
            <a:r>
              <a:rPr lang="sl-SI" sz="1400" dirty="0" smtClean="0"/>
              <a:t>moč, živost barve</a:t>
            </a:r>
            <a:r>
              <a:rPr lang="sl-SI" sz="1600" dirty="0" smtClean="0"/>
              <a:t>) </a:t>
            </a:r>
          </a:p>
          <a:p>
            <a:pPr fontAlgn="base"/>
            <a:endParaRPr lang="sl-SI" sz="1600" dirty="0" smtClean="0"/>
          </a:p>
          <a:p>
            <a:pPr fontAlgn="base"/>
            <a:endParaRPr lang="sl-SI" sz="1600" dirty="0" smtClean="0"/>
          </a:p>
          <a:p>
            <a:pPr fontAlgn="base"/>
            <a:endParaRPr lang="sl-SI" sz="1600" dirty="0" smtClean="0"/>
          </a:p>
          <a:p>
            <a:pPr fontAlgn="base"/>
            <a:endParaRPr lang="sl-SI" sz="1600" dirty="0" smtClean="0"/>
          </a:p>
          <a:p>
            <a:pPr fontAlgn="base"/>
            <a:endParaRPr lang="sl-SI" sz="1600" dirty="0" smtClean="0"/>
          </a:p>
          <a:p>
            <a:pPr fontAlgn="base"/>
            <a:endParaRPr lang="sl-SI" sz="1600" dirty="0" smtClean="0"/>
          </a:p>
          <a:p>
            <a:pPr fontAlgn="base"/>
            <a:endParaRPr lang="sl-SI" sz="1600" dirty="0" smtClean="0"/>
          </a:p>
          <a:p>
            <a:pPr fontAlgn="base"/>
            <a:endParaRPr lang="sl-SI" sz="1600" dirty="0" smtClean="0"/>
          </a:p>
          <a:p>
            <a:pPr fontAlgn="base"/>
            <a:r>
              <a:rPr lang="sl-SI" sz="1600" dirty="0" smtClean="0"/>
              <a:t>Tiste barve, ki ne vsebujejo bele, črne ali kakšne druge barve so </a:t>
            </a:r>
          </a:p>
          <a:p>
            <a:pPr fontAlgn="base"/>
            <a:r>
              <a:rPr lang="sl-SI" sz="1600" dirty="0" smtClean="0"/>
              <a:t>NAJMOČNEJŠE / ČISTE / NASIČENE / </a:t>
            </a:r>
            <a:r>
              <a:rPr lang="sl-SI" sz="1600" b="1" dirty="0" smtClean="0"/>
              <a:t>PESTRE</a:t>
            </a:r>
            <a:r>
              <a:rPr lang="sl-SI" sz="1600" dirty="0" smtClean="0"/>
              <a:t>. </a:t>
            </a:r>
          </a:p>
          <a:p>
            <a:pPr fontAlgn="base"/>
            <a:endParaRPr lang="sl-SI" sz="1600" dirty="0" smtClean="0"/>
          </a:p>
          <a:p>
            <a:pPr fontAlgn="base"/>
            <a:r>
              <a:rPr lang="sl-SI" sz="1600" dirty="0" smtClean="0"/>
              <a:t>Če pa barvam dodajamo belo, črno, druge barve ali pa jih redčimo z vodo, so te barve </a:t>
            </a:r>
          </a:p>
          <a:p>
            <a:pPr fontAlgn="base"/>
            <a:r>
              <a:rPr lang="sl-SI" sz="1600" dirty="0" smtClean="0"/>
              <a:t>NENASIČENE / </a:t>
            </a:r>
            <a:r>
              <a:rPr lang="sl-SI" sz="1600" b="1" dirty="0" smtClean="0"/>
              <a:t>NEPESTRE</a:t>
            </a:r>
            <a:r>
              <a:rPr lang="sl-SI" sz="1600" dirty="0" smtClean="0"/>
              <a:t>. </a:t>
            </a:r>
          </a:p>
          <a:p>
            <a:pPr fontAlgn="base"/>
            <a:endParaRPr lang="sl-SI" sz="1600" dirty="0" smtClean="0"/>
          </a:p>
          <a:p>
            <a:pPr fontAlgn="base"/>
            <a:r>
              <a:rPr lang="sl-SI" sz="1600" dirty="0" smtClean="0"/>
              <a:t>Kadar pestre (kakovostne) barve nastopajo v kombinaciji z </a:t>
            </a:r>
            <a:r>
              <a:rPr lang="sl-SI" sz="1600" dirty="0" err="1" smtClean="0"/>
              <a:t>nepestrimi</a:t>
            </a:r>
            <a:r>
              <a:rPr lang="sl-SI" sz="1600" dirty="0" smtClean="0"/>
              <a:t> (manj kakovostnimi) barvami, govorimo o </a:t>
            </a:r>
            <a:r>
              <a:rPr lang="sl-SI" sz="1600" b="1" dirty="0" smtClean="0"/>
              <a:t>KAKOVOSTNEM BARVNEM NASPROTJU</a:t>
            </a:r>
            <a:r>
              <a:rPr lang="sl-SI" sz="1600" dirty="0" smtClean="0"/>
              <a:t>.</a:t>
            </a:r>
          </a:p>
          <a:p>
            <a:pPr fontAlgn="base"/>
            <a:endParaRPr lang="sl-SI" dirty="0" smtClean="0"/>
          </a:p>
          <a:p>
            <a:endParaRPr lang="sl-SI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5"/>
            <a:ext cx="3643338" cy="21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Kakovostno barvno nasprotje</a:t>
            </a:r>
            <a:endParaRPr lang="sl-SI" sz="3200" dirty="0"/>
          </a:p>
        </p:txBody>
      </p:sp>
      <p:sp>
        <p:nvSpPr>
          <p:cNvPr id="3" name="Pravokotnik 2"/>
          <p:cNvSpPr/>
          <p:nvPr/>
        </p:nvSpPr>
        <p:spPr>
          <a:xfrm>
            <a:off x="142844" y="1571613"/>
            <a:ext cx="8858312" cy="21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Kot smo povedali, govorimo o </a:t>
            </a:r>
            <a:r>
              <a:rPr lang="sl-SI" b="1" dirty="0" smtClean="0"/>
              <a:t>kakovostnem (kvalitativnem) kontrastu</a:t>
            </a:r>
            <a:r>
              <a:rPr lang="sl-SI" dirty="0" smtClean="0"/>
              <a:t> </a:t>
            </a:r>
          </a:p>
          <a:p>
            <a:r>
              <a:rPr lang="sl-SI" dirty="0" smtClean="0"/>
              <a:t>takrat, kadar čiste, močne barve nastopajo v kombinaciji z motnimi, </a:t>
            </a:r>
          </a:p>
          <a:p>
            <a:r>
              <a:rPr lang="sl-SI" dirty="0" smtClean="0"/>
              <a:t>nečistimi barvami, nastalimi z dodajanjem črne, bele, sive ali </a:t>
            </a:r>
          </a:p>
          <a:p>
            <a:r>
              <a:rPr lang="sl-SI" dirty="0" smtClean="0"/>
              <a:t>z mešanjem čistih barv.</a:t>
            </a:r>
          </a:p>
          <a:p>
            <a:endParaRPr lang="sl-SI" dirty="0" smtClean="0"/>
          </a:p>
          <a:p>
            <a:r>
              <a:rPr lang="sl-SI" dirty="0" smtClean="0"/>
              <a:t>Slikarji in fotografi pogosto uporabljajo kombinacijo pestrih in </a:t>
            </a:r>
            <a:r>
              <a:rPr lang="sl-SI" dirty="0" err="1" smtClean="0"/>
              <a:t>neprestrih</a:t>
            </a:r>
            <a:r>
              <a:rPr lang="sl-SI" dirty="0" smtClean="0"/>
              <a:t> barv oziroma </a:t>
            </a:r>
            <a:r>
              <a:rPr lang="sl-SI" b="1" dirty="0" smtClean="0"/>
              <a:t>kakovostno barvno nasprotje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642701"/>
            <a:ext cx="1714512" cy="128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2585750" cy="290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 descr="Edgar Degas - A Study of a Dancer – Get Custom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714752"/>
            <a:ext cx="1975499" cy="2933908"/>
          </a:xfrm>
          <a:prstGeom prst="rect">
            <a:avLst/>
          </a:prstGeom>
          <a:noFill/>
        </p:spPr>
      </p:pic>
      <p:pic>
        <p:nvPicPr>
          <p:cNvPr id="9" name="Picture 2" descr="Maurice de Vlaminck | Art, Biography &amp; Art for Sale | Sotheby'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14752"/>
            <a:ext cx="3640642" cy="2923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mzinova nagrada za fotografijo leta Mirti Kokalj - RTVSLO.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38433"/>
            <a:ext cx="2928958" cy="3905277"/>
          </a:xfrm>
          <a:prstGeom prst="rect">
            <a:avLst/>
          </a:prstGeom>
          <a:noFill/>
        </p:spPr>
      </p:pic>
      <p:pic>
        <p:nvPicPr>
          <p:cNvPr id="5130" name="Picture 10" descr="Fotografija osebe Daša Ščuk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14620"/>
            <a:ext cx="2667019" cy="4000528"/>
          </a:xfrm>
          <a:prstGeom prst="rect">
            <a:avLst/>
          </a:prstGeom>
          <a:noFill/>
        </p:spPr>
      </p:pic>
      <p:pic>
        <p:nvPicPr>
          <p:cNvPr id="5134" name="Picture 14" descr="Pulitzer New York Timesu in New Yorkerju za razkritje afer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14290"/>
            <a:ext cx="3536181" cy="2357454"/>
          </a:xfrm>
          <a:prstGeom prst="rect">
            <a:avLst/>
          </a:prstGeom>
          <a:noFill/>
        </p:spPr>
      </p:pic>
      <p:pic>
        <p:nvPicPr>
          <p:cNvPr id="5136" name="Picture 16" descr="Meet Seth Casteel, a Pet Photographer specialized in Diving Do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643446"/>
            <a:ext cx="2909474" cy="2000264"/>
          </a:xfrm>
          <a:prstGeom prst="rect">
            <a:avLst/>
          </a:prstGeom>
          <a:noFill/>
        </p:spPr>
      </p:pic>
      <p:pic>
        <p:nvPicPr>
          <p:cNvPr id="5138" name="Picture 18" descr="Wildflowers Ultra HD Desktop Background Wallpaper for 4K UHD TV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786058"/>
            <a:ext cx="2844787" cy="1600193"/>
          </a:xfrm>
          <a:prstGeom prst="rect">
            <a:avLst/>
          </a:prstGeom>
          <a:noFill/>
        </p:spPr>
      </p:pic>
      <p:pic>
        <p:nvPicPr>
          <p:cNvPr id="5140" name="Picture 20" descr="Картинки по запросу national geographic photo people (With images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14290"/>
            <a:ext cx="2857520" cy="2340906"/>
          </a:xfrm>
          <a:prstGeom prst="rect">
            <a:avLst/>
          </a:prstGeom>
          <a:noFill/>
        </p:spPr>
      </p:pic>
      <p:pic>
        <p:nvPicPr>
          <p:cNvPr id="5144" name="Picture 24" descr="bouquet of wild flowers Photo by Taras L. -- National Geographic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571619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Naloga: Posnemi fotografijo tako, da poiščeš in upoštevaš kakovostno barvno nasprotje</a:t>
            </a:r>
            <a:endParaRPr lang="sl-SI" sz="3200" dirty="0"/>
          </a:p>
        </p:txBody>
      </p:sp>
      <p:sp>
        <p:nvSpPr>
          <p:cNvPr id="4" name="Pravokotnik 3"/>
          <p:cNvSpPr/>
          <p:nvPr/>
        </p:nvSpPr>
        <p:spPr>
          <a:xfrm>
            <a:off x="0" y="1571612"/>
            <a:ext cx="9144000" cy="52629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sz="1600" dirty="0" smtClean="0"/>
              <a:t>Tvoj dom napolnjujejo predmeti vseh mogočih oblik in barv. Tudi v naravi nas obdaja mnogo rastlin, dreves, živali, … Doma, okoli hiše, stanovanja ali v naravi poišči motive, ki sledijo pravilu KAKOVOSTNEGA BARVNEGA NASPROTJA (primere fotografij si poglej na prejšnji strani).</a:t>
            </a:r>
          </a:p>
          <a:p>
            <a:pPr marL="342900" indent="-342900">
              <a:buFont typeface="+mj-lt"/>
              <a:buAutoNum type="arabicPeriod"/>
            </a:pPr>
            <a:endParaRPr lang="sl-SI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l-SI" sz="1600" dirty="0" smtClean="0"/>
              <a:t>Poišči in fotografiraj takšne prizore s telefonom ali digitalnim fotoaparatom. Posnemi več fotografij.                                                                                                                                                            Izberi najboljšo in jo </a:t>
            </a:r>
            <a:r>
              <a:rPr lang="sl-SI" sz="1600" b="1" dirty="0" smtClean="0"/>
              <a:t>do 12. 6. 2020 </a:t>
            </a:r>
            <a:r>
              <a:rPr lang="sl-SI" sz="1600" dirty="0" smtClean="0"/>
              <a:t>pošlji na moj naslov: </a:t>
            </a:r>
            <a:r>
              <a:rPr lang="en-US" sz="1600" u="sng" dirty="0" smtClean="0">
                <a:hlinkClick r:id="rId2"/>
              </a:rPr>
              <a:t>tea.curk-sorta@os-sturje.si</a:t>
            </a:r>
            <a:endParaRPr lang="sl-SI" sz="1600" dirty="0" smtClean="0"/>
          </a:p>
          <a:p>
            <a:pPr marL="342900" indent="-342900">
              <a:buFont typeface="+mj-lt"/>
              <a:buAutoNum type="arabicPeriod"/>
            </a:pPr>
            <a:endParaRPr lang="sl-SI" sz="1600" dirty="0" smtClean="0"/>
          </a:p>
          <a:p>
            <a:r>
              <a:rPr lang="sl-SI" sz="1600" dirty="0" smtClean="0"/>
              <a:t>       </a:t>
            </a:r>
            <a:r>
              <a:rPr lang="en-US" sz="1600" dirty="0" err="1" smtClean="0"/>
              <a:t>Če</a:t>
            </a:r>
            <a:r>
              <a:rPr lang="en-US" sz="1600" dirty="0" smtClean="0"/>
              <a:t> je </a:t>
            </a:r>
            <a:r>
              <a:rPr lang="en-US" sz="1600" dirty="0" err="1" smtClean="0"/>
              <a:t>karkoli</a:t>
            </a:r>
            <a:r>
              <a:rPr lang="en-US" sz="1600" dirty="0" smtClean="0"/>
              <a:t> </a:t>
            </a:r>
            <a:r>
              <a:rPr lang="en-US" sz="1600" dirty="0" err="1" smtClean="0"/>
              <a:t>nejasnega</a:t>
            </a:r>
            <a:r>
              <a:rPr lang="en-US" sz="1600" dirty="0" smtClean="0"/>
              <a:t>, mi </a:t>
            </a:r>
            <a:r>
              <a:rPr lang="en-US" sz="1600" dirty="0" err="1" smtClean="0"/>
              <a:t>lahko</a:t>
            </a:r>
            <a:r>
              <a:rPr lang="en-US" sz="1600" dirty="0" smtClean="0"/>
              <a:t> </a:t>
            </a:r>
            <a:r>
              <a:rPr lang="en-US" sz="1600" dirty="0" err="1" smtClean="0"/>
              <a:t>pišete</a:t>
            </a:r>
            <a:r>
              <a:rPr lang="en-US" sz="1600" dirty="0" smtClean="0"/>
              <a:t>. </a:t>
            </a:r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r>
              <a:rPr lang="sl-SI" sz="1600" dirty="0" smtClean="0"/>
              <a:t>  Kriteriji samoocenjevanja:</a:t>
            </a:r>
          </a:p>
          <a:p>
            <a:pPr marL="342900" indent="-342900"/>
            <a:endParaRPr lang="sl-SI" dirty="0" smtClean="0"/>
          </a:p>
          <a:p>
            <a:pPr marL="342900" indent="-342900"/>
            <a:r>
              <a:rPr lang="sl-SI" dirty="0" smtClean="0"/>
              <a:t> </a:t>
            </a:r>
          </a:p>
          <a:p>
            <a:pPr marL="342900" indent="-342900"/>
            <a:endParaRPr lang="sl-SI" dirty="0" smtClean="0"/>
          </a:p>
          <a:p>
            <a:pPr marL="342900" indent="-342900"/>
            <a:endParaRPr lang="sl-SI" dirty="0" smtClean="0"/>
          </a:p>
          <a:p>
            <a:pPr marL="342900" indent="-342900"/>
            <a:endParaRPr lang="sl-SI" dirty="0" smtClean="0"/>
          </a:p>
          <a:p>
            <a:pPr marL="342900" indent="-342900">
              <a:buFont typeface="+mj-lt"/>
              <a:buAutoNum type="arabicPeriod"/>
            </a:pPr>
            <a:endParaRPr lang="sl-SI" dirty="0" smtClean="0"/>
          </a:p>
          <a:p>
            <a:pPr marL="342900" indent="-342900">
              <a:buFont typeface="+mj-lt"/>
              <a:buAutoNum type="arabicPeriod"/>
            </a:pPr>
            <a:endParaRPr lang="sl-SI" dirty="0" smtClean="0"/>
          </a:p>
          <a:p>
            <a:endParaRPr lang="sl-SI" b="1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44" y="4714884"/>
          <a:ext cx="8858312" cy="167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747"/>
                <a:gridCol w="2640459"/>
                <a:gridCol w="2470106"/>
              </a:tblGrid>
              <a:tr h="380884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KRITERIJI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ŠTEVILO MOŽNIH</a:t>
                      </a:r>
                      <a:r>
                        <a:rPr lang="sl-SI" sz="1200" baseline="0" dirty="0" smtClean="0"/>
                        <a:t> </a:t>
                      </a:r>
                      <a:r>
                        <a:rPr lang="sl-SI" sz="1200" dirty="0" smtClean="0"/>
                        <a:t>TOČK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ŠTEVILO DOSEŽENIH TOČK</a:t>
                      </a:r>
                    </a:p>
                  </a:txBody>
                  <a:tcPr/>
                </a:tc>
              </a:tr>
              <a:tr h="430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Nazorna</a:t>
                      </a:r>
                      <a:r>
                        <a:rPr lang="sl-SI" sz="1200" baseline="0" dirty="0" smtClean="0"/>
                        <a:t> ponazoritev naloge – fotografija, ki vsebuje kakovostno barvno nasprotje</a:t>
                      </a: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80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Izvirnost in uporaba domišljije pri izbiri motiva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430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Likovna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čistost</a:t>
                      </a:r>
                      <a:r>
                        <a:rPr lang="en-US" sz="1200" dirty="0" smtClean="0"/>
                        <a:t> </a:t>
                      </a:r>
                      <a:r>
                        <a:rPr lang="sl-SI" sz="1200" dirty="0" smtClean="0"/>
                        <a:t>in natančnost</a:t>
                      </a:r>
                      <a:r>
                        <a:rPr lang="sl-SI" sz="1200" baseline="0" dirty="0" smtClean="0"/>
                        <a:t> – fotografija naj bo čista in izostrena</a:t>
                      </a: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486</TotalTime>
  <Words>567</Words>
  <Application>Microsoft Office PowerPoint</Application>
  <PresentationFormat>Diaprojekcija na zaslonu (4:3)</PresentationFormat>
  <Paragraphs>110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Modul</vt:lpstr>
      <vt:lpstr>Diapozitiv 1</vt:lpstr>
      <vt:lpstr>Diapozitiv 2</vt:lpstr>
      <vt:lpstr>Kaj že vem</vt:lpstr>
      <vt:lpstr>Kaj že vem</vt:lpstr>
      <vt:lpstr>Barvne dimenzije</vt:lpstr>
      <vt:lpstr>Kakovostno barvno nasprotje</vt:lpstr>
      <vt:lpstr>Diapozitiv 7</vt:lpstr>
      <vt:lpstr>Naloga: Posnemi fotografijo tako, da poiščeš in upoštevaš kakovostno barvno nasprotje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SESTAVA LIKOVNEGA DELA</dc:title>
  <dc:creator>Uporabnik</dc:creator>
  <cp:lastModifiedBy>Uporabnik</cp:lastModifiedBy>
  <cp:revision>69</cp:revision>
  <dcterms:created xsi:type="dcterms:W3CDTF">2020-03-21T17:16:51Z</dcterms:created>
  <dcterms:modified xsi:type="dcterms:W3CDTF">2020-05-21T13:41:57Z</dcterms:modified>
</cp:coreProperties>
</file>