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76" r:id="rId3"/>
    <p:sldId id="277" r:id="rId4"/>
    <p:sldId id="267" r:id="rId5"/>
    <p:sldId id="278" r:id="rId6"/>
    <p:sldId id="282" r:id="rId7"/>
    <p:sldId id="279" r:id="rId8"/>
    <p:sldId id="280" r:id="rId9"/>
    <p:sldId id="281" r:id="rId10"/>
    <p:sldId id="266" r:id="rId11"/>
    <p:sldId id="273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BDFD-98ED-432D-870F-982AD09D88E4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0B4BDFD-98ED-432D-870F-982AD09D88E4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avokot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0B4BDFD-98ED-432D-870F-982AD09D88E4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48AEA9E-5C22-4A9D-9856-AD9E11A4B220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tea.curk-sorta@os-sturje.s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https://www.youtube.com/watch?v=BbgrHnbgoD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ORNAMENT ALI OKRASEK</a:t>
            </a:r>
            <a:endParaRPr lang="sl-SI" sz="2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4400" dirty="0" smtClean="0">
                <a:solidFill>
                  <a:srgbClr val="FFCC00"/>
                </a:solidFill>
              </a:rPr>
              <a:t>KOMPLEMENTARNI KONTRAST</a:t>
            </a:r>
            <a:endParaRPr lang="sl-SI" sz="4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Naloga: knjižno kazalo</a:t>
            </a:r>
            <a:endParaRPr lang="sl-SI" sz="32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0" y="1428737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200" dirty="0" smtClean="0"/>
          </a:p>
          <a:p>
            <a:r>
              <a:rPr lang="sl-SI" dirty="0" smtClean="0"/>
              <a:t>Pri likovni nalogi boš oblikoval/a ornament v obliki friza v komplementarnem kontrastu. </a:t>
            </a:r>
          </a:p>
          <a:p>
            <a:endParaRPr lang="sl-SI" dirty="0" smtClean="0"/>
          </a:p>
          <a:p>
            <a:r>
              <a:rPr lang="sl-SI" dirty="0" smtClean="0"/>
              <a:t>Navodila: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 smtClean="0"/>
              <a:t>Odreži 5 cm širok in 15 cm dolg trak iz tršega papirja (</a:t>
            </a:r>
            <a:r>
              <a:rPr lang="sl-SI" dirty="0" err="1" smtClean="0"/>
              <a:t>šeleshamer</a:t>
            </a:r>
            <a:r>
              <a:rPr lang="sl-SI" dirty="0" smtClean="0"/>
              <a:t>, lepenka).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 smtClean="0"/>
              <a:t>Pripravi si flomastre.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 smtClean="0"/>
              <a:t>Oblike v ornamentu naj bodo preproste in naj se ponavljajo v nekem zaporedju. Oblike lahko najprej narišeš s črnim flomastrom.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 smtClean="0"/>
              <a:t>Oblike v zaporedju tudi pobarvaj – uporabi en komplementarni barvni par (samo dve barvi):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dirty="0" smtClean="0"/>
              <a:t>ALI rdeča in zelena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dirty="0" smtClean="0"/>
              <a:t>ALI modra in oranžna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dirty="0" smtClean="0"/>
              <a:t>ALI vijolična in rumena.</a:t>
            </a:r>
          </a:p>
          <a:p>
            <a:pPr marL="342900" indent="-342900"/>
            <a:r>
              <a:rPr lang="sl-SI" dirty="0" smtClean="0"/>
              <a:t>Kakšno obliko lahko pustiš tudi belo ali črno.</a:t>
            </a:r>
          </a:p>
          <a:p>
            <a:pPr marL="342900" indent="-342900"/>
            <a:endParaRPr lang="sl-SI" dirty="0" smtClean="0"/>
          </a:p>
          <a:p>
            <a:pPr marL="342900" indent="-342900"/>
            <a:r>
              <a:rPr lang="sl-SI" dirty="0" smtClean="0"/>
              <a:t>Na sredini traku (na ozkem delu) z luknjačem naredi luknjico in zaveži trakec.</a:t>
            </a:r>
          </a:p>
          <a:p>
            <a:pPr marL="342900" indent="-342900"/>
            <a:endParaRPr lang="sl-SI" dirty="0" smtClean="0"/>
          </a:p>
          <a:p>
            <a:pPr marL="342900" indent="-342900">
              <a:buFont typeface="+mj-lt"/>
              <a:buAutoNum type="arabicPeriod"/>
            </a:pPr>
            <a:endParaRPr lang="sl-SI" dirty="0" smtClean="0"/>
          </a:p>
          <a:p>
            <a:endParaRPr lang="sl-SI" dirty="0" smtClean="0"/>
          </a:p>
          <a:p>
            <a:r>
              <a:rPr lang="sl-SI" sz="1200" dirty="0" smtClean="0"/>
              <a:t> </a:t>
            </a:r>
          </a:p>
          <a:p>
            <a:endParaRPr lang="sl-SI" sz="1200" dirty="0" smtClean="0"/>
          </a:p>
          <a:p>
            <a:r>
              <a:rPr lang="sl-SI" sz="1200" dirty="0" smtClean="0"/>
              <a:t> </a:t>
            </a:r>
          </a:p>
          <a:p>
            <a:endParaRPr lang="sl-SI" dirty="0"/>
          </a:p>
        </p:txBody>
      </p:sp>
      <p:pic>
        <p:nvPicPr>
          <p:cNvPr id="5" name="Slika 4" descr="2.jpg"/>
          <p:cNvPicPr>
            <a:picLocks noChangeAspect="1"/>
          </p:cNvPicPr>
          <p:nvPr/>
        </p:nvPicPr>
        <p:blipFill>
          <a:blip r:embed="rId2" cstate="print"/>
          <a:srcRect l="525" t="9055" r="21522"/>
          <a:stretch>
            <a:fillRect/>
          </a:stretch>
        </p:blipFill>
        <p:spPr>
          <a:xfrm rot="10800000">
            <a:off x="7358082" y="4214818"/>
            <a:ext cx="1500072" cy="233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42844" y="3786190"/>
          <a:ext cx="7715304" cy="2297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/>
                <a:gridCol w="2063460"/>
                <a:gridCol w="2151382"/>
              </a:tblGrid>
              <a:tr h="439099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KRITERIJI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ŠTEVILO MOŽNIH</a:t>
                      </a:r>
                      <a:r>
                        <a:rPr lang="sl-SI" sz="1200" baseline="0" dirty="0" smtClean="0"/>
                        <a:t> </a:t>
                      </a:r>
                      <a:r>
                        <a:rPr lang="sl-SI" sz="1200" dirty="0" smtClean="0"/>
                        <a:t>TOČK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ŠTEVILO DOSEŽENIH TOČK</a:t>
                      </a:r>
                    </a:p>
                  </a:txBody>
                  <a:tcPr/>
                </a:tc>
              </a:tr>
              <a:tr h="541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Ponavljanje oblik v pasu (friz)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39099">
                <a:tc>
                  <a:txBody>
                    <a:bodyPr/>
                    <a:lstStyle/>
                    <a:p>
                      <a:pPr lvl="0"/>
                      <a:r>
                        <a:rPr lang="sl-SI" sz="1200" dirty="0" smtClean="0"/>
                        <a:t>Obarvanje oblik v komplementarnem barvnem paru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39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Izvirnost in</a:t>
                      </a:r>
                      <a:r>
                        <a:rPr lang="sl-SI" sz="1200" baseline="0" dirty="0" smtClean="0"/>
                        <a:t> uporaba domišljije pri oblikovanju motiva</a:t>
                      </a:r>
                      <a:endParaRPr lang="sl-SI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39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/>
                        <a:t>L</a:t>
                      </a:r>
                      <a:r>
                        <a:rPr lang="en-US" sz="1200" dirty="0" err="1" smtClean="0"/>
                        <a:t>ikovna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čistost</a:t>
                      </a:r>
                      <a:r>
                        <a:rPr lang="en-US" sz="1200" dirty="0" smtClean="0"/>
                        <a:t> </a:t>
                      </a:r>
                      <a:r>
                        <a:rPr lang="sl-SI" sz="1200" dirty="0" smtClean="0"/>
                        <a:t>in natančnost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     5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ravokotnik 2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dirty="0" smtClean="0"/>
              <a:t>Končan izdelek mi </a:t>
            </a:r>
            <a:r>
              <a:rPr lang="sl-SI" b="1" dirty="0" smtClean="0"/>
              <a:t>do 15.5. 2020</a:t>
            </a:r>
            <a:r>
              <a:rPr lang="sl-SI" dirty="0" smtClean="0"/>
              <a:t> pošlji na </a:t>
            </a:r>
            <a:r>
              <a:rPr lang="sl-SI" dirty="0" err="1" smtClean="0"/>
              <a:t>email</a:t>
            </a:r>
            <a:r>
              <a:rPr lang="sl-SI" dirty="0" smtClean="0"/>
              <a:t>  </a:t>
            </a:r>
            <a:r>
              <a:rPr lang="en-US" u="sng" dirty="0" smtClean="0">
                <a:hlinkClick r:id="rId2"/>
              </a:rPr>
              <a:t>tea.curk-sorta@os-sturje.si</a:t>
            </a:r>
            <a:r>
              <a:rPr lang="en-US" dirty="0" smtClean="0"/>
              <a:t>  </a:t>
            </a:r>
            <a:endParaRPr lang="sl-SI" dirty="0" smtClean="0"/>
          </a:p>
          <a:p>
            <a:r>
              <a:rPr lang="en-US" dirty="0" smtClean="0"/>
              <a:t>  </a:t>
            </a:r>
            <a:endParaRPr lang="sl-SI" dirty="0" smtClean="0"/>
          </a:p>
          <a:p>
            <a:r>
              <a:rPr lang="en-US" b="1" dirty="0" err="1" smtClean="0"/>
              <a:t>Vsaka</a:t>
            </a:r>
            <a:r>
              <a:rPr lang="en-US" b="1" dirty="0" smtClean="0"/>
              <a:t> </a:t>
            </a:r>
            <a:r>
              <a:rPr lang="en-US" b="1" dirty="0" err="1" smtClean="0"/>
              <a:t>fotografija</a:t>
            </a:r>
            <a:r>
              <a:rPr lang="en-US" b="1" dirty="0" smtClean="0"/>
              <a:t> </a:t>
            </a:r>
            <a:r>
              <a:rPr lang="sl-SI" b="1" dirty="0" smtClean="0"/>
              <a:t>naj bo shranjena pod imenom, priimkom in razredom učenca: </a:t>
            </a:r>
          </a:p>
          <a:p>
            <a:r>
              <a:rPr lang="sl-SI" b="1" dirty="0" smtClean="0"/>
              <a:t>npr. MihaNovak6a</a:t>
            </a:r>
          </a:p>
          <a:p>
            <a:endParaRPr lang="sl-SI" b="1" dirty="0" smtClean="0"/>
          </a:p>
          <a:p>
            <a:pPr lvl="0"/>
            <a:r>
              <a:rPr lang="sl-SI" dirty="0" smtClean="0"/>
              <a:t>F</a:t>
            </a:r>
            <a:r>
              <a:rPr lang="en-US" dirty="0" err="1" smtClean="0"/>
              <a:t>otografij</a:t>
            </a:r>
            <a:r>
              <a:rPr lang="sl-SI" dirty="0" smtClean="0"/>
              <a:t>a, ki jo pošljete,</a:t>
            </a:r>
            <a:r>
              <a:rPr lang="en-US" dirty="0" smtClean="0"/>
              <a:t> </a:t>
            </a:r>
            <a:r>
              <a:rPr lang="sl-SI" dirty="0" smtClean="0"/>
              <a:t>naj bo fotografirana pri dobri svetlobi, viden naj bo celoten izdelek, najbolje, da jo slikate z vrha – tako, da so robovi izdelka in ekrana čim bolj poravnani.</a:t>
            </a:r>
          </a:p>
          <a:p>
            <a:endParaRPr lang="sl-SI" b="1" dirty="0" smtClean="0"/>
          </a:p>
          <a:p>
            <a:endParaRPr lang="sl-SI" dirty="0" smtClean="0"/>
          </a:p>
          <a:p>
            <a:r>
              <a:rPr lang="en-US" dirty="0" err="1" smtClean="0"/>
              <a:t>Če</a:t>
            </a:r>
            <a:r>
              <a:rPr lang="en-US" dirty="0" smtClean="0"/>
              <a:t> je </a:t>
            </a:r>
            <a:r>
              <a:rPr lang="en-US" dirty="0" err="1" smtClean="0"/>
              <a:t>karkoli</a:t>
            </a:r>
            <a:r>
              <a:rPr lang="en-US" dirty="0" smtClean="0"/>
              <a:t> </a:t>
            </a:r>
            <a:r>
              <a:rPr lang="en-US" dirty="0" err="1" smtClean="0"/>
              <a:t>nejasnega</a:t>
            </a:r>
            <a:r>
              <a:rPr lang="en-US" dirty="0" smtClean="0"/>
              <a:t>, mi </a:t>
            </a:r>
            <a:r>
              <a:rPr lang="en-US" dirty="0" err="1" smtClean="0"/>
              <a:t>piš</a:t>
            </a:r>
            <a:r>
              <a:rPr lang="sl-SI" dirty="0" smtClean="0"/>
              <a:t>i</a:t>
            </a:r>
            <a:r>
              <a:rPr lang="en-US" dirty="0" err="1" smtClean="0"/>
              <a:t>te</a:t>
            </a:r>
            <a:r>
              <a:rPr lang="en-US" dirty="0" smtClean="0"/>
              <a:t>. 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Kriteriji samoocenjevanja: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85720" y="357166"/>
            <a:ext cx="857256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700" dirty="0" smtClean="0"/>
              <a:t>Pozdravljeni šestošolci!</a:t>
            </a:r>
          </a:p>
          <a:p>
            <a:endParaRPr lang="sl-SI" sz="1700" dirty="0" smtClean="0"/>
          </a:p>
          <a:p>
            <a:r>
              <a:rPr lang="sl-SI" sz="1700" dirty="0" smtClean="0"/>
              <a:t>Upam, da ste si med počitnicami odpočili.</a:t>
            </a:r>
          </a:p>
          <a:p>
            <a:endParaRPr lang="sl-SI" sz="1700" dirty="0" smtClean="0"/>
          </a:p>
          <a:p>
            <a:r>
              <a:rPr lang="sl-SI" sz="1700" dirty="0" smtClean="0"/>
              <a:t>Vaše delo preverjam sproti. </a:t>
            </a:r>
          </a:p>
          <a:p>
            <a:r>
              <a:rPr lang="sl-SI" sz="1700" dirty="0" smtClean="0"/>
              <a:t>Kriteriji samoocenjevanja so na koncu vsake naloge napisani zato, da si z njimi pomagate pri izdelavi naloge ter preverite, kako bi bilo vaše delo ocenjeno</a:t>
            </a:r>
            <a:r>
              <a:rPr lang="sl-SI" sz="1700" dirty="0" smtClean="0"/>
              <a:t>.</a:t>
            </a:r>
            <a:endParaRPr lang="sl-SI" sz="1700" smtClean="0"/>
          </a:p>
          <a:p>
            <a:endParaRPr lang="sl-SI" sz="1700" dirty="0" smtClean="0"/>
          </a:p>
          <a:p>
            <a:r>
              <a:rPr lang="sl-SI" sz="1700" b="1" dirty="0" smtClean="0"/>
              <a:t>V tem ocenjevalnem obdobju morete pridobiti vsi še eno oceno. </a:t>
            </a:r>
          </a:p>
          <a:p>
            <a:r>
              <a:rPr lang="sl-SI" sz="1700" b="1" dirty="0" smtClean="0"/>
              <a:t>Izmed nalog, ki ste mi jih </a:t>
            </a:r>
            <a:r>
              <a:rPr lang="sl-SI" sz="1700" dirty="0" smtClean="0"/>
              <a:t>(oziroma mi jih še boste) </a:t>
            </a:r>
            <a:r>
              <a:rPr lang="sl-SI" sz="1700" b="1" dirty="0" smtClean="0"/>
              <a:t>v času pouka na daljavo poslali, bom ocenila izdelek, ki ste ga </a:t>
            </a:r>
            <a:r>
              <a:rPr lang="sl-SI" sz="1700" dirty="0" smtClean="0"/>
              <a:t>(ali ga boste) </a:t>
            </a:r>
            <a:r>
              <a:rPr lang="sl-SI" sz="1700" b="1" dirty="0" smtClean="0"/>
              <a:t>najbolje naredili.</a:t>
            </a:r>
          </a:p>
          <a:p>
            <a:endParaRPr lang="sl-SI" sz="1700" dirty="0" smtClean="0"/>
          </a:p>
          <a:p>
            <a:r>
              <a:rPr lang="sl-SI" sz="1700" dirty="0" smtClean="0"/>
              <a:t>Nekateri naloge pošiljate redno in se zanje zelo potrudite. Upoštevate navodila, ste natančni in izvirni. Teh izdelkov sem najbolj vesela, tudi ocene bodo v teh primerih seveda odlične. </a:t>
            </a:r>
          </a:p>
          <a:p>
            <a:endParaRPr lang="sl-SI" sz="1700" dirty="0" smtClean="0"/>
          </a:p>
          <a:p>
            <a:r>
              <a:rPr lang="sl-SI" sz="1700" dirty="0" smtClean="0"/>
              <a:t>Vaše naloge si lahko ogledate v spletni razstavi vašega razreda.</a:t>
            </a:r>
          </a:p>
          <a:p>
            <a:endParaRPr lang="sl-SI" sz="1700" dirty="0" smtClean="0"/>
          </a:p>
          <a:p>
            <a:r>
              <a:rPr lang="sl-SI" sz="1700" dirty="0" smtClean="0"/>
              <a:t>Danes vam pošiljam novo nalogo. Kot vedno najprej preberite teoretični del in navodila, nato izdelajte praktični del. </a:t>
            </a:r>
          </a:p>
          <a:p>
            <a:endParaRPr lang="sl-SI" sz="1700" dirty="0" smtClean="0"/>
          </a:p>
          <a:p>
            <a:r>
              <a:rPr lang="sl-SI" sz="1700" dirty="0" smtClean="0"/>
              <a:t>Izdelke mi pošljite do napisanega datuma.</a:t>
            </a:r>
          </a:p>
          <a:p>
            <a:endParaRPr lang="sl-SI" sz="1700" dirty="0" smtClean="0"/>
          </a:p>
          <a:p>
            <a:r>
              <a:rPr lang="sl-SI" sz="1700" dirty="0" smtClean="0"/>
              <a:t>Veselo ustvarjanje vam želim!</a:t>
            </a:r>
            <a:endParaRPr lang="sl-SI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KAJ ŽE VEM</a:t>
            </a:r>
            <a:endParaRPr lang="sl-SI" sz="28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42844" y="1500174"/>
            <a:ext cx="87868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 nižjih razredih si že spoznal barvna nasprotja:</a:t>
            </a:r>
          </a:p>
          <a:p>
            <a:endParaRPr lang="sl-SI" dirty="0" smtClean="0"/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 Svetlo – temni kontrast v 4. razredu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 Toplo – hladni kontrast v 5. razredu</a:t>
            </a:r>
          </a:p>
          <a:p>
            <a:pPr>
              <a:buFont typeface="Wingdings" pitchFamily="2" charset="2"/>
              <a:buChar char="v"/>
            </a:pPr>
            <a:endParaRPr lang="sl-SI" dirty="0" smtClean="0"/>
          </a:p>
          <a:p>
            <a:pPr>
              <a:buFont typeface="Wingdings" pitchFamily="2" charset="2"/>
              <a:buChar char="v"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 Pri tej nalogi boš spoznal KOMPLEMENTARNI KONTRAST.</a:t>
            </a:r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 Kakovostni kontrast (7. razred) in količinski kontrast (8. razred) pa boš spoznal pozneje.</a:t>
            </a:r>
            <a:endParaRPr lang="sl-SI" dirty="0"/>
          </a:p>
        </p:txBody>
      </p:sp>
      <p:pic>
        <p:nvPicPr>
          <p:cNvPr id="5" name="Slika 4" descr="SLIKA02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071678"/>
            <a:ext cx="1571636" cy="1999907"/>
          </a:xfrm>
          <a:prstGeom prst="rect">
            <a:avLst/>
          </a:prstGeom>
        </p:spPr>
      </p:pic>
      <p:pic>
        <p:nvPicPr>
          <p:cNvPr id="6" name="Slika 5" descr="SLIKA02c_e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4357694"/>
            <a:ext cx="2003042" cy="15001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NASPROTJE = KONTRAST</a:t>
            </a:r>
            <a:endParaRPr lang="sl-SI" sz="32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42844" y="1500174"/>
            <a:ext cx="88583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KONTRAST  pomeni različnost barv.</a:t>
            </a:r>
            <a:endParaRPr lang="sl-SI" dirty="0" smtClean="0"/>
          </a:p>
          <a:p>
            <a:r>
              <a:rPr lang="sl-SI" dirty="0" smtClean="0"/>
              <a:t>Vsaka barva ima po eno nasprotno oz. </a:t>
            </a:r>
          </a:p>
          <a:p>
            <a:r>
              <a:rPr lang="sl-SI" dirty="0" smtClean="0"/>
              <a:t>komplementarno barvo, ki ji v barvnem </a:t>
            </a:r>
          </a:p>
          <a:p>
            <a:r>
              <a:rPr lang="sl-SI" dirty="0" smtClean="0"/>
              <a:t>krogu leži nasproti - kot vidiš na sliki.</a:t>
            </a:r>
          </a:p>
          <a:p>
            <a:endParaRPr lang="sl-SI" dirty="0" smtClean="0"/>
          </a:p>
          <a:p>
            <a:r>
              <a:rPr lang="sl-SI" b="1" dirty="0" smtClean="0"/>
              <a:t>Taki kombinaciji barv pravimo </a:t>
            </a:r>
          </a:p>
          <a:p>
            <a:r>
              <a:rPr lang="sl-SI" b="1" dirty="0" smtClean="0"/>
              <a:t>komplementarni par. </a:t>
            </a:r>
          </a:p>
          <a:p>
            <a:r>
              <a:rPr lang="sl-SI" dirty="0" smtClean="0"/>
              <a:t>Komplementaren pomeni  dopolnilen.</a:t>
            </a:r>
          </a:p>
          <a:p>
            <a:endParaRPr lang="sl-SI" dirty="0" smtClean="0"/>
          </a:p>
          <a:p>
            <a:r>
              <a:rPr lang="sl-SI" dirty="0" smtClean="0"/>
              <a:t>Komplementarni pari so:</a:t>
            </a:r>
          </a:p>
          <a:p>
            <a:r>
              <a:rPr lang="sl-SI" b="1" dirty="0" smtClean="0"/>
              <a:t>RDEČA - ZELENA</a:t>
            </a:r>
            <a:endParaRPr lang="sl-SI" dirty="0" smtClean="0"/>
          </a:p>
          <a:p>
            <a:r>
              <a:rPr lang="sl-SI" b="1" dirty="0" smtClean="0"/>
              <a:t>ORANŽNA - MODRA</a:t>
            </a:r>
            <a:endParaRPr lang="sl-SI" dirty="0" smtClean="0"/>
          </a:p>
          <a:p>
            <a:r>
              <a:rPr lang="sl-SI" b="1" dirty="0" smtClean="0"/>
              <a:t>RUMENA - VIJOLIČASTA</a:t>
            </a:r>
            <a:endParaRPr lang="sl-SI" dirty="0" smtClean="0"/>
          </a:p>
          <a:p>
            <a:r>
              <a:rPr lang="sl-SI" b="1" dirty="0" smtClean="0"/>
              <a:t> </a:t>
            </a:r>
            <a:endParaRPr lang="sl-SI" dirty="0" smtClean="0"/>
          </a:p>
          <a:p>
            <a:r>
              <a:rPr lang="sl-SI" b="1" dirty="0" smtClean="0"/>
              <a:t>Če dve čisti komplementarni barvi položimo drugo ob drugo, se zaradi pestrosti barv pojavi močno nasprotje ali kontrast, ki ga imenujemo komplementarni kontrast.</a:t>
            </a:r>
            <a:endParaRPr lang="sl-SI" dirty="0" smtClean="0"/>
          </a:p>
          <a:p>
            <a:r>
              <a:rPr lang="sl-SI" b="1" dirty="0" smtClean="0"/>
              <a:t>Če med seboj mešamo barve komplementarnih parov,</a:t>
            </a:r>
            <a:r>
              <a:rPr lang="sl-SI" b="1" i="1" dirty="0" smtClean="0"/>
              <a:t> </a:t>
            </a:r>
            <a:r>
              <a:rPr lang="sl-SI" b="1" dirty="0" smtClean="0"/>
              <a:t>barve postajajo manj pestre - sivijo.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7" name="Slika 6" descr="SLIKA02bb.jpg"/>
          <p:cNvPicPr>
            <a:picLocks noChangeAspect="1"/>
          </p:cNvPicPr>
          <p:nvPr/>
        </p:nvPicPr>
        <p:blipFill>
          <a:blip r:embed="rId2" cstate="print"/>
          <a:srcRect l="17278" t="21773" r="17278" b="9491"/>
          <a:stretch>
            <a:fillRect/>
          </a:stretch>
        </p:blipFill>
        <p:spPr>
          <a:xfrm>
            <a:off x="4857752" y="1857364"/>
            <a:ext cx="3181716" cy="32318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14282" y="214290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Nekaj slik z izrazitim komplementarnim kontrastom lahko opaziš na posnetku obiska v Van </a:t>
            </a:r>
            <a:r>
              <a:rPr lang="sl-SI" dirty="0" err="1" smtClean="0"/>
              <a:t>Goghovem</a:t>
            </a:r>
            <a:r>
              <a:rPr lang="sl-SI" dirty="0" smtClean="0"/>
              <a:t> muzeju – klikni na povezavo:</a:t>
            </a:r>
          </a:p>
          <a:p>
            <a:r>
              <a:rPr lang="sl-SI" u="sng" dirty="0" smtClean="0">
                <a:hlinkClick r:id="rId2"/>
              </a:rPr>
              <a:t>https://www.youtube.com/watch?v=BbgrHnbgoDU</a:t>
            </a:r>
            <a:endParaRPr lang="sl-SI" dirty="0" smtClean="0"/>
          </a:p>
          <a:p>
            <a:r>
              <a:rPr lang="sl-SI" dirty="0" smtClean="0"/>
              <a:t> </a:t>
            </a:r>
          </a:p>
          <a:p>
            <a:endParaRPr lang="sl-SI" dirty="0"/>
          </a:p>
        </p:txBody>
      </p:sp>
      <p:pic>
        <p:nvPicPr>
          <p:cNvPr id="3" name="Picture 13" descr="van-gogh-vincent-cafe-at-arles-1889-870039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2162175" cy="269557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928802"/>
            <a:ext cx="2757090" cy="2005584"/>
          </a:xfrm>
          <a:prstGeom prst="rect">
            <a:avLst/>
          </a:prstGeom>
          <a:noFill/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214422"/>
            <a:ext cx="2146492" cy="2696031"/>
          </a:xfrm>
          <a:prstGeom prst="rect">
            <a:avLst/>
          </a:prstGeom>
          <a:noFill/>
        </p:spPr>
      </p:pic>
      <p:pic>
        <p:nvPicPr>
          <p:cNvPr id="28674" name="Picture 2" descr="National Art Gallery of Canada | Gauguin Portrai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71942"/>
            <a:ext cx="1543050" cy="2543461"/>
          </a:xfrm>
          <a:prstGeom prst="rect">
            <a:avLst/>
          </a:prstGeom>
          <a:noFill/>
        </p:spPr>
      </p:pic>
      <p:pic>
        <p:nvPicPr>
          <p:cNvPr id="28676" name="Picture 4" descr="Matej Sternen: Rdeči parazo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143380"/>
            <a:ext cx="1658112" cy="2474214"/>
          </a:xfrm>
          <a:prstGeom prst="rect">
            <a:avLst/>
          </a:prstGeom>
          <a:noFill/>
        </p:spPr>
      </p:pic>
      <p:pic>
        <p:nvPicPr>
          <p:cNvPr id="28678" name="Picture 6" descr="In a Private Dining Room (At the Rat Mort) by Toulouse-Lautrec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4071942"/>
            <a:ext cx="2118995" cy="2554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876"/>
            <a:ext cx="3667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Uporabnik\Desktop\Karm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42"/>
            <a:ext cx="2019300" cy="288607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571876"/>
            <a:ext cx="2214578" cy="294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500042"/>
            <a:ext cx="2998938" cy="29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785794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3542620"/>
            <a:ext cx="2071688" cy="292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ORNAMENT ALI OKRASEK</a:t>
            </a:r>
            <a:endParaRPr lang="sl-SI" sz="32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Človek ima potrebo po okraševanju predmetov, ki jih je oblikoval. </a:t>
            </a:r>
            <a:endParaRPr kumimoji="0" lang="sl-SI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 zgodovini je krasil posodo, tkanine, orožje, orodje, okrasne predmete, nakit, naslovnice knjig, velike začetnice in obrobe besedil v knjigah, lastno telo - tatuji...</a:t>
            </a:r>
            <a:endParaRPr kumimoji="0" lang="sl-SI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Vsak narod ima svoj značilni način okraševanja (ornamentiko).</a:t>
            </a: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Človek ima potrebo po okraševanju predmetov, ki jih je oblikoval. </a:t>
            </a:r>
            <a:endParaRPr kumimoji="0" lang="sl-SI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 zgodovini je krasil posodo, tkanine, orožje, orodje, okrasne predmete, nakit, naslovnice knjig, velike začetnice in obrobe besedil v knjigah, lastno telo - tatuji...</a:t>
            </a:r>
            <a:endParaRPr kumimoji="0" lang="sl-SI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Vsak narod ima svoj značilni način okraševanja (ornamentiko).</a:t>
            </a: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Človek ima potrebo po okraševanju predmetov, ki jih je oblikoval. </a:t>
            </a:r>
            <a:endParaRPr kumimoji="0" lang="sl-SI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 zgodovini je krasil posodo, tkanine, orožje, orodje, okrasne predmete, nakit, naslovnice knjig, velike začetnice in obrobe besedil v knjigah, lastno telo - tatuji...</a:t>
            </a:r>
            <a:endParaRPr kumimoji="0" lang="sl-SI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Vsak narod ima svoj značilni način okraševanja (ornamentiko).</a:t>
            </a: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Človek ima potrebo po okraševanju predmetov, ki jih je oblikoval. </a:t>
            </a:r>
            <a:endParaRPr kumimoji="0" lang="sl-SI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 zgodovini je krasil posodo, tkanine, orožje, orodje, okrasne predmete, nakit, naslovnice knjig, velike začetnice in obrobe besedil v knjigah, lastno telo - tatuji...</a:t>
            </a:r>
            <a:endParaRPr kumimoji="0" lang="sl-SI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Vsak narod ima svoj značilni način okraševanja (ornamentiko).</a:t>
            </a: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0" y="150017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Človek ima potrebo po okraševanju predmetov, ki jih je oblikoval.</a:t>
            </a:r>
          </a:p>
          <a:p>
            <a:r>
              <a:rPr lang="sl-SI" dirty="0" smtClean="0"/>
              <a:t>Skozi zgodovino je krasil posodo, tkanine, orodje, orožje, okrasne predmete, nakit, naslovnice knjig, velike začetnice in obrobe besedil v knjigah, lastno telo (</a:t>
            </a:r>
            <a:r>
              <a:rPr lang="sl-SI" dirty="0" err="1" smtClean="0"/>
              <a:t>tattooji</a:t>
            </a:r>
            <a:r>
              <a:rPr lang="sl-SI" dirty="0" smtClean="0"/>
              <a:t> in brazgotinjenje) itd.</a:t>
            </a:r>
          </a:p>
          <a:p>
            <a:endParaRPr lang="sl-SI" dirty="0" smtClean="0"/>
          </a:p>
          <a:p>
            <a:r>
              <a:rPr lang="sl-SI" dirty="0" smtClean="0"/>
              <a:t>Vsak narod ima svoj značilni slog okraševanja (ornamentiko).</a:t>
            </a:r>
            <a:endParaRPr lang="sl-SI" dirty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 zgodovini je krasil posodo, tkanine, orožje, orodje, okrasne predmete, nakit, naslovnice knjig, velike začetnice in obrobe besedil v knjigah, lastno telo - tatuji...</a:t>
            </a:r>
            <a:endParaRPr kumimoji="0" lang="sl-S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Vsak narod ima svoj značilni način okraševanja (ornamentiko).</a:t>
            </a:r>
            <a:r>
              <a:rPr kumimoji="0" lang="sl-SI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3" name="Picture 7" descr="Zapisi – Stran 3 – Društvo Starover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143248"/>
            <a:ext cx="2500330" cy="1638148"/>
          </a:xfrm>
          <a:prstGeom prst="rect">
            <a:avLst/>
          </a:prstGeom>
          <a:noFill/>
        </p:spPr>
      </p:pic>
      <p:pic>
        <p:nvPicPr>
          <p:cNvPr id="29705" name="Picture 9" descr="Komad dobre paške čipke prodaje se i za više tisuća kuna: 'Cijele ..."/>
          <p:cNvPicPr>
            <a:picLocks noChangeAspect="1" noChangeArrowheads="1"/>
          </p:cNvPicPr>
          <p:nvPr/>
        </p:nvPicPr>
        <p:blipFill>
          <a:blip r:embed="rId3" cstate="print"/>
          <a:srcRect l="16034" r="15462"/>
          <a:stretch>
            <a:fillRect/>
          </a:stretch>
        </p:blipFill>
        <p:spPr bwMode="auto">
          <a:xfrm>
            <a:off x="2928926" y="3143248"/>
            <a:ext cx="1636472" cy="1628775"/>
          </a:xfrm>
          <a:prstGeom prst="rect">
            <a:avLst/>
          </a:prstGeom>
          <a:noFill/>
        </p:spPr>
      </p:pic>
      <p:pic>
        <p:nvPicPr>
          <p:cNvPr id="29707" name="Picture 11" descr="Svastika in kolovrat – Društvo Staroverc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072074"/>
            <a:ext cx="2487168" cy="1656493"/>
          </a:xfrm>
          <a:prstGeom prst="rect">
            <a:avLst/>
          </a:prstGeom>
          <a:noFill/>
        </p:spPr>
      </p:pic>
      <p:pic>
        <p:nvPicPr>
          <p:cNvPr id="29709" name="Picture 13" descr="Vurnikova hiš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072074"/>
            <a:ext cx="2524316" cy="1600200"/>
          </a:xfrm>
          <a:prstGeom prst="rect">
            <a:avLst/>
          </a:prstGeom>
          <a:noFill/>
        </p:spPr>
      </p:pic>
      <p:pic>
        <p:nvPicPr>
          <p:cNvPr id="29711" name="Picture 15" descr="SKRINJA | Museu.MS"/>
          <p:cNvPicPr>
            <a:picLocks noChangeAspect="1" noChangeArrowheads="1"/>
          </p:cNvPicPr>
          <p:nvPr/>
        </p:nvPicPr>
        <p:blipFill>
          <a:blip r:embed="rId6" cstate="print"/>
          <a:srcRect l="6929" t="18799" r="6929" b="10883"/>
          <a:stretch>
            <a:fillRect/>
          </a:stretch>
        </p:blipFill>
        <p:spPr bwMode="auto">
          <a:xfrm>
            <a:off x="2857487" y="5072073"/>
            <a:ext cx="3150730" cy="1637476"/>
          </a:xfrm>
          <a:prstGeom prst="rect">
            <a:avLst/>
          </a:prstGeom>
          <a:noFill/>
        </p:spPr>
      </p:pic>
      <p:pic>
        <p:nvPicPr>
          <p:cNvPr id="29713" name="Picture 17" descr="Povezana sli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3143248"/>
            <a:ext cx="3533775" cy="1610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2844" y="285728"/>
            <a:ext cx="8858312" cy="64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Kaj je za ornament značilno?</a:t>
            </a:r>
          </a:p>
          <a:p>
            <a:endParaRPr lang="sl-SI" dirty="0" smtClean="0"/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 </a:t>
            </a:r>
            <a:r>
              <a:rPr lang="sl-SI" b="1" dirty="0" smtClean="0"/>
              <a:t>Stilizacija oz. poenostavljanje</a:t>
            </a:r>
            <a:r>
              <a:rPr lang="sl-SI" dirty="0" smtClean="0"/>
              <a:t>: </a:t>
            </a:r>
          </a:p>
          <a:p>
            <a:r>
              <a:rPr lang="sl-SI" dirty="0" smtClean="0"/>
              <a:t>to pomeni, da pri oblikovanju ne izdelamo vseh </a:t>
            </a:r>
          </a:p>
          <a:p>
            <a:r>
              <a:rPr lang="sl-SI" dirty="0" smtClean="0"/>
              <a:t>podrobnosti (detajlov), ampak oblike poenostavimo.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					          </a:t>
            </a:r>
            <a:r>
              <a:rPr lang="sl-SI" sz="1000" dirty="0" smtClean="0"/>
              <a:t>oblika z vsemi podrobnostmi                           poenostavljena oblika</a:t>
            </a:r>
            <a:endParaRPr lang="sl-SI" dirty="0" smtClean="0"/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 </a:t>
            </a:r>
            <a:r>
              <a:rPr lang="sl-SI" b="1" dirty="0" smtClean="0"/>
              <a:t>Ponavljanje in nizanje podob – ritem</a:t>
            </a:r>
            <a:r>
              <a:rPr lang="sl-SI" dirty="0" smtClean="0"/>
              <a:t>: </a:t>
            </a:r>
          </a:p>
          <a:p>
            <a:r>
              <a:rPr lang="sl-SI" dirty="0" smtClean="0"/>
              <a:t>podobno kot v glasbi. Lahko je enakomeren ali</a:t>
            </a:r>
          </a:p>
          <a:p>
            <a:r>
              <a:rPr lang="sl-SI" dirty="0" smtClean="0"/>
              <a:t>bolj svoboden, razgiban.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                                                                     </a:t>
            </a:r>
          </a:p>
          <a:p>
            <a:r>
              <a:rPr lang="sl-SI" dirty="0" smtClean="0"/>
              <a:t>                                                           </a:t>
            </a:r>
            <a:r>
              <a:rPr lang="sl-SI" sz="1000" dirty="0" smtClean="0"/>
              <a:t>enakomeren ritem			neenakomeren ritem</a:t>
            </a:r>
            <a:endParaRPr lang="sl-SI" dirty="0"/>
          </a:p>
        </p:txBody>
      </p:sp>
      <p:pic>
        <p:nvPicPr>
          <p:cNvPr id="30722" name="Picture 2" descr="Buy DECOR Kafe Home Decor Rose Flower Outline Wall Sticker, Wall ..."/>
          <p:cNvPicPr>
            <a:picLocks noChangeAspect="1" noChangeArrowheads="1"/>
          </p:cNvPicPr>
          <p:nvPr/>
        </p:nvPicPr>
        <p:blipFill>
          <a:blip r:embed="rId2" cstate="print"/>
          <a:srcRect l="11339" r="8819" b="2520"/>
          <a:stretch>
            <a:fillRect/>
          </a:stretch>
        </p:blipFill>
        <p:spPr bwMode="auto">
          <a:xfrm>
            <a:off x="6929454" y="500042"/>
            <a:ext cx="1825201" cy="2228404"/>
          </a:xfrm>
          <a:prstGeom prst="rect">
            <a:avLst/>
          </a:prstGeom>
          <a:noFill/>
        </p:spPr>
      </p:pic>
      <p:pic>
        <p:nvPicPr>
          <p:cNvPr id="30724" name="Picture 4" descr="Swane's Nurseries Governor Macquarie Ro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00042"/>
            <a:ext cx="1714500" cy="2286000"/>
          </a:xfrm>
          <a:prstGeom prst="rect">
            <a:avLst/>
          </a:prstGeom>
          <a:noFill/>
        </p:spPr>
      </p:pic>
      <p:pic>
        <p:nvPicPr>
          <p:cNvPr id="30726" name="Picture 6" descr="Povezana sl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714752"/>
            <a:ext cx="3648243" cy="2428688"/>
          </a:xfrm>
          <a:prstGeom prst="rect">
            <a:avLst/>
          </a:prstGeom>
          <a:noFill/>
        </p:spPr>
      </p:pic>
      <p:pic>
        <p:nvPicPr>
          <p:cNvPr id="30728" name="Picture 8" descr="Hand-drawn Seamless Ornament Stock Vector - Illustration of decor ..."/>
          <p:cNvPicPr>
            <a:picLocks noChangeAspect="1" noChangeArrowheads="1"/>
          </p:cNvPicPr>
          <p:nvPr/>
        </p:nvPicPr>
        <p:blipFill>
          <a:blip r:embed="rId5" cstate="print"/>
          <a:srcRect b="7364"/>
          <a:stretch>
            <a:fillRect/>
          </a:stretch>
        </p:blipFill>
        <p:spPr bwMode="auto">
          <a:xfrm>
            <a:off x="6500826" y="3714752"/>
            <a:ext cx="245220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Ornament je lahko razporejen v obliki:</a:t>
            </a:r>
          </a:p>
          <a:p>
            <a:endParaRPr lang="sl-SI" dirty="0" smtClean="0"/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 kroga - ROZETA</a:t>
            </a:r>
          </a:p>
          <a:p>
            <a:endParaRPr lang="sl-SI" dirty="0" smtClean="0"/>
          </a:p>
          <a:p>
            <a:endParaRPr lang="sl-SI" dirty="0" smtClean="0"/>
          </a:p>
          <a:p>
            <a:pPr>
              <a:buFont typeface="Wingdings" pitchFamily="2" charset="2"/>
              <a:buChar char="v"/>
            </a:pPr>
            <a:endParaRPr lang="sl-SI" dirty="0" smtClean="0"/>
          </a:p>
          <a:p>
            <a:pPr>
              <a:buFont typeface="Wingdings" pitchFamily="2" charset="2"/>
              <a:buChar char="v"/>
            </a:pPr>
            <a:endParaRPr lang="sl-SI" dirty="0" smtClean="0"/>
          </a:p>
          <a:p>
            <a:pPr>
              <a:buFont typeface="Wingdings" pitchFamily="2" charset="2"/>
              <a:buChar char="v"/>
            </a:pPr>
            <a:endParaRPr lang="sl-SI" dirty="0" smtClean="0"/>
          </a:p>
          <a:p>
            <a:pPr>
              <a:buFont typeface="Wingdings" pitchFamily="2" charset="2"/>
              <a:buChar char="v"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 pasu – FRIZ     </a:t>
            </a:r>
          </a:p>
          <a:p>
            <a:pPr>
              <a:buFont typeface="Wingdings" pitchFamily="2" charset="2"/>
              <a:buChar char="v"/>
            </a:pPr>
            <a:endParaRPr lang="sl-SI" dirty="0" smtClean="0"/>
          </a:p>
          <a:p>
            <a:pPr>
              <a:buFont typeface="Wingdings" pitchFamily="2" charset="2"/>
              <a:buChar char="v"/>
            </a:pPr>
            <a:endParaRPr lang="sl-SI" dirty="0" smtClean="0"/>
          </a:p>
          <a:p>
            <a:pPr>
              <a:buFont typeface="Wingdings" pitchFamily="2" charset="2"/>
              <a:buChar char="v"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>
              <a:buFont typeface="Wingdings" pitchFamily="2" charset="2"/>
              <a:buChar char="v"/>
            </a:pPr>
            <a:r>
              <a:rPr lang="sl-SI" dirty="0" smtClean="0"/>
              <a:t> po celotni površini - TAPETA</a:t>
            </a:r>
            <a:endParaRPr lang="sl-SI" dirty="0"/>
          </a:p>
        </p:txBody>
      </p:sp>
      <p:pic>
        <p:nvPicPr>
          <p:cNvPr id="5" name="Slika 4" descr="SLIKA02bb.jpg"/>
          <p:cNvPicPr>
            <a:picLocks noChangeAspect="1"/>
          </p:cNvPicPr>
          <p:nvPr/>
        </p:nvPicPr>
        <p:blipFill>
          <a:blip r:embed="rId2" cstate="print"/>
          <a:srcRect b="29568"/>
          <a:stretch>
            <a:fillRect/>
          </a:stretch>
        </p:blipFill>
        <p:spPr>
          <a:xfrm>
            <a:off x="2786050" y="571480"/>
            <a:ext cx="2357454" cy="2246126"/>
          </a:xfrm>
          <a:prstGeom prst="rect">
            <a:avLst/>
          </a:prstGeom>
        </p:spPr>
      </p:pic>
      <p:pic>
        <p:nvPicPr>
          <p:cNvPr id="31746" name="Picture 2" descr="Mandala, Decorative Round Tribal Ethnic Ornament, Vector Islamic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71480"/>
            <a:ext cx="2204229" cy="2204229"/>
          </a:xfrm>
          <a:prstGeom prst="rect">
            <a:avLst/>
          </a:prstGeom>
          <a:noFill/>
        </p:spPr>
      </p:pic>
      <p:pic>
        <p:nvPicPr>
          <p:cNvPr id="7" name="Slika 6" descr="SLIKA02bb.jpg"/>
          <p:cNvPicPr>
            <a:picLocks noChangeAspect="1"/>
          </p:cNvPicPr>
          <p:nvPr/>
        </p:nvPicPr>
        <p:blipFill>
          <a:blip r:embed="rId4" cstate="print"/>
          <a:srcRect b="53540"/>
          <a:stretch>
            <a:fillRect/>
          </a:stretch>
        </p:blipFill>
        <p:spPr>
          <a:xfrm>
            <a:off x="1714480" y="3000372"/>
            <a:ext cx="3912870" cy="1332675"/>
          </a:xfrm>
          <a:prstGeom prst="rect">
            <a:avLst/>
          </a:prstGeom>
        </p:spPr>
      </p:pic>
      <p:pic>
        <p:nvPicPr>
          <p:cNvPr id="31748" name="Picture 4" descr="Grupa za kreativnu ekonomiju 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000372"/>
            <a:ext cx="2743200" cy="1348740"/>
          </a:xfrm>
          <a:prstGeom prst="rect">
            <a:avLst/>
          </a:prstGeom>
          <a:noFill/>
        </p:spPr>
      </p:pic>
      <p:pic>
        <p:nvPicPr>
          <p:cNvPr id="31752" name="Picture 8" descr="Kids Cactus Wallpaper Mural | Pattern wallpaper, Plant decor ..."/>
          <p:cNvPicPr>
            <a:picLocks noChangeAspect="1" noChangeArrowheads="1"/>
          </p:cNvPicPr>
          <p:nvPr/>
        </p:nvPicPr>
        <p:blipFill>
          <a:blip r:embed="rId6" cstate="print"/>
          <a:srcRect l="28346" b="19182"/>
          <a:stretch>
            <a:fillRect/>
          </a:stretch>
        </p:blipFill>
        <p:spPr bwMode="auto">
          <a:xfrm>
            <a:off x="5715008" y="4524947"/>
            <a:ext cx="2857520" cy="2091003"/>
          </a:xfrm>
          <a:prstGeom prst="rect">
            <a:avLst/>
          </a:prstGeom>
          <a:noFill/>
        </p:spPr>
      </p:pic>
      <p:pic>
        <p:nvPicPr>
          <p:cNvPr id="31754" name="Picture 10" descr="Tapeta Liści miłorzębu japońskiego, projektowanie linii, bez szwu ..."/>
          <p:cNvPicPr>
            <a:picLocks noChangeAspect="1" noChangeArrowheads="1"/>
          </p:cNvPicPr>
          <p:nvPr/>
        </p:nvPicPr>
        <p:blipFill>
          <a:blip r:embed="rId7" cstate="print"/>
          <a:srcRect l="-3240" b="11339"/>
          <a:stretch>
            <a:fillRect/>
          </a:stretch>
        </p:blipFill>
        <p:spPr bwMode="auto">
          <a:xfrm>
            <a:off x="3071802" y="4500570"/>
            <a:ext cx="2478070" cy="2128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2335</TotalTime>
  <Words>801</Words>
  <Application>Microsoft Office PowerPoint</Application>
  <PresentationFormat>Diaprojekcija na zaslonu (4:3)</PresentationFormat>
  <Paragraphs>164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Modul</vt:lpstr>
      <vt:lpstr> ORNAMENT ALI OKRASEK</vt:lpstr>
      <vt:lpstr>Diapozitiv 2</vt:lpstr>
      <vt:lpstr>KAJ ŽE VEM</vt:lpstr>
      <vt:lpstr>NASPROTJE = KONTRAST</vt:lpstr>
      <vt:lpstr>Diapozitiv 5</vt:lpstr>
      <vt:lpstr>Diapozitiv 6</vt:lpstr>
      <vt:lpstr>ORNAMENT ALI OKRASEK</vt:lpstr>
      <vt:lpstr>Diapozitiv 8</vt:lpstr>
      <vt:lpstr>Diapozitiv 9</vt:lpstr>
      <vt:lpstr>Naloga: knjižno kazalo</vt:lpstr>
      <vt:lpstr>Diapozitiv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SESTAVA LIKOVNEGA DELA</dc:title>
  <dc:creator>Uporabnik</dc:creator>
  <cp:lastModifiedBy>Uporabnik</cp:lastModifiedBy>
  <cp:revision>169</cp:revision>
  <dcterms:created xsi:type="dcterms:W3CDTF">2020-03-21T17:16:51Z</dcterms:created>
  <dcterms:modified xsi:type="dcterms:W3CDTF">2020-05-03T16:19:02Z</dcterms:modified>
</cp:coreProperties>
</file>