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71" r:id="rId3"/>
    <p:sldId id="273" r:id="rId4"/>
    <p:sldId id="274" r:id="rId5"/>
    <p:sldId id="272" r:id="rId6"/>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C5B5"/>
    <a:srgbClr val="47B9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Ref idx="1002">
        <a:schemeClr val="bg2"/>
      </p:bgRef>
    </p:bg>
    <p:spTree>
      <p:nvGrpSpPr>
        <p:cNvPr id="1" name=""/>
        <p:cNvGrpSpPr/>
        <p:nvPr/>
      </p:nvGrpSpPr>
      <p:grpSpPr>
        <a:xfrm>
          <a:off x="0" y="0"/>
          <a:ext cx="0" cy="0"/>
          <a:chOff x="0" y="0"/>
          <a:chExt cx="0" cy="0"/>
        </a:xfrm>
      </p:grpSpPr>
      <p:sp>
        <p:nvSpPr>
          <p:cNvPr id="9" name="Pravokotni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slov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sl-SI" smtClean="0"/>
              <a:t>Kliknite, če želite urediti slog naslova matrice</a:t>
            </a:r>
            <a:endParaRPr kumimoji="0" lang="en-US"/>
          </a:p>
        </p:txBody>
      </p:sp>
      <p:sp>
        <p:nvSpPr>
          <p:cNvPr id="3" name="Podnaslov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sl-SI" smtClean="0"/>
              <a:t>Kliknite, če želite urediti slog podnaslova matrice</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21.5.2020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
        <p:nvSpPr>
          <p:cNvPr id="10" name="Pravokotni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p:txBody>
          <a:bodyPr vert="eaVert"/>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21.5.2020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9" name="Pravokotni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Pravokotni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vpični naslov 1"/>
          <p:cNvSpPr>
            <a:spLocks noGrp="1"/>
          </p:cNvSpPr>
          <p:nvPr>
            <p:ph type="title" orient="vert"/>
          </p:nvPr>
        </p:nvSpPr>
        <p:spPr>
          <a:xfrm>
            <a:off x="6781800" y="274640"/>
            <a:ext cx="1905000" cy="5851525"/>
          </a:xfrm>
        </p:spPr>
        <p:txBody>
          <a:bodyPr vert="eaVert"/>
          <a:lstStyle>
            <a:extLs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a:xfrm>
            <a:off x="457200" y="304800"/>
            <a:ext cx="6019800" cy="5851525"/>
          </a:xfrm>
        </p:spPr>
        <p:txBody>
          <a:bodyPr vert="eaVert"/>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21.5.2020</a:t>
            </a:fld>
            <a:endParaRPr lang="sl-SI"/>
          </a:p>
        </p:txBody>
      </p:sp>
      <p:sp>
        <p:nvSpPr>
          <p:cNvPr id="5" name="Ograda noge 4"/>
          <p:cNvSpPr>
            <a:spLocks noGrp="1"/>
          </p:cNvSpPr>
          <p:nvPr>
            <p:ph type="ftr" sz="quarter" idx="11"/>
          </p:nvPr>
        </p:nvSpPr>
        <p:spPr>
          <a:xfrm>
            <a:off x="2640597" y="6377459"/>
            <a:ext cx="3836404" cy="365125"/>
          </a:xfrm>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155448"/>
            <a:ext cx="8229600" cy="1252728"/>
          </a:xfrm>
        </p:spPr>
        <p:txBody>
          <a:bodyPr/>
          <a:lstStyle>
            <a:extLst/>
          </a:lstStyle>
          <a:p>
            <a:r>
              <a:rPr kumimoji="0" lang="sl-SI" smtClean="0"/>
              <a:t>Kliknite, če želite urediti slog naslova matrice</a:t>
            </a:r>
            <a:endParaRPr kumimoji="0" lang="en-US"/>
          </a:p>
        </p:txBody>
      </p:sp>
      <p:sp>
        <p:nvSpPr>
          <p:cNvPr id="3" name="Ograda vsebine 2"/>
          <p:cNvSpPr>
            <a:spLocks noGrp="1"/>
          </p:cNvSpPr>
          <p:nvPr>
            <p:ph idx="1"/>
          </p:nvPr>
        </p:nvSpPr>
        <p:spPr/>
        <p:txBody>
          <a:bodyPr/>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21.5.2020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Ref idx="1002">
        <a:schemeClr val="bg2"/>
      </p:bgRef>
    </p:bg>
    <p:spTree>
      <p:nvGrpSpPr>
        <p:cNvPr id="1" name=""/>
        <p:cNvGrpSpPr/>
        <p:nvPr/>
      </p:nvGrpSpPr>
      <p:grpSpPr>
        <a:xfrm>
          <a:off x="0" y="0"/>
          <a:ext cx="0" cy="0"/>
          <a:chOff x="0" y="0"/>
          <a:chExt cx="0" cy="0"/>
        </a:xfrm>
      </p:grpSpPr>
      <p:sp>
        <p:nvSpPr>
          <p:cNvPr id="9" name="Pravokotni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Pravokotni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slov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sl-SI" smtClean="0"/>
              <a:t>Kliknite, če želite urediti sloge besedila matrice</a:t>
            </a:r>
          </a:p>
        </p:txBody>
      </p:sp>
      <p:sp>
        <p:nvSpPr>
          <p:cNvPr id="4" name="Ograda datuma 3"/>
          <p:cNvSpPr>
            <a:spLocks noGrp="1"/>
          </p:cNvSpPr>
          <p:nvPr>
            <p:ph type="dt" sz="half" idx="10"/>
          </p:nvPr>
        </p:nvSpPr>
        <p:spPr/>
        <p:txBody>
          <a:bodyPr/>
          <a:lstStyle/>
          <a:p>
            <a:fld id="{555328C2-9DAB-44D6-B54C-2DAC5B35C892}" type="datetimeFigureOut">
              <a:rPr lang="sl-SI" smtClean="0"/>
              <a:pPr/>
              <a:t>21.5.2020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vsebine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vsebine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p:txBody>
          <a:bodyPr/>
          <a:lstStyle/>
          <a:p>
            <a:fld id="{555328C2-9DAB-44D6-B54C-2DAC5B35C892}" type="datetimeFigureOut">
              <a:rPr lang="sl-SI" smtClean="0"/>
              <a:pPr/>
              <a:t>21.5.2020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sl-SI" smtClean="0"/>
              <a:t>Kliknite, če želite urediti sloge besedila matrice</a:t>
            </a:r>
          </a:p>
        </p:txBody>
      </p:sp>
      <p:sp>
        <p:nvSpPr>
          <p:cNvPr id="4" name="Ograda vsebine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besedila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sl-SI" smtClean="0"/>
              <a:t>Kliknite, če želite urediti sloge besedila matrice</a:t>
            </a:r>
          </a:p>
        </p:txBody>
      </p:sp>
      <p:sp>
        <p:nvSpPr>
          <p:cNvPr id="6" name="Ograda vsebine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7" name="Ograda datuma 6"/>
          <p:cNvSpPr>
            <a:spLocks noGrp="1"/>
          </p:cNvSpPr>
          <p:nvPr>
            <p:ph type="dt" sz="half" idx="10"/>
          </p:nvPr>
        </p:nvSpPr>
        <p:spPr/>
        <p:txBody>
          <a:bodyPr/>
          <a:lstStyle/>
          <a:p>
            <a:fld id="{555328C2-9DAB-44D6-B54C-2DAC5B35C892}" type="datetimeFigureOut">
              <a:rPr lang="sl-SI" smtClean="0"/>
              <a:pPr/>
              <a:t>21.5.2020</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datuma 2"/>
          <p:cNvSpPr>
            <a:spLocks noGrp="1"/>
          </p:cNvSpPr>
          <p:nvPr>
            <p:ph type="dt" sz="half" idx="10"/>
          </p:nvPr>
        </p:nvSpPr>
        <p:spPr/>
        <p:txBody>
          <a:bodyPr/>
          <a:lstStyle/>
          <a:p>
            <a:fld id="{555328C2-9DAB-44D6-B54C-2DAC5B35C892}" type="datetimeFigureOut">
              <a:rPr lang="sl-SI" smtClean="0"/>
              <a:pPr/>
              <a:t>21.5.2020</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555328C2-9DAB-44D6-B54C-2DAC5B35C892}" type="datetimeFigureOut">
              <a:rPr lang="sl-SI" smtClean="0"/>
              <a:pPr/>
              <a:t>21.5.2020</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sl-SI" smtClean="0"/>
              <a:t>Kliknite, če želite urediti slog naslova matrice</a:t>
            </a:r>
            <a:endParaRPr kumimoji="0" lang="en-US"/>
          </a:p>
        </p:txBody>
      </p:sp>
      <p:sp>
        <p:nvSpPr>
          <p:cNvPr id="3" name="Ograda vsebine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besedila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sl-SI" smtClean="0"/>
              <a:t>Kliknite, če želite urediti sloge besedila matrice</a:t>
            </a:r>
          </a:p>
        </p:txBody>
      </p:sp>
      <p:sp>
        <p:nvSpPr>
          <p:cNvPr id="5" name="Ograda datuma 4"/>
          <p:cNvSpPr>
            <a:spLocks noGrp="1"/>
          </p:cNvSpPr>
          <p:nvPr>
            <p:ph type="dt" sz="half" idx="10"/>
          </p:nvPr>
        </p:nvSpPr>
        <p:spPr/>
        <p:txBody>
          <a:bodyPr/>
          <a:lstStyle/>
          <a:p>
            <a:fld id="{555328C2-9DAB-44D6-B54C-2DAC5B35C892}" type="datetimeFigureOut">
              <a:rPr lang="sl-SI" smtClean="0"/>
              <a:pPr/>
              <a:t>21.5.2020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80A710D6-9711-4D46-A66B-C06F89CE894A}" type="slidenum">
              <a:rPr lang="sl-SI" smtClean="0"/>
              <a:pPr/>
              <a:t>‹#›</a:t>
            </a:fld>
            <a:endParaRPr lang="sl-SI"/>
          </a:p>
        </p:txBody>
      </p:sp>
      <p:sp>
        <p:nvSpPr>
          <p:cNvPr id="12" name="Pravokotni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avokotni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sl-SI" smtClean="0"/>
              <a:t>Kliknite, če želite urediti slog naslova matrice</a:t>
            </a:r>
            <a:endParaRPr kumimoji="0" lang="en-US"/>
          </a:p>
        </p:txBody>
      </p:sp>
      <p:sp>
        <p:nvSpPr>
          <p:cNvPr id="3" name="Ograda slik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sl-SI" smtClean="0"/>
              <a:t>Kliknite ikono, če želite dodati sliko</a:t>
            </a:r>
            <a:endParaRPr kumimoji="0" lang="en-US" dirty="0"/>
          </a:p>
        </p:txBody>
      </p:sp>
      <p:sp>
        <p:nvSpPr>
          <p:cNvPr id="4" name="Ograda besedila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sl-SI" smtClean="0"/>
              <a:t>Kliknite, če želite urediti sloge besedila matrice</a:t>
            </a:r>
          </a:p>
        </p:txBody>
      </p:sp>
      <p:sp>
        <p:nvSpPr>
          <p:cNvPr id="5" name="Ograda datuma 4"/>
          <p:cNvSpPr>
            <a:spLocks noGrp="1"/>
          </p:cNvSpPr>
          <p:nvPr>
            <p:ph type="dt" sz="half" idx="10"/>
          </p:nvPr>
        </p:nvSpPr>
        <p:spPr>
          <a:xfrm>
            <a:off x="164592" y="1170432"/>
            <a:ext cx="2523744" cy="201168"/>
          </a:xfrm>
        </p:spPr>
        <p:txBody>
          <a:bodyPr/>
          <a:lstStyle/>
          <a:p>
            <a:fld id="{555328C2-9DAB-44D6-B54C-2DAC5B35C892}" type="datetimeFigureOut">
              <a:rPr lang="sl-SI" smtClean="0"/>
              <a:pPr/>
              <a:t>21.5.2020</a:t>
            </a:fld>
            <a:endParaRPr lang="sl-SI"/>
          </a:p>
        </p:txBody>
      </p:sp>
      <p:sp>
        <p:nvSpPr>
          <p:cNvPr id="11" name="Pravokotni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avokotni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Ograda no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sl-SI"/>
          </a:p>
        </p:txBody>
      </p:sp>
      <p:sp>
        <p:nvSpPr>
          <p:cNvPr id="7" name="Ograda številke diapozitiva 6"/>
          <p:cNvSpPr>
            <a:spLocks noGrp="1"/>
          </p:cNvSpPr>
          <p:nvPr>
            <p:ph type="sldNum" sz="quarter" idx="12"/>
          </p:nvPr>
        </p:nvSpPr>
        <p:spPr>
          <a:xfrm>
            <a:off x="8339328" y="1170432"/>
            <a:ext cx="733864" cy="201168"/>
          </a:xfrm>
        </p:spPr>
        <p:txBody>
          <a:bodyPr/>
          <a:lstStyle/>
          <a:p>
            <a:fld id="{80A710D6-9711-4D46-A66B-C06F89CE894A}" type="slidenum">
              <a:rPr lang="sl-SI" smtClean="0"/>
              <a:pPr/>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Pravokotni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Pravokotni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Ograda naslova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sl-SI" smtClean="0"/>
              <a:t>Kliknite, če želite urediti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4" name="Ograda datuma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55328C2-9DAB-44D6-B54C-2DAC5B35C892}" type="datetimeFigureOut">
              <a:rPr lang="sl-SI" smtClean="0"/>
              <a:pPr/>
              <a:t>21.5.2020</a:t>
            </a:fld>
            <a:endParaRPr lang="sl-SI"/>
          </a:p>
        </p:txBody>
      </p:sp>
      <p:sp>
        <p:nvSpPr>
          <p:cNvPr id="5" name="Ograda no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sl-SI"/>
          </a:p>
        </p:txBody>
      </p:sp>
      <p:sp>
        <p:nvSpPr>
          <p:cNvPr id="6" name="Ograda številke diapozitiva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0A710D6-9711-4D46-A66B-C06F89CE894A}" type="slidenum">
              <a:rPr lang="sl-SI" smtClean="0"/>
              <a:pPr/>
              <a:t>‹#›</a:t>
            </a:fld>
            <a:endParaRPr lang="sl-SI"/>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423333" y="3643314"/>
            <a:ext cx="7772400" cy="1428760"/>
          </a:xfrm>
        </p:spPr>
        <p:txBody>
          <a:bodyPr>
            <a:normAutofit fontScale="90000"/>
          </a:bodyPr>
          <a:lstStyle/>
          <a:p>
            <a:r>
              <a:rPr lang="sl-SI" sz="5000" dirty="0" smtClean="0">
                <a:solidFill>
                  <a:srgbClr val="47B996"/>
                </a:solidFill>
              </a:rPr>
              <a:t>FLIP BOOK </a:t>
            </a:r>
            <a:br>
              <a:rPr lang="sl-SI" sz="5000" dirty="0" smtClean="0">
                <a:solidFill>
                  <a:srgbClr val="47B996"/>
                </a:solidFill>
              </a:rPr>
            </a:br>
            <a:endParaRPr lang="sl-SI" sz="5000" dirty="0">
              <a:solidFill>
                <a:srgbClr val="47B996"/>
              </a:solidFill>
            </a:endParaRPr>
          </a:p>
        </p:txBody>
      </p:sp>
    </p:spTree>
    <p:extLst>
      <p:ext uri="{BB962C8B-B14F-4D97-AF65-F5344CB8AC3E}">
        <p14:creationId xmlns:p14="http://schemas.microsoft.com/office/powerpoint/2010/main" xmlns="" val="2252545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285728"/>
            <a:ext cx="8786874" cy="7578998"/>
          </a:xfrm>
          <a:prstGeom prst="rect">
            <a:avLst/>
          </a:prstGeom>
        </p:spPr>
        <p:txBody>
          <a:bodyPr wrap="square">
            <a:spAutoFit/>
          </a:bodyPr>
          <a:lstStyle/>
          <a:p>
            <a:pPr>
              <a:lnSpc>
                <a:spcPct val="150000"/>
              </a:lnSpc>
            </a:pPr>
            <a:r>
              <a:rPr lang="sl-SI" sz="2000" dirty="0" smtClean="0">
                <a:cs typeface="Calibri" pitchFamily="34" charset="0"/>
              </a:rPr>
              <a:t>Pozdravljeni likovni snovalci!</a:t>
            </a:r>
          </a:p>
          <a:p>
            <a:pPr>
              <a:lnSpc>
                <a:spcPct val="150000"/>
              </a:lnSpc>
            </a:pPr>
            <a:endParaRPr lang="sl-SI" sz="800" dirty="0" smtClean="0">
              <a:cs typeface="Calibri" pitchFamily="34" charset="0"/>
            </a:endParaRPr>
          </a:p>
          <a:p>
            <a:pPr>
              <a:lnSpc>
                <a:spcPct val="150000"/>
              </a:lnSpc>
            </a:pPr>
            <a:r>
              <a:rPr lang="sl-SI" sz="2000" dirty="0" smtClean="0">
                <a:cs typeface="Calibri" pitchFamily="34" charset="0"/>
              </a:rPr>
              <a:t>V tem tednu nadaljujemo z nalogo iz prejšnjega tedna.</a:t>
            </a:r>
          </a:p>
          <a:p>
            <a:pPr>
              <a:lnSpc>
                <a:spcPct val="150000"/>
              </a:lnSpc>
            </a:pPr>
            <a:endParaRPr lang="sl-SI" sz="1100" dirty="0" smtClean="0">
              <a:cs typeface="Calibri" pitchFamily="34" charset="0"/>
            </a:endParaRPr>
          </a:p>
          <a:p>
            <a:pPr>
              <a:lnSpc>
                <a:spcPct val="150000"/>
              </a:lnSpc>
            </a:pPr>
            <a:r>
              <a:rPr lang="sl-SI" sz="2000" dirty="0" smtClean="0">
                <a:cs typeface="Calibri" pitchFamily="34" charset="0"/>
              </a:rPr>
              <a:t>Ocenjevanje </a:t>
            </a:r>
            <a:r>
              <a:rPr lang="sl-SI" sz="2000" dirty="0" smtClean="0">
                <a:cs typeface="Calibri" pitchFamily="34" charset="0"/>
              </a:rPr>
              <a:t>je v polnem teku, tisti, ki še niste, poskrbite, da opravite vse obveznosti tudi pri predmetu LUM in LS2. </a:t>
            </a:r>
          </a:p>
          <a:p>
            <a:pPr>
              <a:lnSpc>
                <a:spcPct val="150000"/>
              </a:lnSpc>
            </a:pPr>
            <a:endParaRPr lang="sl-SI" sz="1000" dirty="0" smtClean="0">
              <a:cs typeface="Calibri" pitchFamily="34" charset="0"/>
            </a:endParaRPr>
          </a:p>
          <a:p>
            <a:pPr>
              <a:lnSpc>
                <a:spcPct val="150000"/>
              </a:lnSpc>
            </a:pPr>
            <a:r>
              <a:rPr lang="sl-SI" sz="2000" dirty="0" smtClean="0">
                <a:cs typeface="Calibri" pitchFamily="34" charset="0"/>
              </a:rPr>
              <a:t>Do sedaj smo imeli 3 naloge, ki si jih lahko ogledate tudi v </a:t>
            </a:r>
            <a:r>
              <a:rPr lang="sl-SI" sz="2000" dirty="0" err="1" smtClean="0">
                <a:cs typeface="Calibri" pitchFamily="34" charset="0"/>
              </a:rPr>
              <a:t>razstavici</a:t>
            </a:r>
            <a:r>
              <a:rPr lang="sl-SI" sz="2000" dirty="0" smtClean="0">
                <a:cs typeface="Calibri" pitchFamily="34" charset="0"/>
              </a:rPr>
              <a:t>:                izdelati plakat, narediti računalniško grafiko in sprejeti likovni izziv.</a:t>
            </a:r>
          </a:p>
          <a:p>
            <a:pPr>
              <a:lnSpc>
                <a:spcPct val="150000"/>
              </a:lnSpc>
            </a:pPr>
            <a:endParaRPr lang="sl-SI" sz="800" dirty="0" smtClean="0">
              <a:cs typeface="Calibri" pitchFamily="34" charset="0"/>
            </a:endParaRPr>
          </a:p>
          <a:p>
            <a:pPr>
              <a:lnSpc>
                <a:spcPct val="150000"/>
              </a:lnSpc>
            </a:pPr>
            <a:r>
              <a:rPr lang="sl-SI" sz="2000" smtClean="0">
                <a:cs typeface="Calibri" pitchFamily="34" charset="0"/>
              </a:rPr>
              <a:t>4. </a:t>
            </a:r>
            <a:r>
              <a:rPr lang="sl-SI" sz="2000" dirty="0" smtClean="0">
                <a:cs typeface="Calibri" pitchFamily="34" charset="0"/>
              </a:rPr>
              <a:t>naloga pa je izdelati “</a:t>
            </a:r>
            <a:r>
              <a:rPr lang="sl-SI" sz="2000" dirty="0" err="1" smtClean="0">
                <a:cs typeface="Calibri" pitchFamily="34" charset="0"/>
              </a:rPr>
              <a:t>Flip</a:t>
            </a:r>
            <a:r>
              <a:rPr lang="sl-SI" sz="2000" dirty="0" smtClean="0">
                <a:cs typeface="Calibri" pitchFamily="34" charset="0"/>
              </a:rPr>
              <a:t> </a:t>
            </a:r>
            <a:r>
              <a:rPr lang="sl-SI" sz="2000" dirty="0" err="1" smtClean="0">
                <a:cs typeface="Calibri" pitchFamily="34" charset="0"/>
              </a:rPr>
              <a:t>book</a:t>
            </a:r>
            <a:r>
              <a:rPr lang="sl-SI" sz="2000" dirty="0" smtClean="0">
                <a:cs typeface="Calibri" pitchFamily="34" charset="0"/>
              </a:rPr>
              <a:t>”. Kaj pa je to? Takoj vam razložim…</a:t>
            </a:r>
          </a:p>
          <a:p>
            <a:pPr>
              <a:lnSpc>
                <a:spcPct val="150000"/>
              </a:lnSpc>
            </a:pPr>
            <a:endParaRPr lang="sl-SI" sz="800" dirty="0" smtClean="0">
              <a:cs typeface="Calibri" pitchFamily="34" charset="0"/>
            </a:endParaRPr>
          </a:p>
          <a:p>
            <a:pPr>
              <a:lnSpc>
                <a:spcPct val="150000"/>
              </a:lnSpc>
            </a:pPr>
            <a:r>
              <a:rPr lang="sl-SI" sz="2000" dirty="0" smtClean="0">
                <a:cs typeface="Calibri" pitchFamily="34" charset="0"/>
              </a:rPr>
              <a:t>Za izdelavo potrebuješ:</a:t>
            </a:r>
          </a:p>
          <a:p>
            <a:pPr>
              <a:buFont typeface="Arial" pitchFamily="34" charset="0"/>
              <a:buChar char="•"/>
            </a:pPr>
            <a:r>
              <a:rPr lang="sl-SI" sz="2000" dirty="0" smtClean="0"/>
              <a:t> </a:t>
            </a:r>
            <a:r>
              <a:rPr lang="sl-SI" sz="2000" dirty="0" err="1" smtClean="0"/>
              <a:t>brezčrtne</a:t>
            </a:r>
            <a:r>
              <a:rPr lang="sl-SI" sz="2000" dirty="0" smtClean="0"/>
              <a:t> liste</a:t>
            </a:r>
          </a:p>
          <a:p>
            <a:pPr>
              <a:buFont typeface="Arial" pitchFamily="34" charset="0"/>
              <a:buChar char="•"/>
            </a:pPr>
            <a:r>
              <a:rPr lang="sl-SI" sz="2000" dirty="0" smtClean="0"/>
              <a:t> svinčnik, barvice, flomastre</a:t>
            </a:r>
          </a:p>
          <a:p>
            <a:pPr>
              <a:buFont typeface="Arial" pitchFamily="34" charset="0"/>
              <a:buChar char="•"/>
            </a:pPr>
            <a:endParaRPr lang="sl-SI" sz="2000" dirty="0" smtClean="0"/>
          </a:p>
          <a:p>
            <a:r>
              <a:rPr lang="sl-SI" sz="2000" dirty="0" smtClean="0"/>
              <a:t>Izbereš si lahko poljuben motiv.</a:t>
            </a:r>
          </a:p>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428604"/>
            <a:ext cx="8786874" cy="1615827"/>
          </a:xfrm>
          <a:prstGeom prst="rect">
            <a:avLst/>
          </a:prstGeom>
        </p:spPr>
        <p:txBody>
          <a:bodyPr wrap="square">
            <a:spAutoFit/>
          </a:bodyPr>
          <a:lstStyle/>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
        <p:nvSpPr>
          <p:cNvPr id="5" name="PoljeZBesedilom 4"/>
          <p:cNvSpPr txBox="1"/>
          <p:nvPr/>
        </p:nvSpPr>
        <p:spPr>
          <a:xfrm>
            <a:off x="142844" y="357166"/>
            <a:ext cx="8858312" cy="2523768"/>
          </a:xfrm>
          <a:prstGeom prst="rect">
            <a:avLst/>
          </a:prstGeom>
          <a:noFill/>
        </p:spPr>
        <p:txBody>
          <a:bodyPr wrap="square" rtlCol="0">
            <a:spAutoFit/>
          </a:bodyPr>
          <a:lstStyle/>
          <a:p>
            <a:r>
              <a:rPr lang="sl-SI" sz="2000" dirty="0" smtClean="0"/>
              <a:t>Tvoja naloga za naslednje 3 šolske ure je, da izdelaš “</a:t>
            </a:r>
            <a:r>
              <a:rPr lang="sl-SI" sz="2000" dirty="0" err="1" smtClean="0"/>
              <a:t>F</a:t>
            </a:r>
            <a:r>
              <a:rPr lang="sl-SI" sz="2000" smtClean="0"/>
              <a:t>lip</a:t>
            </a:r>
            <a:r>
              <a:rPr lang="sl-SI" sz="2000" dirty="0" smtClean="0"/>
              <a:t> </a:t>
            </a:r>
            <a:r>
              <a:rPr lang="sl-SI" sz="2000" dirty="0" err="1" smtClean="0"/>
              <a:t>book</a:t>
            </a:r>
            <a:r>
              <a:rPr lang="sl-SI" sz="2000" dirty="0" smtClean="0"/>
              <a:t>”. </a:t>
            </a:r>
          </a:p>
          <a:p>
            <a:r>
              <a:rPr lang="sl-SI" sz="2000" dirty="0" smtClean="0"/>
              <a:t>To je majhna knjižica, ki ima na vsakem listu narisano novo zaporedno risbo animacije. To knjižico ob robu primemo z eno roko, z drugo pa zasukamo liste. Pred očmi se nam odvrti </a:t>
            </a:r>
            <a:r>
              <a:rPr lang="sl-SI" sz="2000" b="1" dirty="0" smtClean="0"/>
              <a:t>kratka animacija</a:t>
            </a:r>
            <a:r>
              <a:rPr lang="sl-SI" sz="2000" dirty="0" smtClean="0"/>
              <a:t>. </a:t>
            </a:r>
          </a:p>
          <a:p>
            <a:r>
              <a:rPr lang="sl-SI" sz="2000" dirty="0" smtClean="0"/>
              <a:t>Risanke lahko nastajajo na robu zvezka. Nekoliko spremenjene risbe, narisane na zaporednih straneh zvezka, </a:t>
            </a:r>
            <a:r>
              <a:rPr lang="sl-SI" sz="2000" b="1" dirty="0" smtClean="0"/>
              <a:t>oživijo s hitrim listanjem</a:t>
            </a:r>
            <a:r>
              <a:rPr lang="sl-SI" sz="2000" dirty="0" smtClean="0"/>
              <a:t>. </a:t>
            </a:r>
          </a:p>
          <a:p>
            <a:endParaRPr lang="sl-SI" sz="2000" dirty="0" smtClean="0"/>
          </a:p>
          <a:p>
            <a:endParaRPr lang="sl-SI" dirty="0"/>
          </a:p>
        </p:txBody>
      </p:sp>
      <p:pic>
        <p:nvPicPr>
          <p:cNvPr id="2050" name="Picture 2" descr="FLIP BOOK – Animation, Wordless Storytelling - Crayola Teachers"/>
          <p:cNvPicPr>
            <a:picLocks noChangeAspect="1" noChangeArrowheads="1"/>
          </p:cNvPicPr>
          <p:nvPr/>
        </p:nvPicPr>
        <p:blipFill>
          <a:blip r:embed="rId3" cstate="print"/>
          <a:srcRect/>
          <a:stretch>
            <a:fillRect/>
          </a:stretch>
        </p:blipFill>
        <p:spPr bwMode="auto">
          <a:xfrm>
            <a:off x="4857752" y="2928934"/>
            <a:ext cx="4082682" cy="3214710"/>
          </a:xfrm>
          <a:prstGeom prst="rect">
            <a:avLst/>
          </a:prstGeom>
          <a:noFill/>
        </p:spPr>
      </p:pic>
      <p:pic>
        <p:nvPicPr>
          <p:cNvPr id="2052" name="Picture 4" descr="Art for Commuters: TTC video screens display “flip books” by local ..."/>
          <p:cNvPicPr>
            <a:picLocks noChangeAspect="1" noChangeArrowheads="1"/>
          </p:cNvPicPr>
          <p:nvPr/>
        </p:nvPicPr>
        <p:blipFill>
          <a:blip r:embed="rId4" cstate="print"/>
          <a:srcRect l="17579" r="14341" b="17764"/>
          <a:stretch>
            <a:fillRect/>
          </a:stretch>
        </p:blipFill>
        <p:spPr bwMode="auto">
          <a:xfrm>
            <a:off x="285720" y="2928934"/>
            <a:ext cx="4279959" cy="323106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428604"/>
            <a:ext cx="8786874" cy="1615827"/>
          </a:xfrm>
          <a:prstGeom prst="rect">
            <a:avLst/>
          </a:prstGeom>
        </p:spPr>
        <p:txBody>
          <a:bodyPr wrap="square">
            <a:spAutoFit/>
          </a:bodyPr>
          <a:lstStyle/>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
        <p:nvSpPr>
          <p:cNvPr id="5" name="PoljeZBesedilom 4"/>
          <p:cNvSpPr txBox="1"/>
          <p:nvPr/>
        </p:nvSpPr>
        <p:spPr>
          <a:xfrm>
            <a:off x="142844" y="0"/>
            <a:ext cx="8858312" cy="4370427"/>
          </a:xfrm>
          <a:prstGeom prst="rect">
            <a:avLst/>
          </a:prstGeom>
          <a:noFill/>
        </p:spPr>
        <p:txBody>
          <a:bodyPr wrap="square" rtlCol="0">
            <a:spAutoFit/>
          </a:bodyPr>
          <a:lstStyle/>
          <a:p>
            <a:r>
              <a:rPr lang="sl-SI" sz="2000" b="1" dirty="0" smtClean="0"/>
              <a:t>Kako izdelaš »</a:t>
            </a:r>
            <a:r>
              <a:rPr lang="sl-SI" sz="2000" b="1" dirty="0" err="1" smtClean="0"/>
              <a:t>Flip</a:t>
            </a:r>
            <a:r>
              <a:rPr lang="sl-SI" sz="2000" b="1" dirty="0" smtClean="0"/>
              <a:t> </a:t>
            </a:r>
            <a:r>
              <a:rPr lang="sl-SI" sz="2000" b="1" dirty="0" err="1" smtClean="0"/>
              <a:t>book</a:t>
            </a:r>
            <a:r>
              <a:rPr lang="sl-SI" sz="2000" b="1" dirty="0" smtClean="0"/>
              <a:t>«? </a:t>
            </a:r>
          </a:p>
          <a:p>
            <a:r>
              <a:rPr lang="sl-SI" sz="2000" dirty="0" smtClean="0"/>
              <a:t>Potrebuješ manjši blok (ali male listke, ki jih narežeš sam) s približno 30 listi in svinčnik, lahko tudi barvice in flomastre. Na vsak list posebej nariši objekt, npr. muho, ki jo želiš animirati tako, da začneš na čisto zadnjem listu. </a:t>
            </a:r>
          </a:p>
          <a:p>
            <a:r>
              <a:rPr lang="sl-SI" sz="2000" dirty="0" smtClean="0"/>
              <a:t>Ko si z muho zadovoljen, nanj postavi (spusti) naslednji list in muho preriši tako, da se nekoliko razlikuje od prejšnje. Kakšna bo razlika, je odvisno od tvoje želje in ideje, kaj se z muho dogaja. Če leti proti nam, bo na vsaki risbi večja. Če leti npr. z ene strani lista na drugo, potem jo boš vsakič narisal nekoliko zamaknjeno. Če želiš, da gre muha počasi, boš za to potreboval majhne zamike med slikami, če pa želiš, da gre hitreje, bodo zamiki lahko večji. Ko ti listov v bloku zmanjka, s palcem hitro prelistaj vse strani bloka in dobil boš animacijo. »</a:t>
            </a:r>
            <a:r>
              <a:rPr lang="sl-SI" sz="2000" dirty="0" err="1" smtClean="0"/>
              <a:t>Flip</a:t>
            </a:r>
            <a:r>
              <a:rPr lang="sl-SI" sz="2000" dirty="0" smtClean="0"/>
              <a:t> </a:t>
            </a:r>
            <a:r>
              <a:rPr lang="sl-SI" sz="2000" dirty="0" err="1" smtClean="0"/>
              <a:t>book</a:t>
            </a:r>
            <a:r>
              <a:rPr lang="sl-SI" sz="2000" dirty="0" smtClean="0"/>
              <a:t>« je res najenostavnejša oblika animacije, vendar nam lahko pomaga razumeti tudi bolj zapleteno tehniko animiranega filma. </a:t>
            </a:r>
          </a:p>
          <a:p>
            <a:endParaRPr lang="sl-SI" dirty="0"/>
          </a:p>
        </p:txBody>
      </p:sp>
      <p:pic>
        <p:nvPicPr>
          <p:cNvPr id="1028" name="Picture 4" descr="Flip book Project - graphic communications"/>
          <p:cNvPicPr>
            <a:picLocks noChangeAspect="1" noChangeArrowheads="1"/>
          </p:cNvPicPr>
          <p:nvPr/>
        </p:nvPicPr>
        <p:blipFill>
          <a:blip r:embed="rId3" cstate="print"/>
          <a:srcRect/>
          <a:stretch>
            <a:fillRect/>
          </a:stretch>
        </p:blipFill>
        <p:spPr bwMode="auto">
          <a:xfrm>
            <a:off x="1928794" y="4143380"/>
            <a:ext cx="4926709" cy="250030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285728"/>
            <a:ext cx="8858312" cy="6463308"/>
          </a:xfrm>
          <a:prstGeom prst="rect">
            <a:avLst/>
          </a:prstGeom>
        </p:spPr>
        <p:txBody>
          <a:bodyPr wrap="square">
            <a:spAutoFit/>
          </a:bodyPr>
          <a:lstStyle/>
          <a:p>
            <a:pPr>
              <a:lnSpc>
                <a:spcPct val="150000"/>
              </a:lnSpc>
            </a:pPr>
            <a:r>
              <a:rPr lang="sl-SI" dirty="0" smtClean="0"/>
              <a:t>Na spodnjih povezavah si lahko ogledaš izdelavo »</a:t>
            </a:r>
            <a:r>
              <a:rPr lang="sl-SI" dirty="0" err="1" smtClean="0"/>
              <a:t>Flip</a:t>
            </a:r>
            <a:r>
              <a:rPr lang="sl-SI" dirty="0" smtClean="0"/>
              <a:t> </a:t>
            </a:r>
            <a:r>
              <a:rPr lang="sl-SI" dirty="0" err="1" smtClean="0"/>
              <a:t>book</a:t>
            </a:r>
            <a:r>
              <a:rPr lang="sl-SI" dirty="0" smtClean="0"/>
              <a:t>« primerov: </a:t>
            </a:r>
          </a:p>
          <a:p>
            <a:pPr>
              <a:lnSpc>
                <a:spcPct val="150000"/>
              </a:lnSpc>
            </a:pPr>
            <a:endParaRPr lang="sl-SI" sz="800" dirty="0" smtClean="0"/>
          </a:p>
          <a:p>
            <a:pPr>
              <a:lnSpc>
                <a:spcPct val="150000"/>
              </a:lnSpc>
            </a:pPr>
            <a:r>
              <a:rPr lang="sl-SI" dirty="0" smtClean="0"/>
              <a:t>https://www.youtube.com/watch?v=AE09UyrAeBU  https://www.youtube.com/watch?v=hio2CGVLihY </a:t>
            </a:r>
          </a:p>
          <a:p>
            <a:pPr>
              <a:lnSpc>
                <a:spcPct val="150000"/>
              </a:lnSpc>
            </a:pPr>
            <a:r>
              <a:rPr lang="sl-SI" dirty="0" smtClean="0"/>
              <a:t>https://www.youtube.com/watch?v=Njl-uqnmBGA https://www.youtube.com/watch?v=LsJ6F5R9O1o</a:t>
            </a:r>
          </a:p>
          <a:p>
            <a:pPr>
              <a:lnSpc>
                <a:spcPct val="150000"/>
              </a:lnSpc>
            </a:pPr>
            <a:r>
              <a:rPr lang="sl-SI" dirty="0" smtClean="0"/>
              <a:t>https://www.youtube.com/watch?v=h7fwMStsDJk https://www.youtube.com/watch?v=lUGVrMruOws </a:t>
            </a:r>
          </a:p>
          <a:p>
            <a:pPr>
              <a:lnSpc>
                <a:spcPct val="150000"/>
              </a:lnSpc>
            </a:pPr>
            <a:endParaRPr lang="sl-SI" dirty="0" smtClean="0"/>
          </a:p>
          <a:p>
            <a:pPr>
              <a:lnSpc>
                <a:spcPct val="150000"/>
              </a:lnSpc>
            </a:pPr>
            <a:endParaRPr lang="sl-SI" sz="800" dirty="0" smtClean="0"/>
          </a:p>
          <a:p>
            <a:pPr>
              <a:lnSpc>
                <a:spcPct val="150000"/>
              </a:lnSpc>
            </a:pPr>
            <a:r>
              <a:rPr lang="sl-SI" dirty="0" smtClean="0"/>
              <a:t>Kako izdelaš animacijo? Najprej si zamisli neko zgodbo, nato pa naredi svoj »</a:t>
            </a:r>
            <a:r>
              <a:rPr lang="sl-SI" dirty="0" err="1" smtClean="0"/>
              <a:t>flip</a:t>
            </a:r>
            <a:r>
              <a:rPr lang="sl-SI" dirty="0" smtClean="0"/>
              <a:t> </a:t>
            </a:r>
            <a:r>
              <a:rPr lang="sl-SI" dirty="0" err="1" smtClean="0"/>
              <a:t>book</a:t>
            </a:r>
            <a:r>
              <a:rPr lang="sl-SI" dirty="0" smtClean="0"/>
              <a:t>«. Lahko uporabiš samo svinčnik, ali pa tudi barvice in flomastre. </a:t>
            </a:r>
          </a:p>
          <a:p>
            <a:pPr>
              <a:lnSpc>
                <a:spcPct val="150000"/>
              </a:lnSpc>
            </a:pPr>
            <a:endParaRPr lang="sl-SI" sz="1100" dirty="0" smtClean="0">
              <a:latin typeface="Bookman Old Style" pitchFamily="18" charset="0"/>
              <a:cs typeface="Calibri" pitchFamily="34" charset="0"/>
            </a:endParaRPr>
          </a:p>
          <a:p>
            <a:pPr>
              <a:lnSpc>
                <a:spcPct val="150000"/>
              </a:lnSpc>
            </a:pPr>
            <a:r>
              <a:rPr lang="sl-SI" dirty="0" smtClean="0"/>
              <a:t>Nastali »</a:t>
            </a:r>
            <a:r>
              <a:rPr lang="sl-SI" dirty="0" err="1" smtClean="0"/>
              <a:t>Flip</a:t>
            </a:r>
            <a:r>
              <a:rPr lang="sl-SI" dirty="0" smtClean="0"/>
              <a:t> </a:t>
            </a:r>
            <a:r>
              <a:rPr lang="sl-SI" dirty="0" err="1" smtClean="0"/>
              <a:t>book</a:t>
            </a:r>
            <a:r>
              <a:rPr lang="sl-SI" dirty="0" smtClean="0"/>
              <a:t>« fotografiraj ali posnemi in mi ga </a:t>
            </a:r>
            <a:r>
              <a:rPr lang="sl-SI" b="1" dirty="0" smtClean="0"/>
              <a:t>do 5.6.2020 </a:t>
            </a:r>
            <a:r>
              <a:rPr lang="sl-SI" dirty="0" smtClean="0"/>
              <a:t>pošlji na </a:t>
            </a:r>
            <a:r>
              <a:rPr lang="sl-SI" dirty="0" err="1" smtClean="0"/>
              <a:t>mail</a:t>
            </a:r>
            <a:r>
              <a:rPr lang="sl-SI" dirty="0" smtClean="0"/>
              <a:t>: </a:t>
            </a:r>
          </a:p>
          <a:p>
            <a:pPr>
              <a:lnSpc>
                <a:spcPct val="150000"/>
              </a:lnSpc>
            </a:pPr>
            <a:r>
              <a:rPr lang="sl-SI" dirty="0" err="1" smtClean="0">
                <a:cs typeface="Calibri" pitchFamily="34" charset="0"/>
              </a:rPr>
              <a:t>tea.curk</a:t>
            </a:r>
            <a:r>
              <a:rPr lang="sl-SI" dirty="0" smtClean="0">
                <a:cs typeface="Calibri" pitchFamily="34" charset="0"/>
              </a:rPr>
              <a:t>-sorta@os-</a:t>
            </a:r>
            <a:r>
              <a:rPr lang="sl-SI" dirty="0" err="1" smtClean="0">
                <a:cs typeface="Calibri" pitchFamily="34" charset="0"/>
              </a:rPr>
              <a:t>sturje.si</a:t>
            </a:r>
            <a:r>
              <a:rPr lang="sl-SI" dirty="0" smtClean="0">
                <a:cs typeface="Calibri" pitchFamily="34" charset="0"/>
              </a:rPr>
              <a:t> </a:t>
            </a:r>
            <a:endParaRPr lang="sl-SI" dirty="0" smtClean="0"/>
          </a:p>
          <a:p>
            <a:pPr>
              <a:lnSpc>
                <a:spcPct val="150000"/>
              </a:lnSpc>
            </a:pPr>
            <a:endParaRPr lang="sl-SI" sz="800" dirty="0" smtClean="0">
              <a:latin typeface="Bookman Old Style" pitchFamily="18" charset="0"/>
              <a:cs typeface="Calibri" pitchFamily="34" charset="0"/>
            </a:endParaRPr>
          </a:p>
          <a:p>
            <a:pPr>
              <a:lnSpc>
                <a:spcPct val="150000"/>
              </a:lnSpc>
            </a:pPr>
            <a:r>
              <a:rPr lang="sl-SI" b="1" dirty="0" smtClean="0">
                <a:cs typeface="Calibri" pitchFamily="34" charset="0"/>
              </a:rPr>
              <a:t>Želim ti veliko veselja pri ustvarjanju!</a:t>
            </a:r>
          </a:p>
        </p:txBody>
      </p:sp>
      <p:pic>
        <p:nvPicPr>
          <p:cNvPr id="6" name="Slika 5" descr="flip+books.jpg"/>
          <p:cNvPicPr>
            <a:picLocks noChangeAspect="1"/>
          </p:cNvPicPr>
          <p:nvPr/>
        </p:nvPicPr>
        <p:blipFill>
          <a:blip r:embed="rId3" cstate="print"/>
          <a:stretch>
            <a:fillRect/>
          </a:stretch>
        </p:blipFill>
        <p:spPr>
          <a:xfrm>
            <a:off x="5429256" y="1000108"/>
            <a:ext cx="3364992" cy="254203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392</TotalTime>
  <Words>471</Words>
  <Application>Microsoft Office PowerPoint</Application>
  <PresentationFormat>Diaprojekcija na zaslonu (4:3)</PresentationFormat>
  <Paragraphs>47</Paragraphs>
  <Slides>5</Slides>
  <Notes>0</Notes>
  <HiddenSlides>0</HiddenSlides>
  <MMClips>0</MMClips>
  <ScaleCrop>false</ScaleCrop>
  <HeadingPairs>
    <vt:vector size="4" baseType="variant">
      <vt:variant>
        <vt:lpstr>Tema</vt:lpstr>
      </vt:variant>
      <vt:variant>
        <vt:i4>1</vt:i4>
      </vt:variant>
      <vt:variant>
        <vt:lpstr>Naslovi diapozitivov</vt:lpstr>
      </vt:variant>
      <vt:variant>
        <vt:i4>5</vt:i4>
      </vt:variant>
    </vt:vector>
  </HeadingPairs>
  <TitlesOfParts>
    <vt:vector size="6" baseType="lpstr">
      <vt:lpstr>Modul</vt:lpstr>
      <vt:lpstr>FLIP BOOK  </vt:lpstr>
      <vt:lpstr>Diapozitiv 2</vt:lpstr>
      <vt:lpstr>Diapozitiv 3</vt:lpstr>
      <vt:lpstr>Diapozitiv 4</vt:lpstr>
      <vt:lpstr>Diapozitiv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LIKOVNI MOTIVI</dc:title>
  <dc:creator>Gordana</dc:creator>
  <cp:lastModifiedBy>Uporabnik</cp:lastModifiedBy>
  <cp:revision>51</cp:revision>
  <dcterms:created xsi:type="dcterms:W3CDTF">2017-01-09T05:33:02Z</dcterms:created>
  <dcterms:modified xsi:type="dcterms:W3CDTF">2020-05-21T09:25:20Z</dcterms:modified>
</cp:coreProperties>
</file>