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6" r:id="rId3"/>
    <p:sldId id="274" r:id="rId4"/>
    <p:sldId id="262" r:id="rId5"/>
    <p:sldId id="272" r:id="rId6"/>
    <p:sldId id="275" r:id="rId7"/>
    <p:sldId id="277" r:id="rId8"/>
    <p:sldId id="278" r:id="rId9"/>
    <p:sldId id="265" r:id="rId10"/>
    <p:sldId id="264" r:id="rId11"/>
    <p:sldId id="257" r:id="rId12"/>
    <p:sldId id="279" r:id="rId13"/>
    <p:sldId id="280" r:id="rId14"/>
    <p:sldId id="269" r:id="rId15"/>
    <p:sldId id="282" r:id="rId16"/>
    <p:sldId id="256" r:id="rId17"/>
    <p:sldId id="258" r:id="rId18"/>
    <p:sldId id="281" r:id="rId19"/>
    <p:sldId id="270" r:id="rId20"/>
    <p:sldId id="283" r:id="rId21"/>
    <p:sldId id="259" r:id="rId22"/>
    <p:sldId id="266" r:id="rId23"/>
    <p:sldId id="284" r:id="rId24"/>
    <p:sldId id="267" r:id="rId25"/>
    <p:sldId id="268" r:id="rId26"/>
    <p:sldId id="260" r:id="rId27"/>
    <p:sldId id="285" r:id="rId2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B3A9-8B16-490A-B2F3-F78565BAF7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857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D9DC-B4B9-40F3-81B5-C6EB5DE342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254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31A9-CC94-4F0C-8E2F-3A3A3051315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00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A8EE-C5D4-4F14-9156-0212EF0DEA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04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2693-9888-4C4F-B924-67B71FC8D27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591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AE56-33CB-4F74-A4DB-391539ACDD6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245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5258-D5BD-4AE4-80BB-C115CA4338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952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0424-62B5-402B-B7DC-47E309EA0A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63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7DA6-B2DF-4C89-A6DE-5AE5E4219D3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46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143E-5B00-4272-91D6-34A1A6CF7F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054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1E34-1B29-4ECE-9A79-EA8344E2267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819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25484A7-E342-4406-94FD-BBEBBDFBB3E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hyperlink" Target="http://1.bp.blogspot.com/_k3bwhylu1jw/SXbtCgU6DYI/AAAAAAAACgQ/BQUrkZlFrck/s1600-h/002.jpg" TargetMode="Externa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image.24ur.com/media/images/original/Dec2008/60234609.jpg" TargetMode="External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i/imgres?imgurl=http://www.zdravstvena.info/preventiva/wp-content/uploads/2009/09/nova-gripa-h1n1-preventiva-zdravstvena.thumbnail.jpg&amp;imgrefurl=http://www.zdravstvena.info/preventiva/preventiva-nove-gripe-ukrepi-nova-gripa-h1n1-preventiva.html&amp;usg=__vtj2wLCgj9PGu-DErl2dCmMpZN4=&amp;h=307&amp;w=460&amp;sz=37&amp;hl=sl&amp;start=19&amp;um=1&amp;tbnid=CDLqLhT9nuRpBM:&amp;tbnh=85&amp;tbnw=128&amp;prev=/images%3Fq%3DVIRUSI%2BGRIPE%26ndsp%3D18%26hl%3Dsl%26rlz%3D1T4ADBR_enSI249SI293%26sa%3DN%26start%3D18%26um%3D1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sobotnopopoldne/gallery/items/view/9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age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126" y="3068960"/>
            <a:ext cx="4451455" cy="3735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i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564"/>
            <a:ext cx="445991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395288" y="5516563"/>
            <a:ext cx="84963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Odnosi med živimi bitji</a:t>
            </a:r>
          </a:p>
        </p:txBody>
      </p:sp>
      <p:pic>
        <p:nvPicPr>
          <p:cNvPr id="9225" name="Picture 9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6" y="229382"/>
            <a:ext cx="4451455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age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2996952"/>
            <a:ext cx="5003998" cy="3759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5" descr="ima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9077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wolf-fight-wesel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0641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11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85820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TEKMOVALNOST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1403648" y="56612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Organizmi tekmujejo za hrano, vodo, svetlobo, prostor, partnerja…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frican buffalos running in Ambos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95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undreds of animals in Amboseli sw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4295775" cy="298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Odnosi – Davorin T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056" y="16033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Tekmovanje za hrano</a:t>
            </a:r>
            <a:endParaRPr lang="sl-SI" dirty="0"/>
          </a:p>
        </p:txBody>
      </p:sp>
      <p:pic>
        <p:nvPicPr>
          <p:cNvPr id="34822" name="Picture 6" descr="http://www.davorintome.si/wp-content/uploads/2018/03/kompeticij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737232" cy="24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dnosi – Davorin T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9"/>
          <a:stretch/>
        </p:blipFill>
        <p:spPr bwMode="auto">
          <a:xfrm>
            <a:off x="611560" y="1124744"/>
            <a:ext cx="3024336" cy="37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331640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Tekmovanje za prostor, svetlobo</a:t>
            </a:r>
            <a:endParaRPr lang="sl-SI" dirty="0"/>
          </a:p>
        </p:txBody>
      </p:sp>
      <p:pic>
        <p:nvPicPr>
          <p:cNvPr id="35842" name="Picture 2" descr="http://www.davorintome.si/wp-content/uploads/2018/03/krokar_6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564496" cy="30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Boj za preživetje med rastlinami | Gozd in gozdarst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92" y="260648"/>
            <a:ext cx="3229372" cy="23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Klikni za ogled večje sl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18078" cy="376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://www.davorintome.si/wp-content/uploads/2018/03/razmnozevanj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4608"/>
            <a:ext cx="2965102" cy="24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404664"/>
            <a:ext cx="428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Tekmovanje za partnerja</a:t>
            </a:r>
            <a:endParaRPr lang="sl-SI" dirty="0"/>
          </a:p>
        </p:txBody>
      </p:sp>
      <p:pic>
        <p:nvPicPr>
          <p:cNvPr id="12299" name="Picture 11" descr="Fotografije potepanj: Bl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17" y="4595131"/>
            <a:ext cx="2967129" cy="22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Как размножаются голуби в природе и в голубятнях. Как спариваются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68062"/>
            <a:ext cx="2972900" cy="18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У какого животного самая высокая температура тела: фот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61" y="2728069"/>
            <a:ext cx="2973215" cy="17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ervices.delo.si/tvspored-service/img/938x530%5E/data/images/lamp1/2019-07-06/ed41ba57305cbabc034261265c48983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72149" cy="26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Gnezdil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82" y="260647"/>
            <a:ext cx="3443762" cy="26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services.delo.si/tvspored-service/img/938x530%5E/data/images/lamp1/2019-07-06/e8b4edfa96af36792f75f7e8ba1dd26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9178"/>
            <a:ext cx="5184576" cy="2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Čebelji volk s plenom (hroščem) by natalija200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7987"/>
            <a:ext cx="4762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11" descr="Papirnata vreča"/>
          <p:cNvSpPr>
            <a:spLocks noChangeArrowheads="1" noChangeShapeType="1" noTextEdit="1"/>
          </p:cNvSpPr>
          <p:nvPr/>
        </p:nvSpPr>
        <p:spPr bwMode="auto">
          <a:xfrm>
            <a:off x="467544" y="696913"/>
            <a:ext cx="7172325" cy="220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80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PLENILSTVO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39552" y="41490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Plenilec ima korist, plen pa škodo.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davorintome.si/wp-content/uploads/2018/03/predacij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7" y="166017"/>
            <a:ext cx="44253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davorintome.si/wp-content/uploads/2018/03/predacij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55" y="3645024"/>
            <a:ext cx="3984377" cy="26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EKOLOG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5569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Vzajemno koristni odnosi: opis, vrste, načela - Srednješolsk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43" y="160338"/>
            <a:ext cx="3843253" cy="19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ODNOSI MED ORGANIZ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10 najbolj norih borb živali, ujetih na kamero! - Pokukaj.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8" descr="10 najbolj norih borb živali, ujetih na kamero! - Pokukaj.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6874" name="Picture 10" descr="10 najbolj norih borb živali, ujetih na kamero! - Pokukaj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11" y="187314"/>
            <a:ext cx="4746454" cy="26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eb778afa20f7232735f1deedee1c0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4940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2" descr="ODNOSI MED ORGANIZ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14" descr="ODNOSI MED ORGANIZM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3-ve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0"/>
            <a:ext cx="53578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df8684ed4df52e865bbc243d4b306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563"/>
            <a:ext cx="41354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03-ve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695700"/>
            <a:ext cx="4914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0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 rot="10800000" flipH="1" flipV="1">
            <a:off x="1475656" y="1196752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 ekosistemu vrste vplivajo druga na drugo.</a:t>
            </a:r>
          </a:p>
          <a:p>
            <a:endParaRPr lang="sl-SI" sz="3200" dirty="0" smtClean="0"/>
          </a:p>
          <a:p>
            <a:r>
              <a:rPr lang="sl-SI" sz="3200" dirty="0" smtClean="0"/>
              <a:t>Med njimi se vzpostavijo različni odnosi.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829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1600" y="217595"/>
            <a:ext cx="666001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PRISKLEDNIŠTVO</a:t>
            </a:r>
            <a:endParaRPr lang="sl-SI" sz="5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93473" y="143809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Ena vrsta v odnosu ima korist, druga pa nima niti škode niti koristi.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220072" y="35295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Ptiči,</a:t>
            </a:r>
          </a:p>
          <a:p>
            <a:r>
              <a:rPr lang="sl-SI" dirty="0"/>
              <a:t>ki spletejo gnezdo na drevesu, so priskledniki. 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38916" name="Picture 4" descr="empty birds nest on tree branch Stock Photo: 4375900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b="10117"/>
          <a:stretch/>
        </p:blipFill>
        <p:spPr bwMode="auto">
          <a:xfrm>
            <a:off x="5292080" y="1326939"/>
            <a:ext cx="3022071" cy="21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95536" y="51790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Trdo podlago </a:t>
            </a:r>
          </a:p>
          <a:p>
            <a:r>
              <a:rPr lang="sl-SI" dirty="0" smtClean="0"/>
              <a:t>morske želve ali lupine školjk</a:t>
            </a:r>
          </a:p>
          <a:p>
            <a:r>
              <a:rPr lang="sl-SI" dirty="0" smtClean="0"/>
              <a:t>izkoristijo raki </a:t>
            </a:r>
          </a:p>
          <a:p>
            <a:r>
              <a:rPr lang="sl-SI" dirty="0"/>
              <a:t>v</a:t>
            </a:r>
            <a:r>
              <a:rPr lang="sl-SI" dirty="0" smtClean="0"/>
              <a:t>itičnjaki.</a:t>
            </a:r>
            <a:endParaRPr lang="sl-SI" dirty="0"/>
          </a:p>
        </p:txBody>
      </p:sp>
      <p:pic>
        <p:nvPicPr>
          <p:cNvPr id="38918" name="Picture 6" descr="Poli's Stellate Barnacle - Chthamalus stell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99289"/>
            <a:ext cx="2481064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Metode za kontrolo lišajev na sadnih dreves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9" y="4880849"/>
            <a:ext cx="2732477" cy="182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236296" y="6056169"/>
            <a:ext cx="154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Lišaj na drevesu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37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Klopi na p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48" y="260648"/>
            <a:ext cx="50038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15"/>
          <p:cNvSpPr>
            <a:spLocks noChangeArrowheads="1" noChangeShapeType="1" noTextEdit="1"/>
          </p:cNvSpPr>
          <p:nvPr/>
        </p:nvSpPr>
        <p:spPr bwMode="auto">
          <a:xfrm rot="5400000">
            <a:off x="-2106885" y="2916610"/>
            <a:ext cx="6731843" cy="11509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6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ZAJEDAVSTVO</a:t>
            </a:r>
          </a:p>
        </p:txBody>
      </p:sp>
      <p:pic>
        <p:nvPicPr>
          <p:cNvPr id="5137" name="Picture 17" descr="osnove_ekologije_odnosi_med_org_klop_79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67132"/>
            <a:ext cx="3486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123728" y="56612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Zajedavec ima korist, gostitelj pa škodo.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157671" y="55578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klop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17412" name="Picture 7" descr="Neznano2003Img_0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osnove_ekologije_odnosi_med_org_bela_omela_79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667250"/>
            <a:ext cx="3524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84213" y="6092825"/>
            <a:ext cx="4535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200" b="1">
                <a:solidFill>
                  <a:srgbClr val="FF0066"/>
                </a:solidFill>
              </a:rPr>
              <a:t>BELA OMELA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220px-Louse_diagram,_Micrographia,_Robert_Hooke,_1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95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ranje glave">
            <a:hlinkClick r:id="rId3" tooltip="Z rednimi pregledi preprečimo razvoj ušivosti in širjenje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1007"/>
            <a:ext cx="2028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pijavka pripravlja na ugriz človeku ro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368"/>
            <a:ext cx="28813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385390" y="397732"/>
            <a:ext cx="209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uši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76256" y="31235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pijavka</a:t>
            </a:r>
            <a:endParaRPr lang="sl-SI" dirty="0"/>
          </a:p>
        </p:txBody>
      </p:sp>
      <p:pic>
        <p:nvPicPr>
          <p:cNvPr id="7" name="Picture 10" descr="ploski_crvi_trakulja_odrivek_77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4147817"/>
            <a:ext cx="2915816" cy="269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313184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trakulja</a:t>
            </a:r>
            <a:endParaRPr lang="sl-SI" dirty="0"/>
          </a:p>
        </p:txBody>
      </p:sp>
      <p:pic>
        <p:nvPicPr>
          <p:cNvPr id="9" name="Picture 12" descr="valjasti_crvi_glista_77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18" y="4051199"/>
            <a:ext cx="30670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7632340" y="6138096"/>
            <a:ext cx="12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glista</a:t>
            </a:r>
            <a:endParaRPr lang="sl-SI" dirty="0"/>
          </a:p>
        </p:txBody>
      </p:sp>
      <p:pic>
        <p:nvPicPr>
          <p:cNvPr id="11" name="Picture 14" descr="Človeška glista gliste slika gli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52" y="4052018"/>
            <a:ext cx="1984050" cy="19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revesne gobe by natalija200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370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Telipogon%20v%20mahu%20na%20dreve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36" y="3443350"/>
            <a:ext cx="44275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36450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Zajedavske glive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012160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Orhideja na drevesu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treptok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60700" cy="28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treptokoková infek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7" y="3068960"/>
            <a:ext cx="24765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andemska_grip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86" y="4649603"/>
            <a:ext cx="2428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andemska_grip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7783"/>
            <a:ext cx="2086428" cy="13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nova-gripa-h1n1-preventiva-zdravstven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64" y="2348880"/>
            <a:ext cx="2700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 descr="Zmanjšanje testiranj ljudi na novi korona virus je slaba odločitev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470" name="Picture 14" descr="Zmanjšanje testiranj ljudi na novi korona virus je slaba odločitev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273"/>
            <a:ext cx="3912369" cy="20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892264" y="2318454"/>
            <a:ext cx="137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virusi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788294" y="3356942"/>
            <a:ext cx="252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bakterije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504" y="-2745635"/>
            <a:ext cx="2787576" cy="22475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dirty="0" smtClean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11413" y="1916113"/>
            <a:ext cx="38989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8900" dirty="0"/>
              <a:t> </a:t>
            </a:r>
            <a:r>
              <a:rPr lang="sl-SI" altLang="sl-SI" dirty="0"/>
              <a:t>                                                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1116013" y="623728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 sz="2400" b="1"/>
          </a:p>
        </p:txBody>
      </p:sp>
      <p:sp>
        <p:nvSpPr>
          <p:cNvPr id="2" name="PoljeZBesedilom 1"/>
          <p:cNvSpPr txBox="1"/>
          <p:nvPr/>
        </p:nvSpPr>
        <p:spPr>
          <a:xfrm>
            <a:off x="1556553" y="283647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/>
              <a:t>PREHRANJEVALNI  SPLET</a:t>
            </a:r>
            <a:endParaRPr lang="sl-SI" sz="4800" b="1" dirty="0"/>
          </a:p>
        </p:txBody>
      </p:sp>
      <p:pic>
        <p:nvPicPr>
          <p:cNvPr id="20491" name="Picture 11" descr="Naravoslovje: Prehranjevalni sp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352182" cy="44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691065" y="206313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ekosistemu so organizmi med sabo povezani v prehranjevalne verige. </a:t>
            </a:r>
            <a:endParaRPr lang="sl-SI" dirty="0"/>
          </a:p>
        </p:txBody>
      </p:sp>
      <p:pic>
        <p:nvPicPr>
          <p:cNvPr id="20493" name="Picture 13" descr="Prehranjevalne verige so za ravnovesje v naravi izrednega pome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5" y="3108702"/>
            <a:ext cx="41148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936917" y="5636648"/>
            <a:ext cx="357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Prehranjevalne verige se povežejo v prehranjevalne splete.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624" y="620688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 zvezek si prepišite vse vrste odnosov med živimi bitji v ekosistemu in zraven dodajte dva primera.</a:t>
            </a:r>
          </a:p>
          <a:p>
            <a:endParaRPr lang="sl-SI" sz="2800" dirty="0"/>
          </a:p>
          <a:p>
            <a:r>
              <a:rPr lang="sl-SI" sz="2800" dirty="0" smtClean="0"/>
              <a:t>Napišite še primer prehranjevalne verige, ki ima vse člene: proizvajalce, rastlinojede, mesojede ali vsejede in razkrojevalce.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057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abbraccio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25" y="2771775"/>
            <a:ext cx="1809750" cy="218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039100" cy="1549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sl-SI" sz="8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Sožitje ali simbioza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1115616" y="5517232"/>
            <a:ext cx="739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V tem odnosu imajo vsi korist.</a:t>
            </a:r>
            <a:endParaRPr lang="sl-SI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1Maj- TriPorte - Raksamo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8085"/>
            <a:ext cx="3657613" cy="308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724525" y="2708275"/>
            <a:ext cx="377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sl-SI" sz="2400">
              <a:cs typeface="Arial" panose="020B0604020202020204" pitchFamily="34" charset="0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547664" y="126976"/>
            <a:ext cx="6552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 dirty="0">
                <a:solidFill>
                  <a:srgbClr val="FFCCCC"/>
                </a:solidFill>
              </a:rPr>
              <a:t>RAK SAMOTAR IN MORSKA VETRNICA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043608" y="465313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Vetrnica prekrije raka, da ni tako opazen.</a:t>
            </a:r>
          </a:p>
          <a:p>
            <a:r>
              <a:rPr lang="sl-SI" dirty="0" smtClean="0"/>
              <a:t>Rak pa prenaša vetrnico, saj se sama ne more premikati in ji daje hrano.</a:t>
            </a:r>
            <a:endParaRPr lang="sl-SI" dirty="0"/>
          </a:p>
        </p:txBody>
      </p:sp>
      <p:pic>
        <p:nvPicPr>
          <p:cNvPr id="5129" name="Picture 9" descr="Одинокое животное или сосед =рак-отшельник!. Обсуждение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3730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159585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313" y="3141663"/>
            <a:ext cx="4738687" cy="355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5" descr="pic01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4238871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644008" y="5486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Žužkocvetke in opraševalci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9895" y="3645024"/>
            <a:ext cx="2981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Rastlina ima korist zaradi opraševanja, </a:t>
            </a:r>
          </a:p>
          <a:p>
            <a:r>
              <a:rPr lang="sl-SI" dirty="0" smtClean="0"/>
              <a:t>živali pa zaradi hrane.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dirty="0" smtClean="0">
                <a:solidFill>
                  <a:schemeClr val="tx1"/>
                </a:solidFill>
              </a:rPr>
              <a:t>LIŠAJ = ALGA </a:t>
            </a:r>
            <a:r>
              <a:rPr lang="en-US" altLang="sl-SI" sz="2800" dirty="0" smtClean="0">
                <a:solidFill>
                  <a:schemeClr val="tx1"/>
                </a:solidFill>
              </a:rPr>
              <a:t>+</a:t>
            </a:r>
            <a:r>
              <a:rPr lang="sl-SI" altLang="sl-SI" sz="2800" dirty="0" smtClean="0">
                <a:solidFill>
                  <a:schemeClr val="tx1"/>
                </a:solidFill>
              </a:rPr>
              <a:t> GLIVA</a:t>
            </a:r>
          </a:p>
        </p:txBody>
      </p:sp>
      <p:pic>
        <p:nvPicPr>
          <p:cNvPr id="8195" name="Picture 4" descr="435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3835400" cy="394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5" descr="130289678SqKWtp_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3845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35596" y="53732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Glive dajo algi vlažen življenjski prostor, srkajo vodo, alge pa glivi hrano, ki jo naredijo s fotosintezo.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99592" y="2606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Veliko dreves raste v sožitju z glivami. To imenujemo MIKORIZA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1506" name="Picture 2" descr="Миковитал (микориза), цена 1 067 грн./л, купить в Киеве — Prom.u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07720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www.tkrizm.mojweb.com.hr/wp-content/uploads/2019/11/Blog-putevima-gljiva_story-photo-boletu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071120" cy="22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mikoriza tanımı ned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5392"/>
            <a:ext cx="2760241" cy="2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131840" y="191683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povezavo kažejo že imena gob: brezov goban, hrastov turek, bukov ostrigar, oljkov </a:t>
            </a:r>
            <a:r>
              <a:rPr lang="sl-SI" dirty="0" err="1" smtClean="0"/>
              <a:t>livkar</a:t>
            </a:r>
            <a:r>
              <a:rPr lang="sl-SI" dirty="0" smtClean="0"/>
              <a:t>…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79512" y="45811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Gliva od drevesa črpa organske snovi.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285994" y="4437112"/>
            <a:ext cx="2558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Drevesu glivne hife pomenijo nekakšne podaljšane korenine, ki so dodatna površina za črpanje vode z minerali.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64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53004" y="27053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Sožitje med rastlinojedci in mikroorganizmi v prebavnem traktu</a:t>
            </a:r>
            <a:endParaRPr lang="sl-SI" sz="2800" dirty="0"/>
          </a:p>
        </p:txBody>
      </p:sp>
      <p:pic>
        <p:nvPicPr>
          <p:cNvPr id="33794" name="Picture 2" descr="Probiotika – för din tarmhälsa | Kia Bruks Thyr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88840"/>
            <a:ext cx="2555538" cy="23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Some of my best friends are bacteria! – The Wellness Pr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869160"/>
            <a:ext cx="3504320" cy="1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Kako povečati količino koristnih bakterij v črevesju? | Bodi e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2246141" cy="17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347864" y="144761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Mikroorganizmi razgrajujejo celulozo, ki je živali ne morejo. Živali tako dobijo hrano, mikroorganizmi pa poleg hrane tudi stabilno življenjsko okolje znotraj prebavil.</a:t>
            </a:r>
            <a:endParaRPr lang="sl-SI" dirty="0"/>
          </a:p>
        </p:txBody>
      </p:sp>
      <p:pic>
        <p:nvPicPr>
          <p:cNvPr id="33802" name="Picture 10" descr="https://pokukaj.si/data/galerija/16/12/5c8b819b3be8fff67040cc5e149246c6db346460/314828619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64" y="2924944"/>
            <a:ext cx="2435460" cy="18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"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Sožitje človeka in živali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ict0927ph8a"/>
          <p:cNvPicPr>
            <a:picLocks noChangeAspect="1" noChangeArrowheads="1"/>
          </p:cNvPicPr>
          <p:nvPr>
            <p:ph type="body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b="15149"/>
          <a:stretch/>
        </p:blipFill>
        <p:spPr>
          <a:xfrm>
            <a:off x="4381500" y="4077072"/>
            <a:ext cx="4762500" cy="24482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379573" y="3402758"/>
            <a:ext cx="46805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Prisiljena simbioza med živalmi in človekom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355</Words>
  <Application>Microsoft Office PowerPoint</Application>
  <PresentationFormat>Diaprojekcija na zaslonu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0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LIŠAJ = ALGA + GLIVA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MŠŠ</dc:creator>
  <cp:lastModifiedBy>Pomocnik</cp:lastModifiedBy>
  <cp:revision>43</cp:revision>
  <dcterms:created xsi:type="dcterms:W3CDTF">2009-11-26T12:24:51Z</dcterms:created>
  <dcterms:modified xsi:type="dcterms:W3CDTF">2020-05-21T09:50:05Z</dcterms:modified>
</cp:coreProperties>
</file>