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60" r:id="rId5"/>
    <p:sldId id="258" r:id="rId6"/>
    <p:sldId id="261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5AD12-B4EE-4A4E-9A65-FB6129532F87}" type="datetimeFigureOut">
              <a:rPr lang="sl-SI" smtClean="0"/>
              <a:t>20. 05. 2020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0D203-5E16-4808-84DA-C857D96F47E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5750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3EEBE-B5AD-2B4C-9BBE-3EC7F797AABA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E8763-A6A5-394F-9200-E8F00472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93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6F1F4-4CD4-234A-84C8-1D642130D032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"/>
              <a:t>OŠ Bistrica ob Sotli, Vanja Kolar Ivačič, prof.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3391-80D7-1C43-8A07-05C3EAE15621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"/>
              <a:t>OŠ Bistrica ob Sotli, Vanja Kolar Ivačič, prof.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C05D-9735-7945-8C37-82B4106A0C25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"/>
              <a:t>OŠ Bistrica ob Sotli, Vanja Kolar Ivačič, prof.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6678-94CF-2949-9752-EC1D7F0A3DCF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"/>
              <a:t>OŠ Bistrica ob Sotli, Vanja Kolar Ivačič, prof.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B0B7-2133-BA41-B690-0F2B593F8B77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"/>
              <a:t>OŠ Bistrica ob Sotli, Vanja Kolar Ivačič, prof.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562B-4965-2643-8960-9CF773B7C105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"/>
              <a:t>OŠ Bistrica ob Sotli, Vanja Kolar Ivačič, prof.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45B6-0B04-4D4C-9EC7-16885A46B4F6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"/>
              <a:t>OŠ Bistrica ob Sotli, Vanja Kolar Ivačič, prof.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D5BA-11FE-7F4F-90A2-8B0CFB022F8C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"/>
              <a:t>OŠ Bistrica ob Sotli, Vanja Kolar Ivačič, prof.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696E-58A3-9546-9379-BA5A09831007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"/>
              <a:t>OŠ Bistrica ob Sotli, Vanja Kolar Ivačič, prof.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D0F1-6452-F542-8866-173B18E16CB3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sv"/>
              <a:t>OŠ Bistrica ob Sotli, Vanja Kolar Ivačič, prof.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1AE131A-4FEA-8B4E-8069-3BECE12DB491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sv"/>
              <a:t>OŠ Bistrica ob Sotli, Vanja Kolar Ivačič, prof.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067C4F5-A4A8-1947-A5A9-E9F6EFF46197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sv"/>
              <a:t>OŠ Bistrica ob Sotli, Vanja Kolar Ivačič, prof.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ovenia.si/fileadmin/dokumenti/misc/grb.html" TargetMode="External"/><Relationship Id="rId2" Type="http://schemas.openxmlformats.org/officeDocument/2006/relationships/hyperlink" Target="http://www.vlada.si/o_sloveniji/politicni_sistem/drzavni_simbol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Tri zvezde ... ščit ...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144685" y="4352544"/>
            <a:ext cx="8744988" cy="1239894"/>
          </a:xfrm>
        </p:spPr>
        <p:txBody>
          <a:bodyPr>
            <a:normAutofit/>
          </a:bodyPr>
          <a:lstStyle/>
          <a:p>
            <a:r>
              <a:rPr lang="sl-SI" sz="2800" dirty="0"/>
              <a:t>VARNOST NA SPLETU</a:t>
            </a:r>
          </a:p>
          <a:p>
            <a:r>
              <a:rPr lang="sl-SI" sz="2800" dirty="0"/>
              <a:t>Zadetek – državni simboli Vlada republike Slovenije</a:t>
            </a:r>
          </a:p>
          <a:p>
            <a:endParaRPr lang="sl-SI" sz="280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F8945F1-66ED-5648-A754-56B022496BF1}"/>
              </a:ext>
            </a:extLst>
          </p:cNvPr>
          <p:cNvSpPr txBox="1"/>
          <p:nvPr/>
        </p:nvSpPr>
        <p:spPr>
          <a:xfrm>
            <a:off x="5715000" y="2024743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Kaj</a:t>
            </a:r>
            <a:r>
              <a:rPr lang="en-US" dirty="0"/>
              <a:t> to </a:t>
            </a:r>
            <a:r>
              <a:rPr lang="en-US" dirty="0" err="1"/>
              <a:t>slika</a:t>
            </a:r>
            <a:r>
              <a:rPr lang="en-US" dirty="0"/>
              <a:t>?</a:t>
            </a:r>
          </a:p>
        </p:txBody>
      </p:sp>
      <p:sp>
        <p:nvSpPr>
          <p:cNvPr id="5" name="Rounded Rectangular Callout 4">
            <a:extLst>
              <a:ext uri="{FF2B5EF4-FFF2-40B4-BE49-F238E27FC236}">
                <a16:creationId xmlns="" xmlns:a16="http://schemas.microsoft.com/office/drawing/2014/main" id="{1EDF97FE-5C4A-E44D-8EC8-B7F9E452C505}"/>
              </a:ext>
            </a:extLst>
          </p:cNvPr>
          <p:cNvSpPr/>
          <p:nvPr/>
        </p:nvSpPr>
        <p:spPr>
          <a:xfrm>
            <a:off x="1077686" y="3200400"/>
            <a:ext cx="2041071" cy="1518557"/>
          </a:xfrm>
          <a:prstGeom prst="wedgeRoundRectCallout">
            <a:avLst>
              <a:gd name="adj1" fmla="val 59167"/>
              <a:gd name="adj2" fmla="val -2029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Greva</a:t>
            </a:r>
            <a:r>
              <a:rPr lang="en-US" dirty="0"/>
              <a:t> </a:t>
            </a:r>
            <a:r>
              <a:rPr lang="en-US" dirty="0" err="1"/>
              <a:t>pogledati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splet</a:t>
            </a:r>
            <a:r>
              <a:rPr lang="en-US" dirty="0"/>
              <a:t>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CB0131A-9754-054A-8F19-ADF3751D4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"/>
              <a:t>OŠ Bistrica ob Sotli, Vanja Kolar Ivačič, prof.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25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61148" y="2795300"/>
            <a:ext cx="7729728" cy="1188720"/>
          </a:xfrm>
        </p:spPr>
        <p:txBody>
          <a:bodyPr/>
          <a:lstStyle/>
          <a:p>
            <a:r>
              <a:rPr lang="sl-SI" dirty="0"/>
              <a:t>Tri zlate zvezde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361148" y="3984020"/>
            <a:ext cx="7729728" cy="193214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sl-SI" sz="2800" dirty="0"/>
              <a:t>Prevzete z grba grofov Celjskih,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sl-SI" sz="2800" dirty="0"/>
              <a:t>ki so v srednjem veku pod svojo oblastjo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sl-SI" sz="2800" dirty="0"/>
              <a:t>združili skoraj vse današnje slovensko ozemlje.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128" b="98872" l="333" r="100000"/>
                    </a14:imgEffect>
                  </a14:imgLayer>
                </a14:imgProps>
              </a:ext>
            </a:extLst>
          </a:blip>
          <a:srcRect b="16484"/>
          <a:stretch/>
        </p:blipFill>
        <p:spPr>
          <a:xfrm>
            <a:off x="2491160" y="34210"/>
            <a:ext cx="7469704" cy="276109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A648B94-974B-864E-A11E-B3EAFA953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"/>
              <a:t>OŠ Bistrica ob Sotli, Vanja Kolar Ivačič, prof.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720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363" y="96959"/>
            <a:ext cx="9675627" cy="6761042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3312" y="1034751"/>
            <a:ext cx="7729728" cy="1188720"/>
          </a:xfrm>
        </p:spPr>
        <p:txBody>
          <a:bodyPr/>
          <a:lstStyle/>
          <a:p>
            <a:r>
              <a:rPr lang="sl-SI" dirty="0"/>
              <a:t>TRIGLAV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231136" y="3444948"/>
            <a:ext cx="6572622" cy="2785731"/>
          </a:xfrm>
        </p:spPr>
        <p:txBody>
          <a:bodyPr>
            <a:noAutofit/>
          </a:bodyPr>
          <a:lstStyle/>
          <a:p>
            <a:r>
              <a:rPr lang="sl-SI" sz="2000" dirty="0"/>
              <a:t>Najvišji vrh Slovenije</a:t>
            </a:r>
          </a:p>
          <a:p>
            <a:r>
              <a:rPr lang="sl-SI" sz="2000" dirty="0"/>
              <a:t>V času razsvetljenstva s svojimi tremi vrhovi postane navdih mnogim pesnikom, pisateljem, potopiscem, slikarjem in politikom.</a:t>
            </a:r>
          </a:p>
          <a:p>
            <a:r>
              <a:rPr lang="sl-SI" sz="2000" dirty="0"/>
              <a:t>Simbol slovenstva.</a:t>
            </a:r>
          </a:p>
          <a:p>
            <a:endParaRPr lang="sl-SI" sz="2000" dirty="0"/>
          </a:p>
          <a:p>
            <a:r>
              <a:rPr lang="sl-SI" sz="2000" dirty="0"/>
              <a:t>Ali veš, da nisi pravi Slovenec, če še nisi osvojil vrh Triglava?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988FFC9-F495-E24C-A48C-12849B1BD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"/>
              <a:t>OŠ Bistrica ob Sotli, Vanja Kolar Ivačič, prof.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96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Dvojna </a:t>
            </a:r>
            <a:r>
              <a:rPr lang="sl-SI" dirty="0" err="1"/>
              <a:t>valovnica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2400" dirty="0"/>
              <a:t>Ena predstavlja reke,</a:t>
            </a:r>
          </a:p>
          <a:p>
            <a:pPr algn="ctr"/>
            <a:r>
              <a:rPr lang="sl-SI" sz="2400" dirty="0"/>
              <a:t>druga morja.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502" y="3732585"/>
            <a:ext cx="8370995" cy="312541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220A985-8D2C-D747-9264-F815CA9A5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14528"/>
            <a:ext cx="5901189" cy="320040"/>
          </a:xfrm>
        </p:spPr>
        <p:txBody>
          <a:bodyPr/>
          <a:lstStyle/>
          <a:p>
            <a:r>
              <a:rPr lang="sv" dirty="0"/>
              <a:t>OŠ Bistrica ob Sotli, Vanja Kolar Ivačič, prof.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49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jeZBesedilom 4"/>
          <p:cNvSpPr txBox="1"/>
          <p:nvPr/>
        </p:nvSpPr>
        <p:spPr>
          <a:xfrm>
            <a:off x="762127" y="1304545"/>
            <a:ext cx="45082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/>
              <a:t>ELEMENT </a:t>
            </a:r>
            <a:r>
              <a:rPr lang="sl-SI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OGNJA</a:t>
            </a:r>
            <a:r>
              <a:rPr lang="sl-SI" sz="2400" dirty="0"/>
              <a:t> (tri zlate zvezde)</a:t>
            </a:r>
          </a:p>
          <a:p>
            <a:r>
              <a:rPr lang="sl-SI" sz="2400" dirty="0"/>
              <a:t>Predstavlja duhovno raven.</a:t>
            </a:r>
          </a:p>
        </p:txBody>
      </p:sp>
      <p:sp>
        <p:nvSpPr>
          <p:cNvPr id="6" name="PoljeZBesedilom 5"/>
          <p:cNvSpPr txBox="1"/>
          <p:nvPr/>
        </p:nvSpPr>
        <p:spPr>
          <a:xfrm>
            <a:off x="762127" y="2674566"/>
            <a:ext cx="45082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/>
              <a:t>ELEMENT </a:t>
            </a:r>
            <a:r>
              <a:rPr lang="sl-SI" sz="2400" dirty="0">
                <a:solidFill>
                  <a:srgbClr val="0070C0"/>
                </a:solidFill>
              </a:rPr>
              <a:t>ZRAKA</a:t>
            </a:r>
            <a:r>
              <a:rPr lang="sl-SI" sz="2400" dirty="0"/>
              <a:t> (modra ploskev neba)</a:t>
            </a:r>
          </a:p>
          <a:p>
            <a:r>
              <a:rPr lang="sl-SI" sz="2400" dirty="0"/>
              <a:t>Predstavlja naše misli.</a:t>
            </a:r>
          </a:p>
        </p:txBody>
      </p:sp>
      <p:sp>
        <p:nvSpPr>
          <p:cNvPr id="7" name="PoljeZBesedilom 6"/>
          <p:cNvSpPr txBox="1"/>
          <p:nvPr/>
        </p:nvSpPr>
        <p:spPr>
          <a:xfrm>
            <a:off x="762127" y="5242033"/>
            <a:ext cx="5039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/>
              <a:t>ELEMENT </a:t>
            </a:r>
            <a:r>
              <a:rPr lang="sl-SI" sz="2400" dirty="0">
                <a:solidFill>
                  <a:srgbClr val="0070C0"/>
                </a:solidFill>
              </a:rPr>
              <a:t>VODE</a:t>
            </a:r>
            <a:r>
              <a:rPr lang="sl-SI" sz="2400" dirty="0"/>
              <a:t> (dvojna </a:t>
            </a:r>
            <a:r>
              <a:rPr lang="sl-SI" sz="2400" dirty="0" err="1"/>
              <a:t>valovnica</a:t>
            </a:r>
            <a:r>
              <a:rPr lang="sl-SI" sz="2400" dirty="0"/>
              <a:t>)</a:t>
            </a:r>
          </a:p>
          <a:p>
            <a:r>
              <a:rPr lang="sl-SI" sz="2400" dirty="0"/>
              <a:t>Predstavlja čustva in svet življenjskih sil.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762127" y="4205987"/>
            <a:ext cx="4508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/>
              <a:t>ELEMENT ZEMLJE (triglava gora)</a:t>
            </a:r>
          </a:p>
          <a:p>
            <a:r>
              <a:rPr lang="sl-SI" sz="2400" dirty="0"/>
              <a:t>Predstavlja svet oblik.</a:t>
            </a:r>
          </a:p>
        </p:txBody>
      </p:sp>
      <p:pic>
        <p:nvPicPr>
          <p:cNvPr id="1026" name="Picture 2" descr="http://www.slovenija25.si/fileadmin/user_upload/Grb_Slovenije_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39" y="159900"/>
            <a:ext cx="4780828" cy="5913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ular Callout 1">
            <a:extLst>
              <a:ext uri="{FF2B5EF4-FFF2-40B4-BE49-F238E27FC236}">
                <a16:creationId xmlns="" xmlns:a16="http://schemas.microsoft.com/office/drawing/2014/main" id="{025B86AC-749D-0C4E-BAEE-648BC89A7BB9}"/>
              </a:ext>
            </a:extLst>
          </p:cNvPr>
          <p:cNvSpPr/>
          <p:nvPr/>
        </p:nvSpPr>
        <p:spPr>
          <a:xfrm>
            <a:off x="408214" y="159900"/>
            <a:ext cx="5829300" cy="721843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Glej</a:t>
            </a:r>
            <a:r>
              <a:rPr lang="en-US" dirty="0"/>
              <a:t>, to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tudi</a:t>
            </a:r>
            <a:r>
              <a:rPr lang="en-US" dirty="0"/>
              <a:t> </a:t>
            </a:r>
            <a:r>
              <a:rPr lang="en-US" dirty="0" err="1"/>
              <a:t>zanimivo</a:t>
            </a:r>
            <a:r>
              <a:rPr lang="en-US" dirty="0"/>
              <a:t>! </a:t>
            </a:r>
            <a:r>
              <a:rPr lang="en-US" dirty="0" err="1"/>
              <a:t>Zajema</a:t>
            </a:r>
            <a:r>
              <a:rPr lang="en-US" dirty="0"/>
              <a:t>: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0E706A-5280-9F45-88D0-23319E3C4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"/>
              <a:t>OŠ Bistrica ob Sotli, Vanja Kolar Ivačič, prof.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63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Kdo pa je avtor?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sz="2400" dirty="0"/>
              <a:t>Akademski kipar Marko Pogačnik, </a:t>
            </a:r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r>
              <a:rPr lang="sl-SI" sz="2400" dirty="0"/>
              <a:t>ki je grb oblikoval kot kozmogram. </a:t>
            </a:r>
          </a:p>
        </p:txBody>
      </p:sp>
      <p:sp>
        <p:nvSpPr>
          <p:cNvPr id="4" name="Pravokoten oblaček 3"/>
          <p:cNvSpPr/>
          <p:nvPr/>
        </p:nvSpPr>
        <p:spPr>
          <a:xfrm>
            <a:off x="8607436" y="3168894"/>
            <a:ext cx="3147237" cy="2040282"/>
          </a:xfrm>
          <a:prstGeom prst="wedgeRectCallout">
            <a:avLst>
              <a:gd name="adj1" fmla="val -105337"/>
              <a:gd name="adj2" fmla="val -14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2000" dirty="0" err="1"/>
              <a:t>Kozmo</a:t>
            </a:r>
            <a:r>
              <a:rPr lang="sl-SI" sz="2000" dirty="0"/>
              <a:t> kaj? Ah, to je pa že preveč strokovno. 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2C52201F-5577-C74B-BE26-DCD5B9467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OŠ Bistrica ob Sotli, Vanja Kolar Ivačič, prof.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8D8435EC-2328-C94A-A9B2-357368A30ECF}"/>
              </a:ext>
            </a:extLst>
          </p:cNvPr>
          <p:cNvSpPr txBox="1"/>
          <p:nvPr/>
        </p:nvSpPr>
        <p:spPr>
          <a:xfrm>
            <a:off x="1068814" y="5289935"/>
            <a:ext cx="109858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Viri</a:t>
            </a:r>
            <a:r>
              <a:rPr lang="en-US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Državni</a:t>
            </a:r>
            <a:r>
              <a:rPr lang="en-US" dirty="0"/>
              <a:t> </a:t>
            </a:r>
            <a:r>
              <a:rPr lang="en-US" dirty="0" err="1"/>
              <a:t>simboli</a:t>
            </a:r>
            <a:r>
              <a:rPr lang="en-US" dirty="0"/>
              <a:t> </a:t>
            </a:r>
            <a:r>
              <a:rPr lang="en-US" dirty="0" err="1"/>
              <a:t>Vlade</a:t>
            </a:r>
            <a:r>
              <a:rPr lang="en-US" dirty="0"/>
              <a:t> RS </a:t>
            </a:r>
            <a:r>
              <a:rPr lang="en-US" dirty="0">
                <a:hlinkClick r:id="rId2"/>
              </a:rPr>
              <a:t>http://www.vlada.si/o_sloveniji/politicni_sistem/drzavni_simboli/</a:t>
            </a:r>
            <a:r>
              <a:rPr lang="en-US" dirty="0"/>
              <a:t>, </a:t>
            </a:r>
            <a:r>
              <a:rPr lang="en-US" dirty="0" err="1"/>
              <a:t>zajeto</a:t>
            </a:r>
            <a:r>
              <a:rPr lang="en-US" dirty="0"/>
              <a:t> </a:t>
            </a:r>
            <a:r>
              <a:rPr lang="en-US" dirty="0" err="1"/>
              <a:t>dne</a:t>
            </a:r>
            <a:r>
              <a:rPr lang="en-US" dirty="0"/>
              <a:t> 20. 12. 2018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Avtor</a:t>
            </a:r>
            <a:r>
              <a:rPr lang="en-US" dirty="0"/>
              <a:t> o </a:t>
            </a:r>
            <a:r>
              <a:rPr lang="en-US" dirty="0" err="1"/>
              <a:t>grbu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http://www.slovenia.si/fileadmin/dokumenti/misc/grb.html</a:t>
            </a:r>
            <a:r>
              <a:rPr lang="en-US" dirty="0"/>
              <a:t>, </a:t>
            </a:r>
            <a:r>
              <a:rPr lang="en-US" dirty="0" err="1"/>
              <a:t>zajeto</a:t>
            </a:r>
            <a:r>
              <a:rPr lang="en-US" dirty="0"/>
              <a:t> </a:t>
            </a:r>
            <a:r>
              <a:rPr lang="en-US" dirty="0" err="1"/>
              <a:t>dne</a:t>
            </a:r>
            <a:r>
              <a:rPr lang="en-US" dirty="0"/>
              <a:t> 20. 12. 2018</a:t>
            </a:r>
          </a:p>
        </p:txBody>
      </p:sp>
    </p:spTree>
    <p:extLst>
      <p:ext uri="{BB962C8B-B14F-4D97-AF65-F5344CB8AC3E}">
        <p14:creationId xmlns:p14="http://schemas.microsoft.com/office/powerpoint/2010/main" val="339146372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TM10001115[[fn=Paket]]</Template>
  <TotalTime>72</TotalTime>
  <Words>279</Words>
  <Application>Microsoft Office PowerPoint</Application>
  <PresentationFormat>Širokozaslonsko</PresentationFormat>
  <Paragraphs>41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Calibri</vt:lpstr>
      <vt:lpstr>Gill Sans MT</vt:lpstr>
      <vt:lpstr>Parcel</vt:lpstr>
      <vt:lpstr>Tri zvezde ... ščit ...</vt:lpstr>
      <vt:lpstr>Tri zlate zvezde</vt:lpstr>
      <vt:lpstr>TRIGLAV</vt:lpstr>
      <vt:lpstr>Dvojna valovnica</vt:lpstr>
      <vt:lpstr>PowerPointova predstavitev</vt:lpstr>
      <vt:lpstr>Kdo pa je avtor?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 zvezde ščit</dc:title>
  <dc:creator>Sio Predavatelj</dc:creator>
  <cp:lastModifiedBy>Microsoftov račun</cp:lastModifiedBy>
  <cp:revision>12</cp:revision>
  <cp:lastPrinted>2018-12-19T13:03:16Z</cp:lastPrinted>
  <dcterms:created xsi:type="dcterms:W3CDTF">2018-12-19T12:21:52Z</dcterms:created>
  <dcterms:modified xsi:type="dcterms:W3CDTF">2020-05-20T17:53:34Z</dcterms:modified>
</cp:coreProperties>
</file>