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6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.m4a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7.png"/><Relationship Id="rId11" Type="http://schemas.openxmlformats.org/officeDocument/2006/relationships/image" Target="../media/image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gif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07067" y="486384"/>
            <a:ext cx="7766936" cy="1439693"/>
          </a:xfrm>
        </p:spPr>
        <p:txBody>
          <a:bodyPr/>
          <a:lstStyle/>
          <a:p>
            <a:pPr algn="ctr"/>
            <a:r>
              <a:rPr lang="sl-SI" sz="9600" b="1" dirty="0" smtClean="0"/>
              <a:t>PRETEKLOST</a:t>
            </a:r>
            <a:endParaRPr lang="sl-SI" sz="96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036258" y="5783696"/>
            <a:ext cx="7766936" cy="1096899"/>
          </a:xfrm>
        </p:spPr>
        <p:txBody>
          <a:bodyPr/>
          <a:lstStyle/>
          <a:p>
            <a:r>
              <a:rPr lang="sl-SI" dirty="0"/>
              <a:t>Elizabeta Kodele</a:t>
            </a:r>
          </a:p>
          <a:p>
            <a:r>
              <a:rPr lang="sl-SI" dirty="0"/>
              <a:t>OŠ </a:t>
            </a:r>
            <a:r>
              <a:rPr lang="sl-SI" dirty="0" err="1"/>
              <a:t>Šturje</a:t>
            </a:r>
            <a:r>
              <a:rPr lang="sl-SI" dirty="0"/>
              <a:t> Ajdovščina</a:t>
            </a:r>
          </a:p>
          <a:p>
            <a:endParaRPr lang="sl-SI" dirty="0"/>
          </a:p>
        </p:txBody>
      </p:sp>
      <p:pic>
        <p:nvPicPr>
          <p:cNvPr id="2050" name="Picture 2" descr="Bitmoji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19" y="1601411"/>
            <a:ext cx="6076958" cy="50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4124528" y="2153056"/>
            <a:ext cx="2159540" cy="18871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Kar zgodi se,</a:t>
            </a:r>
          </a:p>
          <a:p>
            <a:pPr algn="ctr"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vse zapiše,</a:t>
            </a:r>
          </a:p>
          <a:p>
            <a:pPr algn="ctr"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važno pomni,</a:t>
            </a:r>
          </a:p>
          <a:p>
            <a:pPr algn="ctr"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drugo zbriše.</a:t>
            </a:r>
          </a:p>
          <a:p>
            <a:pPr algn="ctr"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KAJ JE TO?</a:t>
            </a:r>
          </a:p>
          <a:p>
            <a:pPr algn="ctr">
              <a:defRPr/>
            </a:pPr>
            <a:endParaRPr lang="sl-SI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sl-SI" sz="11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Vojan</a:t>
            </a:r>
            <a:r>
              <a:rPr lang="sl-SI" sz="1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Tihomir Arhar</a:t>
            </a:r>
          </a:p>
        </p:txBody>
      </p:sp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10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72"/>
    </mc:Choice>
    <mc:Fallback xmlns="">
      <p:transition spd="slow" advTm="33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3239" y="71337"/>
            <a:ext cx="10396882" cy="870030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 smtClean="0"/>
              <a:t>ČAS, KI JE MINIL</a:t>
            </a:r>
            <a:endParaRPr lang="sl-SI" sz="4400" b="1" dirty="0"/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979" y="2990586"/>
            <a:ext cx="2637835" cy="185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future of motoring - what will cars be like in 25 years? | Autocar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6000" y="2810825"/>
            <a:ext cx="3072086" cy="203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823239" y="5076356"/>
            <a:ext cx="10894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AVTO 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NEKOČ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AVTO 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DANES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AVTO 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PRIHODNOSTI</a:t>
            </a:r>
            <a:endParaRPr lang="sl-SI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je že zgodilo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(včeraj, 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Se dogaja ta trenutek.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 času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Se bo zgodilo.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(čez nekaj dni, </a:t>
            </a:r>
            <a:endParaRPr lang="sl-SI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 eno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uro, pred 100 leti…)			pogovora)							minut, let…)</a:t>
            </a:r>
            <a:endParaRPr lang="sl-SI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PRETEKLOST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sl-SI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SEDANJOST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sl-SI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PRIHODNOST</a:t>
            </a:r>
            <a:endParaRPr lang="sl-SI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Osebna vozila Mercedes-Benz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47" t="37963" r="15080" b="18065"/>
          <a:stretch/>
        </p:blipFill>
        <p:spPr bwMode="auto">
          <a:xfrm>
            <a:off x="3774304" y="2990586"/>
            <a:ext cx="3823062" cy="175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480156" y="941366"/>
            <a:ext cx="11083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dirty="0"/>
              <a:t>Ljudi je že od nekdaj zanimala lastna preteklost. Pripovedovali in opisovali so dogodke, ki so jih doživeli. </a:t>
            </a:r>
          </a:p>
        </p:txBody>
      </p:sp>
      <p:sp>
        <p:nvSpPr>
          <p:cNvPr id="4" name="Elipsa 3"/>
          <p:cNvSpPr/>
          <p:nvPr/>
        </p:nvSpPr>
        <p:spPr>
          <a:xfrm>
            <a:off x="1997671" y="1426261"/>
            <a:ext cx="8048017" cy="1387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70C0"/>
              </a:buClr>
              <a:defRPr/>
            </a:pPr>
            <a:r>
              <a:rPr lang="sl-SI" dirty="0"/>
              <a:t>Opiši, kaj vse si počel včeraj. </a:t>
            </a:r>
          </a:p>
          <a:p>
            <a:pPr>
              <a:buClr>
                <a:srgbClr val="0070C0"/>
              </a:buClr>
              <a:defRPr/>
            </a:pPr>
            <a:r>
              <a:rPr lang="sl-SI" dirty="0"/>
              <a:t>Ali je to preteklost, sedanjost ali prihodnost? </a:t>
            </a:r>
          </a:p>
          <a:p>
            <a:pPr>
              <a:buClr>
                <a:srgbClr val="0070C0"/>
              </a:buClr>
              <a:defRPr/>
            </a:pPr>
            <a:r>
              <a:rPr lang="sl-SI" dirty="0"/>
              <a:t>Ali lahko spremeniš dogodke, ki so se zgodili </a:t>
            </a:r>
            <a:r>
              <a:rPr lang="sl-SI" dirty="0" smtClean="0"/>
              <a:t>včeraj?</a:t>
            </a:r>
            <a:endParaRPr lang="sl-SI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335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76"/>
    </mc:Choice>
    <mc:Fallback xmlns="">
      <p:transition spd="slow" advTm="53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7" grpId="0"/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Raven puščični povezovalnik 14"/>
          <p:cNvCxnSpPr/>
          <p:nvPr/>
        </p:nvCxnSpPr>
        <p:spPr>
          <a:xfrm>
            <a:off x="6759528" y="1517107"/>
            <a:ext cx="2196404" cy="1420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/>
          <p:nvPr/>
        </p:nvCxnSpPr>
        <p:spPr>
          <a:xfrm flipH="1">
            <a:off x="2983973" y="1542806"/>
            <a:ext cx="2037995" cy="1648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603115"/>
            <a:ext cx="10129735" cy="5466945"/>
          </a:xfrm>
        </p:spPr>
        <p:txBody>
          <a:bodyPr>
            <a:normAutofit/>
          </a:bodyPr>
          <a:lstStyle/>
          <a:p>
            <a:pPr algn="ctr"/>
            <a:r>
              <a:rPr lang="sl-SI" sz="2800" b="1" dirty="0"/>
              <a:t>Veda, ki raziskuje in opisuje preteklost človeštva, se imenuje </a:t>
            </a:r>
            <a:r>
              <a:rPr lang="sl-SI" sz="2800" b="1" dirty="0">
                <a:solidFill>
                  <a:schemeClr val="accent4"/>
                </a:solidFill>
              </a:rPr>
              <a:t>ZGODOVINA.</a:t>
            </a:r>
          </a:p>
          <a:p>
            <a:endParaRPr lang="sl-SI" sz="2000" dirty="0" smtClean="0"/>
          </a:p>
          <a:p>
            <a:endParaRPr lang="sl-SI" sz="2000" dirty="0"/>
          </a:p>
          <a:p>
            <a:endParaRPr lang="sl-SI" sz="2000" dirty="0" smtClean="0"/>
          </a:p>
          <a:p>
            <a:endParaRPr lang="sl-SI" sz="2000" dirty="0"/>
          </a:p>
          <a:p>
            <a:endParaRPr lang="sl-SI" sz="2000" dirty="0" smtClean="0"/>
          </a:p>
          <a:p>
            <a:endParaRPr lang="sl-SI" sz="2000" dirty="0"/>
          </a:p>
          <a:p>
            <a:endParaRPr lang="sl-SI" sz="2000" dirty="0" smtClean="0"/>
          </a:p>
          <a:p>
            <a:endParaRPr lang="sl-SI" sz="2000" dirty="0"/>
          </a:p>
          <a:p>
            <a:r>
              <a:rPr lang="sl-SI" sz="2800" b="1" dirty="0" smtClean="0"/>
              <a:t>Raziskovalec</a:t>
            </a:r>
            <a:r>
              <a:rPr lang="sl-SI" sz="2800" b="1" dirty="0"/>
              <a:t>, ki proučuje in razlaga različne zgodovinske dogodke in pojave, pa se imenuje </a:t>
            </a:r>
            <a:r>
              <a:rPr lang="sl-SI" sz="2800" b="1" dirty="0">
                <a:solidFill>
                  <a:schemeClr val="accent4"/>
                </a:solidFill>
              </a:rPr>
              <a:t>ZGODOVINAR.</a:t>
            </a:r>
          </a:p>
          <a:p>
            <a:endParaRPr lang="sl-SI" sz="2000" dirty="0"/>
          </a:p>
        </p:txBody>
      </p:sp>
      <p:sp>
        <p:nvSpPr>
          <p:cNvPr id="4" name="Alternativna obdelava 3"/>
          <p:cNvSpPr/>
          <p:nvPr/>
        </p:nvSpPr>
        <p:spPr>
          <a:xfrm>
            <a:off x="5869096" y="1864953"/>
            <a:ext cx="1854741" cy="8365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4"/>
                </a:solidFill>
              </a:rPr>
              <a:t>KDAJ</a:t>
            </a:r>
            <a:r>
              <a:rPr lang="sl-SI" dirty="0" smtClean="0"/>
              <a:t> SE JE ZGODILO?</a:t>
            </a:r>
            <a:endParaRPr lang="sl-SI" dirty="0"/>
          </a:p>
        </p:txBody>
      </p:sp>
      <p:sp>
        <p:nvSpPr>
          <p:cNvPr id="6" name="Alternativna obdelava 5"/>
          <p:cNvSpPr/>
          <p:nvPr/>
        </p:nvSpPr>
        <p:spPr>
          <a:xfrm>
            <a:off x="3304935" y="2249438"/>
            <a:ext cx="1854741" cy="8365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4"/>
                </a:solidFill>
              </a:rPr>
              <a:t>KJE</a:t>
            </a:r>
            <a:r>
              <a:rPr lang="sl-SI" dirty="0" smtClean="0"/>
              <a:t> SE JE ZGODILO?</a:t>
            </a:r>
            <a:endParaRPr lang="sl-SI" dirty="0"/>
          </a:p>
        </p:txBody>
      </p:sp>
      <p:sp>
        <p:nvSpPr>
          <p:cNvPr id="9" name="Alternativna obdelava 8"/>
          <p:cNvSpPr/>
          <p:nvPr/>
        </p:nvSpPr>
        <p:spPr>
          <a:xfrm>
            <a:off x="1708876" y="3308821"/>
            <a:ext cx="2094839" cy="8365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4"/>
                </a:solidFill>
              </a:rPr>
              <a:t>KDO</a:t>
            </a:r>
            <a:r>
              <a:rPr lang="sl-SI" dirty="0" smtClean="0"/>
              <a:t> JE BIL UDELEŽEN V TEM DOGODKU?</a:t>
            </a:r>
            <a:endParaRPr lang="sl-SI" dirty="0"/>
          </a:p>
        </p:txBody>
      </p:sp>
      <p:sp>
        <p:nvSpPr>
          <p:cNvPr id="10" name="Alternativna obdelava 9"/>
          <p:cNvSpPr/>
          <p:nvPr/>
        </p:nvSpPr>
        <p:spPr>
          <a:xfrm>
            <a:off x="7513095" y="3020680"/>
            <a:ext cx="2115617" cy="8365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4"/>
                </a:solidFill>
              </a:rPr>
              <a:t>ZAKAJ</a:t>
            </a:r>
            <a:r>
              <a:rPr lang="sl-SI" dirty="0" smtClean="0"/>
              <a:t> JE PRIŠLO DO TEGA DOGODKA?</a:t>
            </a:r>
            <a:endParaRPr lang="sl-SI" dirty="0"/>
          </a:p>
        </p:txBody>
      </p:sp>
      <p:sp>
        <p:nvSpPr>
          <p:cNvPr id="11" name="Alternativna obdelava 10"/>
          <p:cNvSpPr/>
          <p:nvPr/>
        </p:nvSpPr>
        <p:spPr>
          <a:xfrm>
            <a:off x="4821677" y="3322238"/>
            <a:ext cx="2094839" cy="8365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KAKŠNE SO BILE </a:t>
            </a:r>
            <a:r>
              <a:rPr lang="sl-SI" dirty="0" smtClean="0">
                <a:solidFill>
                  <a:schemeClr val="accent4"/>
                </a:solidFill>
              </a:rPr>
              <a:t>POSLEDICE</a:t>
            </a:r>
            <a:r>
              <a:rPr lang="sl-SI" dirty="0" smtClean="0"/>
              <a:t> TEGA DOGODKA?</a:t>
            </a:r>
            <a:endParaRPr lang="sl-SI" dirty="0"/>
          </a:p>
        </p:txBody>
      </p:sp>
      <p:sp>
        <p:nvSpPr>
          <p:cNvPr id="12" name="Alternativna obdelava 11"/>
          <p:cNvSpPr/>
          <p:nvPr/>
        </p:nvSpPr>
        <p:spPr>
          <a:xfrm>
            <a:off x="740774" y="1963607"/>
            <a:ext cx="1854741" cy="8365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4"/>
                </a:solidFill>
              </a:rPr>
              <a:t>KAJ</a:t>
            </a:r>
            <a:r>
              <a:rPr lang="sl-SI" dirty="0" smtClean="0"/>
              <a:t> SE JE ZGODILO?</a:t>
            </a:r>
            <a:endParaRPr lang="sl-SI" dirty="0"/>
          </a:p>
        </p:txBody>
      </p:sp>
      <p:cxnSp>
        <p:nvCxnSpPr>
          <p:cNvPr id="14" name="Raven puščični povezovalnik 13"/>
          <p:cNvCxnSpPr/>
          <p:nvPr/>
        </p:nvCxnSpPr>
        <p:spPr>
          <a:xfrm flipH="1">
            <a:off x="2756295" y="1533602"/>
            <a:ext cx="2042300" cy="715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povezovalnik 16"/>
          <p:cNvCxnSpPr/>
          <p:nvPr/>
        </p:nvCxnSpPr>
        <p:spPr>
          <a:xfrm flipH="1">
            <a:off x="5716696" y="1525902"/>
            <a:ext cx="85780" cy="1729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povezovalnik 17"/>
          <p:cNvCxnSpPr/>
          <p:nvPr/>
        </p:nvCxnSpPr>
        <p:spPr>
          <a:xfrm flipH="1">
            <a:off x="4936625" y="1505840"/>
            <a:ext cx="624518" cy="721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povezovalnik 18"/>
          <p:cNvCxnSpPr/>
          <p:nvPr/>
        </p:nvCxnSpPr>
        <p:spPr>
          <a:xfrm>
            <a:off x="6491667" y="1545805"/>
            <a:ext cx="207448" cy="281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Slika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530" y="388475"/>
            <a:ext cx="2002237" cy="2002237"/>
          </a:xfrm>
          <a:prstGeom prst="rect">
            <a:avLst/>
          </a:prstGeom>
        </p:spPr>
      </p:pic>
      <p:pic>
        <p:nvPicPr>
          <p:cNvPr id="29" name="Zvok 2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193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25"/>
    </mc:Choice>
    <mc:Fallback xmlns="">
      <p:transition spd="slow" advTm="45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278860"/>
            <a:ext cx="8596668" cy="933855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 smtClean="0"/>
              <a:t>KOLIKO ČASA JE MINILO?</a:t>
            </a:r>
            <a:endParaRPr lang="sl-SI" sz="44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81742" y="1491574"/>
            <a:ext cx="9504284" cy="4828647"/>
          </a:xfrm>
        </p:spPr>
        <p:txBody>
          <a:bodyPr>
            <a:normAutofit/>
          </a:bodyPr>
          <a:lstStyle/>
          <a:p>
            <a:pPr algn="ctr"/>
            <a:r>
              <a:rPr lang="sl-SI" sz="2000" dirty="0" smtClean="0"/>
              <a:t>Zgodovina človeštva je dolga več kot dva milijona let.</a:t>
            </a:r>
          </a:p>
          <a:p>
            <a:pPr algn="ctr"/>
            <a:r>
              <a:rPr lang="sl-SI" sz="2000" dirty="0" smtClean="0"/>
              <a:t>Da si to dolžino lažje predstavljamo, jo prikažemo na </a:t>
            </a:r>
            <a:r>
              <a:rPr lang="sl-SI" sz="2000" b="1" dirty="0" smtClean="0">
                <a:solidFill>
                  <a:schemeClr val="accent1"/>
                </a:solidFill>
              </a:rPr>
              <a:t>ČASOVNEM TRAKU</a:t>
            </a:r>
            <a:r>
              <a:rPr lang="sl-SI" sz="2000" dirty="0" smtClean="0"/>
              <a:t>.</a:t>
            </a:r>
          </a:p>
          <a:p>
            <a:pPr algn="ctr"/>
            <a:r>
              <a:rPr lang="sl-SI" sz="2000" dirty="0"/>
              <a:t>Dogodke </a:t>
            </a:r>
            <a:r>
              <a:rPr lang="sl-SI" sz="2000" dirty="0" smtClean="0"/>
              <a:t>zapišemo </a:t>
            </a:r>
            <a:r>
              <a:rPr lang="sl-SI" sz="2000" dirty="0"/>
              <a:t>enega za drugim, kakor so si sledili.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099" y="3482502"/>
            <a:ext cx="8202742" cy="1789889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8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97"/>
    </mc:Choice>
    <mc:Fallback xmlns="">
      <p:transition spd="slow" advTm="36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278860"/>
            <a:ext cx="8596668" cy="933855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 smtClean="0"/>
              <a:t>ZGODOVINSKA OBDOBJA</a:t>
            </a:r>
            <a:endParaRPr lang="sl-SI" sz="44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212715"/>
            <a:ext cx="8596668" cy="4828647"/>
          </a:xfrm>
        </p:spPr>
        <p:txBody>
          <a:bodyPr/>
          <a:lstStyle/>
          <a:p>
            <a:r>
              <a:rPr lang="sl-SI" dirty="0" smtClean="0"/>
              <a:t>Preteklost človeštva razdelimo na več zgodovinskih obdobji.</a:t>
            </a:r>
          </a:p>
          <a:p>
            <a:r>
              <a:rPr lang="sl-SI" dirty="0" smtClean="0"/>
              <a:t>Zgodovinska obdobja so različno dolga. Vsako ima določene značilnosti.</a:t>
            </a:r>
          </a:p>
          <a:p>
            <a:r>
              <a:rPr lang="sl-SI" dirty="0" smtClean="0"/>
              <a:t>Ta obdobja so: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94" y="2692631"/>
            <a:ext cx="10619967" cy="1461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49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84"/>
    </mc:Choice>
    <mc:Fallback xmlns="">
      <p:transition spd="slow" advTm="60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589" y="1068445"/>
            <a:ext cx="2438400" cy="137263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0832" y="2823207"/>
            <a:ext cx="2476172" cy="137263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3342" y="1087785"/>
            <a:ext cx="2464163" cy="141747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0500" y="2804517"/>
            <a:ext cx="2491202" cy="139132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0209" y="1087785"/>
            <a:ext cx="2508336" cy="141747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7531" y="2795874"/>
            <a:ext cx="2533280" cy="1399971"/>
          </a:xfrm>
          <a:prstGeom prst="rect">
            <a:avLst/>
          </a:prstGeom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/>
          </p:nvPr>
        </p:nvGraphicFramePr>
        <p:xfrm>
          <a:off x="85095" y="4486457"/>
          <a:ext cx="11305716" cy="949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4286">
                  <a:extLst>
                    <a:ext uri="{9D8B030D-6E8A-4147-A177-3AD203B41FA5}">
                      <a16:colId xmlns:a16="http://schemas.microsoft.com/office/drawing/2014/main" xmlns="" val="3178981450"/>
                    </a:ext>
                  </a:extLst>
                </a:gridCol>
                <a:gridCol w="1575008">
                  <a:extLst>
                    <a:ext uri="{9D8B030D-6E8A-4147-A177-3AD203B41FA5}">
                      <a16:colId xmlns:a16="http://schemas.microsoft.com/office/drawing/2014/main" xmlns="" val="3187993110"/>
                    </a:ext>
                  </a:extLst>
                </a:gridCol>
                <a:gridCol w="1715588">
                  <a:extLst>
                    <a:ext uri="{9D8B030D-6E8A-4147-A177-3AD203B41FA5}">
                      <a16:colId xmlns:a16="http://schemas.microsoft.com/office/drawing/2014/main" xmlns="" val="3563462827"/>
                    </a:ext>
                  </a:extLst>
                </a:gridCol>
                <a:gridCol w="2362262">
                  <a:extLst>
                    <a:ext uri="{9D8B030D-6E8A-4147-A177-3AD203B41FA5}">
                      <a16:colId xmlns:a16="http://schemas.microsoft.com/office/drawing/2014/main" xmlns="" val="3709248244"/>
                    </a:ext>
                  </a:extLst>
                </a:gridCol>
                <a:gridCol w="1884286">
                  <a:extLst>
                    <a:ext uri="{9D8B030D-6E8A-4147-A177-3AD203B41FA5}">
                      <a16:colId xmlns:a16="http://schemas.microsoft.com/office/drawing/2014/main" xmlns="" val="93993125"/>
                    </a:ext>
                  </a:extLst>
                </a:gridCol>
                <a:gridCol w="1884286">
                  <a:extLst>
                    <a:ext uri="{9D8B030D-6E8A-4147-A177-3AD203B41FA5}">
                      <a16:colId xmlns:a16="http://schemas.microsoft.com/office/drawing/2014/main" xmlns="" val="68585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JAMSKE SLIKE PRVIH LJUDI </a:t>
                      </a:r>
                      <a:endParaRPr lang="sl-SI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PIRAMIDE</a:t>
                      </a:r>
                      <a:endParaRPr lang="sl-SI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KOLOSEJ	</a:t>
                      </a:r>
                      <a:endParaRPr lang="sl-SI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VITEZI IN GRADOVI</a:t>
                      </a:r>
                      <a:endParaRPr lang="sl-SI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PRVE TOVARNE</a:t>
                      </a:r>
                      <a:endParaRPr lang="sl-SI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RAZISKOVANJE</a:t>
                      </a:r>
                      <a:r>
                        <a:rPr lang="sl-SI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VESOLJA</a:t>
                      </a:r>
                      <a:endParaRPr lang="sl-SI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1628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PRAZGODOVINA</a:t>
                      </a:r>
                      <a:endParaRPr lang="sl-SI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STARI VEK</a:t>
                      </a:r>
                      <a:endParaRPr lang="sl-SI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l-SI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SREDNJI VEK</a:t>
                      </a:r>
                      <a:endParaRPr lang="sl-SI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NOVI VEK</a:t>
                      </a:r>
                      <a:endParaRPr lang="sl-SI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SODOBNOST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1460607"/>
                  </a:ext>
                </a:extLst>
              </a:tr>
            </a:tbl>
          </a:graphicData>
        </a:graphic>
      </p:graphicFrame>
      <p:sp>
        <p:nvSpPr>
          <p:cNvPr id="11" name="Naslov 1"/>
          <p:cNvSpPr txBox="1">
            <a:spLocks/>
          </p:cNvSpPr>
          <p:nvPr/>
        </p:nvSpPr>
        <p:spPr>
          <a:xfrm>
            <a:off x="832166" y="134590"/>
            <a:ext cx="8596668" cy="9338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z="4400" b="1" dirty="0" smtClean="0"/>
              <a:t>ZGODOVINSKA OBDOBJA</a:t>
            </a:r>
            <a:endParaRPr lang="sl-SI" sz="4400" b="1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1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789"/>
    </mc:Choice>
    <mc:Fallback xmlns="">
      <p:transition spd="slow" advTm="123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129702"/>
            <a:ext cx="8596668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ZAPIS V ZVEZEK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797669"/>
            <a:ext cx="8596668" cy="5243694"/>
          </a:xfrm>
        </p:spPr>
        <p:txBody>
          <a:bodyPr/>
          <a:lstStyle/>
          <a:p>
            <a:pPr marL="0" indent="0" algn="ctr">
              <a:buNone/>
            </a:pPr>
            <a:r>
              <a:rPr lang="sl-SI" sz="2800" b="1" dirty="0" smtClean="0">
                <a:solidFill>
                  <a:schemeClr val="accent4"/>
                </a:solidFill>
              </a:rPr>
              <a:t>PRETEKLOST</a:t>
            </a:r>
          </a:p>
          <a:p>
            <a:pPr>
              <a:buAutoNum type="arabicPeriod"/>
            </a:pPr>
            <a:r>
              <a:rPr lang="sl-SI" b="1" dirty="0" smtClean="0">
                <a:solidFill>
                  <a:schemeClr val="accent4"/>
                </a:solidFill>
              </a:rPr>
              <a:t>ZGODOVINA</a:t>
            </a:r>
            <a:r>
              <a:rPr lang="sl-SI" dirty="0" smtClean="0"/>
              <a:t> raziskuje preteklost človeštva.</a:t>
            </a:r>
          </a:p>
          <a:p>
            <a:pPr>
              <a:buAutoNum type="arabicPeriod"/>
            </a:pPr>
            <a:r>
              <a:rPr lang="sl-SI" dirty="0" smtClean="0"/>
              <a:t>Da si dolžino obstoja človeštva lažje predstavljamo, jo predstavimo na </a:t>
            </a:r>
            <a:r>
              <a:rPr lang="sl-SI" b="1" dirty="0" smtClean="0">
                <a:solidFill>
                  <a:schemeClr val="accent4"/>
                </a:solidFill>
              </a:rPr>
              <a:t>ČASOVNEM TRAKU</a:t>
            </a:r>
            <a:r>
              <a:rPr lang="sl-SI" dirty="0" smtClean="0"/>
              <a:t>, ki ga opremimo z dogodki v pravilnem časovnem zaporedju.</a:t>
            </a:r>
          </a:p>
          <a:p>
            <a:pPr>
              <a:buFont typeface="Wingdings 3" charset="2"/>
              <a:buAutoNum type="arabicPeriod"/>
            </a:pPr>
            <a:r>
              <a:rPr lang="sl-SI" dirty="0"/>
              <a:t>Preteklost človeštva razdelimo na več </a:t>
            </a:r>
            <a:r>
              <a:rPr lang="sl-SI" b="1" dirty="0" smtClean="0">
                <a:solidFill>
                  <a:schemeClr val="accent4"/>
                </a:solidFill>
              </a:rPr>
              <a:t>ZGODOVINSKIH OBDOBJI</a:t>
            </a:r>
            <a:r>
              <a:rPr lang="sl-SI" dirty="0" smtClean="0"/>
              <a:t>, ki so različno dolga:</a:t>
            </a:r>
            <a:endParaRPr lang="sl-SI" dirty="0"/>
          </a:p>
          <a:p>
            <a:pPr lvl="2"/>
            <a:r>
              <a:rPr lang="sl-SI" sz="1600" dirty="0" smtClean="0">
                <a:solidFill>
                  <a:schemeClr val="accent4"/>
                </a:solidFill>
              </a:rPr>
              <a:t>PRAZGODOVINA</a:t>
            </a:r>
          </a:p>
          <a:p>
            <a:pPr lvl="2"/>
            <a:r>
              <a:rPr lang="sl-SI" sz="1600" dirty="0" smtClean="0">
                <a:solidFill>
                  <a:schemeClr val="accent4"/>
                </a:solidFill>
              </a:rPr>
              <a:t>STARI VEK</a:t>
            </a:r>
          </a:p>
          <a:p>
            <a:pPr lvl="2"/>
            <a:r>
              <a:rPr lang="sl-SI" sz="1600" dirty="0" smtClean="0">
                <a:solidFill>
                  <a:schemeClr val="accent4"/>
                </a:solidFill>
              </a:rPr>
              <a:t>SREDNJI VEK</a:t>
            </a:r>
          </a:p>
          <a:p>
            <a:pPr lvl="2"/>
            <a:r>
              <a:rPr lang="sl-SI" sz="1600" dirty="0" smtClean="0">
                <a:solidFill>
                  <a:schemeClr val="accent4"/>
                </a:solidFill>
              </a:rPr>
              <a:t>NOVI VEK </a:t>
            </a:r>
          </a:p>
          <a:p>
            <a:pPr lvl="2"/>
            <a:r>
              <a:rPr lang="sl-SI" sz="1600" dirty="0" smtClean="0">
                <a:solidFill>
                  <a:schemeClr val="accent4"/>
                </a:solidFill>
              </a:rPr>
              <a:t>MODERNA DOBA ALI SODOBNOST</a:t>
            </a: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83"/>
    </mc:Choice>
    <mc:Fallback xmlns="">
      <p:transition spd="slow" advTm="17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188068"/>
            <a:ext cx="8596668" cy="1108953"/>
          </a:xfrm>
        </p:spPr>
        <p:txBody>
          <a:bodyPr>
            <a:normAutofit/>
          </a:bodyPr>
          <a:lstStyle/>
          <a:p>
            <a:pPr algn="ctr"/>
            <a:r>
              <a:rPr lang="sl-SI" sz="3200" dirty="0" smtClean="0"/>
              <a:t>TVOJA NALOGA </a:t>
            </a:r>
            <a:br>
              <a:rPr lang="sl-SI" sz="3200" dirty="0" smtClean="0"/>
            </a:br>
            <a:r>
              <a:rPr lang="sl-SI" sz="3200" dirty="0" smtClean="0"/>
              <a:t>medpredmetna povezava z LUM</a:t>
            </a:r>
            <a:endParaRPr lang="sl-SI" sz="32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85801" y="1304133"/>
            <a:ext cx="96142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Zgoraj si prebral in izvedel nekaj pomembni stvari o preteklosti.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Dogodke, ki so se zgodili v preteklosti, lahko prikažemo po vrtnem redu nastanka. To naredimo z časovnim trakom.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Tvoja naloga je, da v zvezek za DRU, čez dve strani, narišeš časovni trak </a:t>
            </a:r>
            <a:r>
              <a:rPr lang="sl-SI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svojega življenja</a:t>
            </a:r>
            <a:r>
              <a:rPr lang="sl-S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Primer takšnega časovnega traku sem ti pripravila spodaj. Naj ti bo v pomoč. Navesti moraš vsaj </a:t>
            </a:r>
            <a:r>
              <a:rPr lang="sl-SI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dogodkov</a:t>
            </a:r>
            <a:r>
              <a:rPr lang="sl-S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ki so se zgodili v tvojem življenju. Če imaš kakšno fotografijo, jo lahko prilepiš zraven, drugače dogodke nariši. Bodi čimbolj ustvarjalen.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Veliko užitkov pri ustvarjanju.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Prosim, če mi pošlješ tudi fotografijo svojega časovnega traku do </a:t>
            </a:r>
            <a:r>
              <a:rPr lang="sl-SI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srede 20.5.2020.</a:t>
            </a:r>
          </a:p>
        </p:txBody>
      </p:sp>
      <p:cxnSp>
        <p:nvCxnSpPr>
          <p:cNvPr id="7" name="Raven puščični povezovalnik 6"/>
          <p:cNvCxnSpPr/>
          <p:nvPr/>
        </p:nvCxnSpPr>
        <p:spPr>
          <a:xfrm>
            <a:off x="428017" y="4575519"/>
            <a:ext cx="10440280" cy="8356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PoljeZBesedilom 7"/>
          <p:cNvSpPr txBox="1"/>
          <p:nvPr/>
        </p:nvSpPr>
        <p:spPr>
          <a:xfrm>
            <a:off x="307488" y="4206187"/>
            <a:ext cx="11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1986 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294932" y="4688043"/>
            <a:ext cx="11598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</a:t>
            </a:r>
            <a:r>
              <a:rPr lang="sl-SI" dirty="0" smtClean="0"/>
              <a:t>ojstvo		vpis v 1. razred	</a:t>
            </a:r>
            <a:r>
              <a:rPr lang="sl-SI" dirty="0"/>
              <a:t> </a:t>
            </a:r>
            <a:r>
              <a:rPr lang="sl-SI" dirty="0" smtClean="0"/>
              <a:t>  vpis v </a:t>
            </a:r>
            <a:r>
              <a:rPr lang="sl-SI" dirty="0"/>
              <a:t> </a:t>
            </a:r>
            <a:r>
              <a:rPr lang="sl-SI" dirty="0" smtClean="0"/>
              <a:t>         	vpis na 	</a:t>
            </a:r>
            <a:r>
              <a:rPr lang="sl-SI" dirty="0"/>
              <a:t> </a:t>
            </a:r>
            <a:r>
              <a:rPr lang="sl-SI" dirty="0" smtClean="0"/>
              <a:t>   diploma	    rojstvo</a:t>
            </a:r>
            <a:r>
              <a:rPr lang="sl-SI" dirty="0"/>
              <a:t> </a:t>
            </a:r>
            <a:r>
              <a:rPr lang="sl-SI" dirty="0" smtClean="0"/>
              <a:t>         poroka </a:t>
            </a:r>
          </a:p>
          <a:p>
            <a:r>
              <a:rPr lang="sl-SI" dirty="0"/>
              <a:t>	</a:t>
            </a:r>
            <a:r>
              <a:rPr lang="sl-SI" dirty="0" smtClean="0"/>
              <a:t>						   gimnazijo		fakulteto				sina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1934389" y="4165639"/>
            <a:ext cx="11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1993 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3816531" y="4176769"/>
            <a:ext cx="11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2001 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5380261" y="4169657"/>
            <a:ext cx="11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2005 </a:t>
            </a: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6539591" y="4176769"/>
            <a:ext cx="11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2011 </a:t>
            </a:r>
            <a:endParaRPr lang="sl-SI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7974870" y="4206954"/>
            <a:ext cx="11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2016</a:t>
            </a:r>
            <a:endParaRPr lang="sl-SI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9281159" y="4206954"/>
            <a:ext cx="11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2018 </a:t>
            </a:r>
            <a:endParaRPr lang="sl-SI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10101393" y="4206187"/>
            <a:ext cx="11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2020</a:t>
            </a:r>
            <a:endParaRPr lang="sl-SI" dirty="0"/>
          </a:p>
        </p:txBody>
      </p:sp>
      <p:pic>
        <p:nvPicPr>
          <p:cNvPr id="4098" name="Picture 2" descr="To Be Born 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488" y="5007483"/>
            <a:ext cx="782575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4570book | 1080+ | UHD | Middle School Students Clipart Images ..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8873" y="5068519"/>
            <a:ext cx="862009" cy="85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igh School Graduation Ceremony National Secondary - Transparent ..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897" y="5191538"/>
            <a:ext cx="845778" cy="59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aby Boy Clip Art Baby Shower Clipart Panda Free Clipart - Baby ..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9534" y="5334374"/>
            <a:ext cx="1038828" cy="76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ree Wedding Clipart at GetDrawings | Free download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8221" y="5136315"/>
            <a:ext cx="818950" cy="85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9692" y="5363331"/>
            <a:ext cx="1407065" cy="844239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2441" y="5342409"/>
            <a:ext cx="940579" cy="1328755"/>
          </a:xfrm>
          <a:prstGeom prst="rect">
            <a:avLst/>
          </a:prstGeom>
        </p:spPr>
      </p:pic>
      <p:pic>
        <p:nvPicPr>
          <p:cNvPr id="18" name="Zvok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1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60"/>
    </mc:Choice>
    <mc:Fallback xmlns="">
      <p:transition spd="slow" advTm="53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3.1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|11.4|1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0.1|1.8|1.8|1.7|3.6|3|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6.5"/>
</p:tagLst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349</TotalTime>
  <Words>422</Words>
  <Application>Microsoft Office PowerPoint</Application>
  <PresentationFormat>Širokozaslonsko</PresentationFormat>
  <Paragraphs>81</Paragraphs>
  <Slides>8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Gladko</vt:lpstr>
      <vt:lpstr>PRETEKLOST</vt:lpstr>
      <vt:lpstr>ČAS, KI JE MINIL</vt:lpstr>
      <vt:lpstr>PowerPointova predstavitev</vt:lpstr>
      <vt:lpstr>KOLIKO ČASA JE MINILO?</vt:lpstr>
      <vt:lpstr>ZGODOVINSKA OBDOBJA</vt:lpstr>
      <vt:lpstr>PowerPointova predstavitev</vt:lpstr>
      <vt:lpstr>ZAPIS V ZVEZEK</vt:lpstr>
      <vt:lpstr>TVOJA NALOGA  medpredmetna povezava z LUM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PRETEKLOST</dc:title>
  <dc:creator>Microsoftov račun</dc:creator>
  <cp:lastModifiedBy>Microsoftov račun</cp:lastModifiedBy>
  <cp:revision>14</cp:revision>
  <dcterms:created xsi:type="dcterms:W3CDTF">2020-05-13T10:52:59Z</dcterms:created>
  <dcterms:modified xsi:type="dcterms:W3CDTF">2020-05-13T16:47:25Z</dcterms:modified>
</cp:coreProperties>
</file>