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35"/>
  </p:handoutMasterIdLst>
  <p:sldIdLst>
    <p:sldId id="280" r:id="rId2"/>
    <p:sldId id="256" r:id="rId3"/>
    <p:sldId id="257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8" r:id="rId12"/>
    <p:sldId id="273" r:id="rId13"/>
    <p:sldId id="272" r:id="rId14"/>
    <p:sldId id="271" r:id="rId15"/>
    <p:sldId id="274" r:id="rId16"/>
    <p:sldId id="270" r:id="rId17"/>
    <p:sldId id="269" r:id="rId18"/>
    <p:sldId id="275" r:id="rId19"/>
    <p:sldId id="276" r:id="rId20"/>
    <p:sldId id="277" r:id="rId21"/>
    <p:sldId id="278" r:id="rId22"/>
    <p:sldId id="279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81" r:id="rId34"/>
  </p:sldIdLst>
  <p:sldSz cx="12192000" cy="6858000"/>
  <p:notesSz cx="6858000" cy="9144000"/>
  <p:custShowLst>
    <p:custShow name="(1.1)" id="0">
      <p:sldLst>
        <p:sld r:id="rId4"/>
      </p:sldLst>
    </p:custShow>
  </p:custShowLst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F00"/>
    <a:srgbClr val="569319"/>
    <a:srgbClr val="69B41E"/>
    <a:srgbClr val="C4EE9A"/>
    <a:srgbClr val="339966"/>
    <a:srgbClr val="996633"/>
    <a:srgbClr val="CC9900"/>
    <a:srgbClr val="CCFF66"/>
    <a:srgbClr val="FF66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4" d="100"/>
          <a:sy n="34" d="100"/>
        </p:scale>
        <p:origin x="-2146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E9339-358A-47E6-8011-F4D09FFBFD33}" type="datetimeFigureOut">
              <a:rPr lang="sl-SI" smtClean="0"/>
              <a:pPr/>
              <a:t>11. 05. 2020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5B32D-DC12-4CED-A8B7-84325D8BD79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8641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646ED-237F-4900-82DC-241C664F0F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0C6837CD-DB7A-4C40-AB0C-1602957307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6D914D7E-7298-4A9E-9CF2-4E0F9B076C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0DC11883-3959-4F74-B58F-09CE05306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Candara" pitchFamily="34" charset="0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Candara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1EE5F3D1-2110-4271-AA1F-953E6407D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Candara" pitchFamily="34" charset="0"/>
              </a:defRPr>
            </a:lvl1pPr>
            <a:lvl2pPr>
              <a:defRPr sz="2400">
                <a:latin typeface="Candara" pitchFamily="34" charset="0"/>
              </a:defRPr>
            </a:lvl2pPr>
            <a:lvl3pPr>
              <a:defRPr sz="2000">
                <a:latin typeface="Candara" pitchFamily="34" charset="0"/>
              </a:defRPr>
            </a:lvl3pPr>
            <a:lvl4pPr>
              <a:defRPr sz="1800">
                <a:latin typeface="Candara" pitchFamily="34" charset="0"/>
              </a:defRPr>
            </a:lvl4pPr>
            <a:lvl5pPr>
              <a:defRPr sz="1800">
                <a:latin typeface="Candar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Candara" pitchFamily="34" charset="0"/>
              </a:defRPr>
            </a:lvl1pPr>
            <a:lvl2pPr>
              <a:defRPr sz="2400">
                <a:latin typeface="Candara" pitchFamily="34" charset="0"/>
              </a:defRPr>
            </a:lvl2pPr>
            <a:lvl3pPr>
              <a:defRPr sz="2000">
                <a:latin typeface="Candara" pitchFamily="34" charset="0"/>
              </a:defRPr>
            </a:lvl3pPr>
            <a:lvl4pPr>
              <a:defRPr sz="1800">
                <a:latin typeface="Candara" pitchFamily="34" charset="0"/>
              </a:defRPr>
            </a:lvl4pPr>
            <a:lvl5pPr>
              <a:defRPr sz="1800">
                <a:latin typeface="Candar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44279B0B-A5B3-45EC-9D69-3E9ADEE74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Candar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Candara" pitchFamily="34" charset="0"/>
              </a:defRPr>
            </a:lvl1pPr>
            <a:lvl2pPr>
              <a:defRPr sz="2000">
                <a:latin typeface="Candara" pitchFamily="34" charset="0"/>
              </a:defRPr>
            </a:lvl2pPr>
            <a:lvl3pPr>
              <a:defRPr sz="1800">
                <a:latin typeface="Candara" pitchFamily="34" charset="0"/>
              </a:defRPr>
            </a:lvl3pPr>
            <a:lvl4pPr>
              <a:defRPr sz="1600">
                <a:latin typeface="Candara" pitchFamily="34" charset="0"/>
              </a:defRPr>
            </a:lvl4pPr>
            <a:lvl5pPr>
              <a:defRPr sz="1600">
                <a:latin typeface="Candar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Candar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Candara" pitchFamily="34" charset="0"/>
              </a:defRPr>
            </a:lvl1pPr>
            <a:lvl2pPr>
              <a:defRPr sz="2000">
                <a:latin typeface="Candara" pitchFamily="34" charset="0"/>
              </a:defRPr>
            </a:lvl2pPr>
            <a:lvl3pPr>
              <a:defRPr sz="1800">
                <a:latin typeface="Candara" pitchFamily="34" charset="0"/>
              </a:defRPr>
            </a:lvl3pPr>
            <a:lvl4pPr>
              <a:defRPr sz="1600">
                <a:latin typeface="Candara" pitchFamily="34" charset="0"/>
              </a:defRPr>
            </a:lvl4pPr>
            <a:lvl5pPr>
              <a:defRPr sz="1600">
                <a:latin typeface="Candar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8BCB1814-BD8E-40F8-A3F1-A4B4ECF1C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BD746473-2439-4432-8C60-65FFAFF3C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DF012F71-BE0F-43B6-B5F7-DCE418EE1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Candara" pitchFamily="34" charset="0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Candara" pitchFamily="34" charset="0"/>
              </a:defRPr>
            </a:lvl1pPr>
            <a:lvl2pPr>
              <a:defRPr sz="2800">
                <a:latin typeface="Candara" pitchFamily="34" charset="0"/>
              </a:defRPr>
            </a:lvl2pPr>
            <a:lvl3pPr>
              <a:defRPr sz="2400">
                <a:latin typeface="Candara" pitchFamily="34" charset="0"/>
              </a:defRPr>
            </a:lvl3pPr>
            <a:lvl4pPr>
              <a:defRPr sz="2000">
                <a:latin typeface="Candara" pitchFamily="34" charset="0"/>
              </a:defRPr>
            </a:lvl4pPr>
            <a:lvl5pPr>
              <a:defRPr sz="2000">
                <a:latin typeface="Candar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Candar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AF858EC8-7ABB-43C8-ADD2-E25C8F604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Candara" pitchFamily="34" charset="0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Candar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Candar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6836F8EC-4400-47B1-9DBA-3945D546E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AE222A-CA89-4A26-8402-6F8BBB9BC1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0.xml"/><Relationship Id="rId18" Type="http://schemas.openxmlformats.org/officeDocument/2006/relationships/slide" Target="slide17.xml"/><Relationship Id="rId26" Type="http://schemas.openxmlformats.org/officeDocument/2006/relationships/slide" Target="slide29.xml"/><Relationship Id="rId3" Type="http://schemas.openxmlformats.org/officeDocument/2006/relationships/slide" Target="slide5.xml"/><Relationship Id="rId21" Type="http://schemas.openxmlformats.org/officeDocument/2006/relationships/slide" Target="slide7.xml"/><Relationship Id="rId7" Type="http://schemas.openxmlformats.org/officeDocument/2006/relationships/slide" Target="slide19.xml"/><Relationship Id="rId12" Type="http://schemas.openxmlformats.org/officeDocument/2006/relationships/slide" Target="slide14.xml"/><Relationship Id="rId17" Type="http://schemas.openxmlformats.org/officeDocument/2006/relationships/slide" Target="slide12.xml"/><Relationship Id="rId25" Type="http://schemas.openxmlformats.org/officeDocument/2006/relationships/slide" Target="slide24.xml"/><Relationship Id="rId2" Type="http://schemas.openxmlformats.org/officeDocument/2006/relationships/slide" Target="slide8.xml"/><Relationship Id="rId16" Type="http://schemas.openxmlformats.org/officeDocument/2006/relationships/slide" Target="slide3.xml"/><Relationship Id="rId20" Type="http://schemas.openxmlformats.org/officeDocument/2006/relationships/audio" Target="../media/audio1.wav"/><Relationship Id="rId29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1.xml"/><Relationship Id="rId24" Type="http://schemas.openxmlformats.org/officeDocument/2006/relationships/slide" Target="slide28.xml"/><Relationship Id="rId32" Type="http://schemas.openxmlformats.org/officeDocument/2006/relationships/slide" Target="slide32.xml"/><Relationship Id="rId5" Type="http://schemas.openxmlformats.org/officeDocument/2006/relationships/slide" Target="slide9.xml"/><Relationship Id="rId15" Type="http://schemas.openxmlformats.org/officeDocument/2006/relationships/slide" Target="slide21.xml"/><Relationship Id="rId23" Type="http://schemas.openxmlformats.org/officeDocument/2006/relationships/slide" Target="slide23.xml"/><Relationship Id="rId28" Type="http://schemas.openxmlformats.org/officeDocument/2006/relationships/slide" Target="slide30.xml"/><Relationship Id="rId10" Type="http://schemas.openxmlformats.org/officeDocument/2006/relationships/slide" Target="slide16.xml"/><Relationship Id="rId19" Type="http://schemas.openxmlformats.org/officeDocument/2006/relationships/slide" Target="slide4.xml"/><Relationship Id="rId31" Type="http://schemas.openxmlformats.org/officeDocument/2006/relationships/slide" Target="slide27.xml"/><Relationship Id="rId4" Type="http://schemas.openxmlformats.org/officeDocument/2006/relationships/slide" Target="slide13.xml"/><Relationship Id="rId9" Type="http://schemas.openxmlformats.org/officeDocument/2006/relationships/slide" Target="slide6.xml"/><Relationship Id="rId14" Type="http://schemas.openxmlformats.org/officeDocument/2006/relationships/slide" Target="slide18.xml"/><Relationship Id="rId22" Type="http://schemas.openxmlformats.org/officeDocument/2006/relationships/slide" Target="slide22.xml"/><Relationship Id="rId27" Type="http://schemas.openxmlformats.org/officeDocument/2006/relationships/slide" Target="slide25.xml"/><Relationship Id="rId30" Type="http://schemas.openxmlformats.org/officeDocument/2006/relationships/slide" Target="slide3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1981200" y="1828800"/>
            <a:ext cx="8245928" cy="1981200"/>
          </a:xfrm>
          <a:prstGeom prst="rect">
            <a:avLst/>
          </a:prstGeom>
          <a:solidFill>
            <a:srgbClr val="339966"/>
          </a:solidFill>
          <a:ln w="38100" cmpd="dbl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6000" dirty="0" smtClean="0">
                <a:solidFill>
                  <a:schemeClr val="bg1"/>
                </a:solidFill>
                <a:latin typeface="Candara" pitchFamily="34" charset="0"/>
              </a:rPr>
              <a:t>REPUBLIKA SLOVENIJA</a:t>
            </a:r>
            <a:endParaRPr lang="sl-SI" sz="6000" dirty="0">
              <a:solidFill>
                <a:schemeClr val="bg1"/>
              </a:solidFill>
              <a:latin typeface="Candara" pitchFamily="34" charset="0"/>
            </a:endParaRPr>
          </a:p>
          <a:p>
            <a:r>
              <a:rPr lang="sl-SI" sz="3600" dirty="0">
                <a:solidFill>
                  <a:schemeClr val="bg1"/>
                </a:solidFill>
                <a:latin typeface="Candara" pitchFamily="34" charset="0"/>
              </a:rPr>
              <a:t>                                         KVIZ </a:t>
            </a:r>
            <a:r>
              <a:rPr lang="sl-SI" sz="3600" dirty="0" smtClean="0">
                <a:solidFill>
                  <a:schemeClr val="bg1"/>
                </a:solidFill>
                <a:latin typeface="Candara" pitchFamily="34" charset="0"/>
              </a:rPr>
              <a:t>3O </a:t>
            </a:r>
            <a:r>
              <a:rPr lang="sl-SI" sz="3600" dirty="0">
                <a:solidFill>
                  <a:schemeClr val="bg1"/>
                </a:solidFill>
                <a:latin typeface="Candara" pitchFamily="34" charset="0"/>
              </a:rPr>
              <a:t>VPRAŠANJ</a:t>
            </a:r>
          </a:p>
        </p:txBody>
      </p:sp>
      <p:grpSp>
        <p:nvGrpSpPr>
          <p:cNvPr id="74769" name="Group 17"/>
          <p:cNvGrpSpPr>
            <a:grpSpLocks/>
          </p:cNvGrpSpPr>
          <p:nvPr/>
        </p:nvGrpSpPr>
        <p:grpSpPr bwMode="auto">
          <a:xfrm>
            <a:off x="8458200" y="5486400"/>
            <a:ext cx="1905000" cy="762000"/>
            <a:chOff x="4128" y="3456"/>
            <a:chExt cx="1344" cy="672"/>
          </a:xfrm>
          <a:solidFill>
            <a:srgbClr val="339966"/>
          </a:solidFill>
        </p:grpSpPr>
        <p:sp>
          <p:nvSpPr>
            <p:cNvPr id="74770" name="AutoShape 18"/>
            <p:cNvSpPr>
              <a:spLocks noChangeArrowheads="1"/>
            </p:cNvSpPr>
            <p:nvPr/>
          </p:nvSpPr>
          <p:spPr bwMode="auto">
            <a:xfrm>
              <a:off x="4128" y="3456"/>
              <a:ext cx="1344" cy="672"/>
            </a:xfrm>
            <a:prstGeom prst="bevel">
              <a:avLst>
                <a:gd name="adj" fmla="val 8653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74771" name="Text Box 19"/>
            <p:cNvSpPr txBox="1">
              <a:spLocks noChangeArrowheads="1"/>
            </p:cNvSpPr>
            <p:nvPr/>
          </p:nvSpPr>
          <p:spPr bwMode="auto">
            <a:xfrm>
              <a:off x="4224" y="3552"/>
              <a:ext cx="1152" cy="380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sl-SI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ndara" pitchFamily="34" charset="0"/>
                </a:rPr>
                <a:t>ZAČETEK</a:t>
              </a:r>
              <a:endPara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92" name="Group 8"/>
          <p:cNvGrpSpPr>
            <a:grpSpLocks/>
          </p:cNvGrpSpPr>
          <p:nvPr/>
        </p:nvGrpSpPr>
        <p:grpSpPr bwMode="auto">
          <a:xfrm>
            <a:off x="5143500" y="5481551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16393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2554545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Ima obliko ščita, ki je obrobljen z dveh strani z rdečo. V sredini ščita je na modri podlagi obris Triglava, pod njim dve valoviti črti, ki ponazarjata morje in reke. Nad njim so tri zlate 6-krake zvezde. 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219200" y="3657600"/>
            <a:ext cx="9601200" cy="1366751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Opiši grb Republike Slovenije.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9" name="Picture 8" descr="Čebelarska zveza Slovenij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23" t="7600" r="32754" b="-7600"/>
          <a:stretch/>
        </p:blipFill>
        <p:spPr bwMode="auto">
          <a:xfrm>
            <a:off x="7315200" y="3429000"/>
            <a:ext cx="1838554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6" name="Group 8"/>
          <p:cNvGrpSpPr>
            <a:grpSpLocks/>
          </p:cNvGrpSpPr>
          <p:nvPr/>
        </p:nvGrpSpPr>
        <p:grpSpPr bwMode="auto">
          <a:xfrm>
            <a:off x="5143500" y="5493027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17417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71599"/>
          </a:xfrm>
          <a:prstGeom prst="rect">
            <a:avLst/>
          </a:prstGeom>
          <a:solidFill>
            <a:srgbClr val="339966"/>
          </a:solidFill>
          <a:ln w="3810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400" b="1" dirty="0">
              <a:solidFill>
                <a:srgbClr val="FFFFCC"/>
              </a:solidFill>
              <a:latin typeface="Candara" pitchFamily="34" charset="0"/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815882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Sedma kitica Zdravljice pesnika F. Prešerna.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Ob poslušanje himne mirno stojimo in na koncu ne ploskamo.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1371600" y="2724868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Katera je himna Republike Slovenije?</a:t>
            </a:r>
          </a:p>
          <a:p>
            <a:r>
              <a:rPr lang="sl-SI" sz="3600" dirty="0" smtClean="0">
                <a:latin typeface="Candara" pitchFamily="34" charset="0"/>
              </a:rPr>
              <a:t>Kakšna so pravila ob poslušanju himne?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9" name="Picture 8" descr="Čebelarska zveza Slovenij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85"/>
          <a:stretch/>
        </p:blipFill>
        <p:spPr bwMode="auto">
          <a:xfrm>
            <a:off x="9101139" y="2819400"/>
            <a:ext cx="1795461" cy="192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  <p:bldP spid="12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6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2537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71599"/>
          </a:xfrm>
          <a:prstGeom prst="rect">
            <a:avLst/>
          </a:prstGeom>
          <a:solidFill>
            <a:srgbClr val="339966"/>
          </a:solidFill>
          <a:ln w="3810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400" b="1" dirty="0">
              <a:solidFill>
                <a:srgbClr val="FFFFCC"/>
              </a:solidFill>
              <a:latin typeface="Candara" pitchFamily="34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815882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Osebna izkaznica, vozniško dovoljenje, šolsko spričevalo…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Naštej dokumente, na katerih si že videl simbole</a:t>
            </a:r>
          </a:p>
          <a:p>
            <a:r>
              <a:rPr lang="sl-SI" sz="3600" dirty="0" smtClean="0">
                <a:latin typeface="Candara" pitchFamily="34" charset="0"/>
              </a:rPr>
              <a:t>Republike Slovenije (npr. grb)?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7170" name="Picture 2" descr="Z novimi standardi za osebne izkaznice v boj proti prevara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66" y="5047089"/>
            <a:ext cx="2384953" cy="1508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0" y="3964630"/>
            <a:ext cx="1762125" cy="2590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11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12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1513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62150" y="152400"/>
            <a:ext cx="8229600" cy="2800767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26.december: dan samostojnosti in enotnosti (spomin na izvedbo plebiscita/volitev 23.12.1991)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25.junij: dan državnosti (spomin na razglasitev samostojne države)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3429000"/>
            <a:ext cx="9601200" cy="13716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Katera dva praznika sta povezana z nastankom</a:t>
            </a:r>
          </a:p>
          <a:p>
            <a:r>
              <a:rPr lang="sl-SI" sz="3600" dirty="0">
                <a:latin typeface="Candara" pitchFamily="34" charset="0"/>
              </a:rPr>
              <a:t>s</a:t>
            </a:r>
            <a:r>
              <a:rPr lang="sl-SI" sz="3600" dirty="0" smtClean="0">
                <a:latin typeface="Candara" pitchFamily="34" charset="0"/>
              </a:rPr>
              <a:t>amostojne države Republike Slovenije?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10242" name="Picture 2" descr="Danes je Dan samostojnosti in enotnosti. Bodimo ponosni na svojo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7" y="4867856"/>
            <a:ext cx="3425825" cy="186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9" name="Group 9"/>
          <p:cNvGrpSpPr>
            <a:grpSpLocks/>
          </p:cNvGrpSpPr>
          <p:nvPr/>
        </p:nvGrpSpPr>
        <p:grpSpPr bwMode="auto">
          <a:xfrm>
            <a:off x="5143500" y="5464986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0490" name="AutoShape 10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2062103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1. in 2. januar novo leto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1. (in 2.maj) praznik dela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Katera dva praznika praznujemo po vsem svetu?</a:t>
            </a:r>
            <a:endParaRPr lang="sl-SI" sz="3600" dirty="0"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60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356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815882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8.Februarja se spomnimo pesnika Franceta Prešerna.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Kdaj praznujemo slovenski kulturni praznik?</a:t>
            </a:r>
          </a:p>
          <a:p>
            <a:r>
              <a:rPr lang="sl-SI" sz="3600" dirty="0" smtClean="0">
                <a:latin typeface="Candara" pitchFamily="34" charset="0"/>
              </a:rPr>
              <a:t>Koga se takrat spominjamo?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11266" name="Picture 2" descr="France Prešeren: Pevcu, Gazele in Sonetni venec /Na 1. programu/ - A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972" y="3785770"/>
            <a:ext cx="2435225" cy="2191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4" name="Group 8"/>
          <p:cNvGrpSpPr>
            <a:grpSpLocks/>
          </p:cNvGrpSpPr>
          <p:nvPr/>
        </p:nvGrpSpPr>
        <p:grpSpPr bwMode="auto">
          <a:xfrm>
            <a:off x="50292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19465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19466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077218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Ne, to niso državni prazniki, ampak dela prosti dnevi.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209800"/>
            <a:ext cx="9601200" cy="27432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Ali so našteti prazniki DRŽAVNI:</a:t>
            </a:r>
          </a:p>
          <a:p>
            <a:r>
              <a:rPr lang="sl-SI" sz="3600" dirty="0" smtClean="0">
                <a:latin typeface="Candara" pitchFamily="34" charset="0"/>
              </a:rPr>
              <a:t>1. velikonočni ponedeljek,</a:t>
            </a:r>
          </a:p>
          <a:p>
            <a:r>
              <a:rPr lang="sl-SI" sz="3600" dirty="0" smtClean="0">
                <a:latin typeface="Candara" pitchFamily="34" charset="0"/>
              </a:rPr>
              <a:t>2. Marijino vnebovzetje</a:t>
            </a:r>
          </a:p>
          <a:p>
            <a:r>
              <a:rPr lang="sl-SI" sz="3600" dirty="0" smtClean="0">
                <a:latin typeface="Candara" pitchFamily="34" charset="0"/>
              </a:rPr>
              <a:t>3. dan reformacije in</a:t>
            </a:r>
          </a:p>
          <a:p>
            <a:r>
              <a:rPr lang="sl-SI" sz="3600" dirty="0" smtClean="0">
                <a:latin typeface="Candara" pitchFamily="34" charset="0"/>
              </a:rPr>
              <a:t>4. božič?</a:t>
            </a:r>
            <a:r>
              <a:rPr lang="sl-SI" sz="3600" dirty="0">
                <a:latin typeface="Candara" pitchFamily="34" charset="0"/>
              </a:rPr>
              <a:t> </a:t>
            </a:r>
            <a:r>
              <a:rPr lang="sl-SI" sz="3600" dirty="0" smtClean="0">
                <a:latin typeface="Candara" pitchFamily="34" charset="0"/>
              </a:rPr>
              <a:t>Zakaj?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40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1844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457200" y="762001"/>
            <a:ext cx="11506200" cy="3539430"/>
          </a:xfrm>
          <a:prstGeom prst="rect">
            <a:avLst/>
          </a:prstGeom>
          <a:solidFill>
            <a:srgbClr val="69B41E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8.6. dan </a:t>
            </a: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Primoža 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Trubarja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15.9</a:t>
            </a: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. vrnitev 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Primorske </a:t>
            </a: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k matični domovini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17.8. združitev prekmurskih Slovencev z matičnim narodom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25. 10. dan suverenosti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23.11. dan Rudolfa Maistra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71600" y="4453473"/>
            <a:ext cx="9601200" cy="8382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Naštej tri praznike, ki niso dela prosti dnevi.</a:t>
            </a:r>
            <a:endParaRPr lang="sl-SI" sz="3600" dirty="0"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84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4585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815882"/>
          </a:xfrm>
          <a:prstGeom prst="rect">
            <a:avLst/>
          </a:prstGeom>
          <a:solidFill>
            <a:srgbClr val="69B41E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Povezuje jih skupni jezik, kultura in zgodovina.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Kaj povezuje ljudi, ki so pripadniki istega naroda?</a:t>
            </a:r>
            <a:endParaRPr lang="sl-SI" sz="3600" dirty="0"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8" name="Group 8"/>
          <p:cNvGrpSpPr>
            <a:grpSpLocks/>
          </p:cNvGrpSpPr>
          <p:nvPr/>
        </p:nvGrpSpPr>
        <p:grpSpPr bwMode="auto">
          <a:xfrm>
            <a:off x="5143500" y="5441795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5609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5610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Kdor je rojen v Republiki Sloveniji.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Kdo je lahko državljan Republike Slovenije?</a:t>
            </a:r>
            <a:endParaRPr lang="sl-SI" sz="3600" dirty="0"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34590" y="1124299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" action="ppaction://hlinksldjump"/>
              </a:rPr>
              <a:t>1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" action="ppaction://hlinksldjump"/>
              </a:rPr>
              <a:t> 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5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98334" y="1124299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4" action="ppaction://hlinksldjump"/>
              </a:rPr>
              <a:t>1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hlinkClick r:id="rId3" action="ppaction://hlinksldjump"/>
            </a:endParaRPr>
          </a:p>
        </p:txBody>
      </p:sp>
      <p:sp>
        <p:nvSpPr>
          <p:cNvPr id="205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34590" y="2320028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5" action="ppaction://hlinksldjump"/>
              </a:rPr>
              <a:t>2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58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09162" y="2283722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7" action="ppaction://hlinksldjump"/>
              </a:rPr>
              <a:t>2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60" name="AutoShape 1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457200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9" action="ppaction://hlinksldjump"/>
              </a:rPr>
              <a:t>4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 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62" name="AutoShape 1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23160" y="457200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1" action="ppaction://hlinksldjump"/>
              </a:rPr>
              <a:t>4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5" action="ppaction://hlinksldjump"/>
              </a:rPr>
              <a:t> 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64" name="AutoShape 1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81934" y="3432593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3" action="ppaction://hlinksldjump"/>
              </a:rPr>
              <a:t>3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66" name="AutoShape 1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81934" y="457200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5" action="ppaction://hlinksldjump"/>
              </a:rPr>
              <a:t>4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04800" y="329738"/>
            <a:ext cx="1600200" cy="707886"/>
          </a:xfrm>
          <a:prstGeom prst="rect">
            <a:avLst/>
          </a:prstGeom>
          <a:solidFill>
            <a:srgbClr val="339966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2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1. </a:t>
            </a:r>
            <a:r>
              <a:rPr lang="sl-SI" sz="2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DRŽAVNA UREDITEV</a:t>
            </a:r>
            <a:endParaRPr lang="en-US" sz="2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209800" y="329738"/>
            <a:ext cx="1600200" cy="707886"/>
          </a:xfrm>
          <a:prstGeom prst="rect">
            <a:avLst/>
          </a:prstGeom>
          <a:solidFill>
            <a:srgbClr val="339966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2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2. </a:t>
            </a:r>
            <a:r>
              <a:rPr lang="sl-SI" sz="2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DRŽAVNI SIMBOLI</a:t>
            </a:r>
            <a:endParaRPr lang="en-US" sz="2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102331" y="312277"/>
            <a:ext cx="1600200" cy="707886"/>
          </a:xfrm>
          <a:prstGeom prst="rect">
            <a:avLst/>
          </a:prstGeom>
          <a:solidFill>
            <a:srgbClr val="339966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2000" b="1" dirty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3. </a:t>
            </a:r>
            <a:r>
              <a:rPr lang="sl-SI" sz="2000" b="1" dirty="0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DRŽAVNI PRAZNIKI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Candara" pitchFamily="34" charset="0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5994862" y="312277"/>
            <a:ext cx="1600200" cy="584775"/>
          </a:xfrm>
          <a:prstGeom prst="rect">
            <a:avLst/>
          </a:prstGeom>
          <a:solidFill>
            <a:srgbClr val="339966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1600" b="1" dirty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4. </a:t>
            </a:r>
            <a:r>
              <a:rPr lang="sl-SI" sz="1600" b="1" dirty="0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PREBIVALCI SLOVENIJE</a:t>
            </a:r>
            <a:endParaRPr lang="en-US" sz="1600" b="1" dirty="0">
              <a:solidFill>
                <a:schemeClr val="bg1">
                  <a:lumMod val="95000"/>
                </a:schemeClr>
              </a:solidFill>
              <a:latin typeface="Candara" pitchFamily="34" charset="0"/>
            </a:endParaRPr>
          </a:p>
        </p:txBody>
      </p:sp>
      <p:sp>
        <p:nvSpPr>
          <p:cNvPr id="2075" name="AutoShape 27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0337" y="1127812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l-SI" sz="3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6" action="ppaction://hlinksldjump"/>
              </a:rPr>
              <a:t>1</a:t>
            </a:r>
            <a:endParaRPr lang="sl-SI" sz="3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76" name="AutoShape 2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4782" y="3429648"/>
            <a:ext cx="1417155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3" action="ppaction://hlinksldjump"/>
              </a:rPr>
              <a:t>3</a:t>
            </a:r>
            <a:endParaRPr lang="en-US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78" name="AutoShape 30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44529" y="3449158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6" action="ppaction://hlinksldjump"/>
              </a:rPr>
              <a:t>3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 </a:t>
            </a:r>
            <a:endParaRPr lang="en-US" sz="3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79" name="AutoShape 3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8721" y="3449158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8" action="ppaction://hlinksldjump"/>
              </a:rPr>
              <a:t>3</a:t>
            </a:r>
            <a:r>
              <a:rPr lang="sl-SI" sz="3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 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80" name="AutoShape 3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95948" y="2265896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2" action="ppaction://hlinksldjump"/>
              </a:rPr>
              <a:t>2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5" action="ppaction://hlinksldjump"/>
              </a:rPr>
              <a:t> 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endParaRPr lang="en-US" sz="3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81" name="AutoShape 33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52547" y="457200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0" action="ppaction://hlinksldjump"/>
              </a:rPr>
              <a:t>4</a:t>
            </a:r>
            <a:endParaRPr lang="en-US" sz="3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hlinkClick r:id="rId18" action="ppaction://hlinksldjump"/>
            </a:endParaRPr>
          </a:p>
        </p:txBody>
      </p:sp>
      <p:sp>
        <p:nvSpPr>
          <p:cNvPr id="2083" name="AutoShape 3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0338" y="2316266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9" action="ppaction://hlinksldjump"/>
              </a:rPr>
              <a:t>2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84" name="AutoShape 36">
            <a:hlinkClick r:id="rId9" action="ppaction://hlinksldjump" highlightClick="1">
              <a:snd r:embed="rId20" name="WHOOSH.WAV"/>
            </a:hlinkClick>
          </p:cNvPr>
          <p:cNvSpPr>
            <a:spLocks noChangeArrowheads="1"/>
          </p:cNvSpPr>
          <p:nvPr/>
        </p:nvSpPr>
        <p:spPr bwMode="auto">
          <a:xfrm>
            <a:off x="6107446" y="1104612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4" action="ppaction://hlinksldjump"/>
              </a:rPr>
              <a:t>1</a:t>
            </a:r>
            <a:endParaRPr lang="en-US" sz="3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hlinkClick r:id="rId9" action="ppaction://hlinksldjump"/>
            </a:endParaRPr>
          </a:p>
        </p:txBody>
      </p:sp>
      <p:sp>
        <p:nvSpPr>
          <p:cNvPr id="2085" name="AutoShape 3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31484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1" action="ppaction://hlinksldjump"/>
              </a:rPr>
              <a:t>5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 </a:t>
            </a:r>
            <a:endParaRPr lang="en-US" sz="32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86" name="AutoShape 38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23160" y="571500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7" action="ppaction://hlinksldjump"/>
              </a:rPr>
              <a:t>5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 </a:t>
            </a:r>
            <a:endParaRPr lang="en-US" sz="3200" b="1" dirty="0">
              <a:solidFill>
                <a:schemeClr val="bg1">
                  <a:lumMod val="95000"/>
                </a:schemeClr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Calibri" panose="020F0502020204030204" pitchFamily="34" charset="0"/>
            </a:endParaRPr>
          </a:p>
        </p:txBody>
      </p:sp>
      <p:sp>
        <p:nvSpPr>
          <p:cNvPr id="2087" name="AutoShape 3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52547" y="571500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8" action="ppaction://hlinksldjump"/>
              </a:rPr>
              <a:t>5</a:t>
            </a:r>
            <a:endParaRPr lang="en-US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88" name="AutoShape 40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61123" y="571500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2" action="ppaction://hlinksldjump"/>
              </a:rPr>
              <a:t>5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7902633" y="309220"/>
            <a:ext cx="1600200" cy="707886"/>
          </a:xfrm>
          <a:prstGeom prst="rect">
            <a:avLst/>
          </a:prstGeom>
          <a:solidFill>
            <a:srgbClr val="339966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2000" b="1" dirty="0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5. SLOVENCI PO SVETU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Candara" pitchFamily="34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9795164" y="329738"/>
            <a:ext cx="1600200" cy="707886"/>
          </a:xfrm>
          <a:prstGeom prst="rect">
            <a:avLst/>
          </a:prstGeom>
          <a:solidFill>
            <a:srgbClr val="339966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2000" b="1" dirty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6</a:t>
            </a:r>
            <a:r>
              <a:rPr lang="sl-SI" sz="2000" b="1" dirty="0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. SLOVENCI IN EU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Candara" pitchFamily="34" charset="0"/>
            </a:endParaRPr>
          </a:p>
        </p:txBody>
      </p:sp>
      <p:sp>
        <p:nvSpPr>
          <p:cNvPr id="29" name="AutoShape 36">
            <a:hlinkClick r:id="rId9" action="ppaction://hlinksldjump" highlightClick="1">
              <a:snd r:embed="rId20" name="WHOOSH.WAV"/>
            </a:hlinkClick>
          </p:cNvPr>
          <p:cNvSpPr>
            <a:spLocks noChangeArrowheads="1"/>
          </p:cNvSpPr>
          <p:nvPr/>
        </p:nvSpPr>
        <p:spPr bwMode="auto">
          <a:xfrm>
            <a:off x="7927391" y="1119959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3" action="ppaction://hlinksldjump"/>
              </a:rPr>
              <a:t>1</a:t>
            </a:r>
            <a:endParaRPr lang="en-US" sz="3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hlinkClick r:id="rId9" action="ppaction://hlinksldjump"/>
            </a:endParaRPr>
          </a:p>
        </p:txBody>
      </p:sp>
      <p:sp>
        <p:nvSpPr>
          <p:cNvPr id="30" name="AutoShape 36">
            <a:hlinkClick r:id="rId9" action="ppaction://hlinksldjump" highlightClick="1">
              <a:snd r:embed="rId20" name="WHOOSH.WAV"/>
            </a:hlinkClick>
          </p:cNvPr>
          <p:cNvSpPr>
            <a:spLocks noChangeArrowheads="1"/>
          </p:cNvSpPr>
          <p:nvPr/>
        </p:nvSpPr>
        <p:spPr bwMode="auto">
          <a:xfrm>
            <a:off x="9733510" y="1127812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4" action="ppaction://hlinksldjump"/>
              </a:rPr>
              <a:t>1</a:t>
            </a:r>
            <a:endParaRPr lang="en-US" sz="3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hlinkClick r:id="rId9" action="ppaction://hlinksldjump"/>
            </a:endParaRPr>
          </a:p>
        </p:txBody>
      </p:sp>
      <p:sp>
        <p:nvSpPr>
          <p:cNvPr id="31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13670" y="228365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5" action="ppaction://hlinksldjump"/>
              </a:rPr>
              <a:t>2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2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750075" y="2309019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6" action="ppaction://hlinksldjump"/>
              </a:rPr>
              <a:t>2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3" name="AutoShape 3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95147" y="3449158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7" action="ppaction://hlinksldjump"/>
              </a:rPr>
              <a:t>3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8" action="ppaction://hlinksldjump"/>
              </a:rPr>
              <a:t> 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4" name="AutoShape 3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741131" y="3435906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8" action="ppaction://hlinksldjump"/>
              </a:rPr>
              <a:t>3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8" action="ppaction://hlinksldjump"/>
              </a:rPr>
              <a:t> 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5" name="AutoShape 1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7391" y="4580896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9" action="ppaction://hlinksldjump"/>
              </a:rPr>
              <a:t>4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6" name="AutoShape 1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733510" y="457200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30" action="ppaction://hlinksldjump"/>
              </a:rPr>
              <a:t>4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7" name="AutoShape 40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36155" y="5689443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31" action="ppaction://hlinksldjump"/>
              </a:rPr>
              <a:t>5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8" name="AutoShape 40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733510" y="571500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32" action="ppaction://hlinksldjump"/>
              </a:rPr>
              <a:t>5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nimBg="1" autoUpdateAnimBg="0"/>
      <p:bldP spid="2072" grpId="0" animBg="1" autoUpdateAnimBg="0"/>
      <p:bldP spid="2073" grpId="0" animBg="1" autoUpdateAnimBg="0"/>
      <p:bldP spid="2074" grpId="0" animBg="1" autoUpdateAnimBg="0"/>
      <p:bldP spid="27" grpId="0" animBg="1" autoUpdateAnimBg="0"/>
      <p:bldP spid="28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32" name="Group 8"/>
          <p:cNvGrpSpPr>
            <a:grpSpLocks/>
          </p:cNvGrpSpPr>
          <p:nvPr/>
        </p:nvGrpSpPr>
        <p:grpSpPr bwMode="auto">
          <a:xfrm>
            <a:off x="5219700" y="5800653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6633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6634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381000" y="381000"/>
            <a:ext cx="11277600" cy="2308324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V naših obalnih mestih (Izola, Koper, Pira, Portorož).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Poleg slovenščine, je italijanščina uradni jezik. Imajo dvojezične šole, dvojezične krajevne napise, ustvarjajo svoj radijski in TV program, ustanavljajo svoja društva.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52400" y="3570069"/>
            <a:ext cx="11887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Kje živi italijanska narodna skupnost?</a:t>
            </a:r>
          </a:p>
          <a:p>
            <a:r>
              <a:rPr lang="sl-SI" sz="3600" dirty="0" smtClean="0">
                <a:latin typeface="Candara" pitchFamily="34" charset="0"/>
              </a:rPr>
              <a:t>Naštej nekaj pravic predstavnikov italijanske</a:t>
            </a:r>
          </a:p>
          <a:p>
            <a:r>
              <a:rPr lang="sl-SI" sz="3600" dirty="0" smtClean="0">
                <a:latin typeface="Candara" pitchFamily="34" charset="0"/>
              </a:rPr>
              <a:t>manjšine pri nas.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0" y="2967472"/>
            <a:ext cx="2647950" cy="1724025"/>
          </a:xfrm>
          <a:prstGeom prst="rect">
            <a:avLst/>
          </a:prstGeom>
        </p:spPr>
      </p:pic>
      <p:sp>
        <p:nvSpPr>
          <p:cNvPr id="4" name="Kotna puščica gor 3"/>
          <p:cNvSpPr/>
          <p:nvPr/>
        </p:nvSpPr>
        <p:spPr>
          <a:xfrm>
            <a:off x="8534400" y="4724400"/>
            <a:ext cx="990600" cy="381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5143499" y="594360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7657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28600" y="762001"/>
            <a:ext cx="11734800" cy="2308324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V 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Prekmurju (na SV Slovenije).</a:t>
            </a:r>
            <a:endParaRPr lang="sl-SI" sz="3200" b="1" dirty="0">
              <a:solidFill>
                <a:schemeClr val="bg1"/>
              </a:solidFill>
              <a:latin typeface="Candar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Poleg slovenščine, je 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madžarščina </a:t>
            </a: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uradni jezik. Imajo dvojezične šole, dvojezične krajevne napise, ustvarjajo svoj radijski in TV program, ustanavljajo svoja društva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.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838200" y="3430759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>
                <a:latin typeface="Candara" pitchFamily="34" charset="0"/>
              </a:rPr>
              <a:t>Kje živi </a:t>
            </a:r>
            <a:r>
              <a:rPr lang="sl-SI" sz="3600" dirty="0" smtClean="0">
                <a:latin typeface="Candara" pitchFamily="34" charset="0"/>
              </a:rPr>
              <a:t>madžarska </a:t>
            </a:r>
            <a:r>
              <a:rPr lang="sl-SI" sz="3600" dirty="0">
                <a:latin typeface="Candara" pitchFamily="34" charset="0"/>
              </a:rPr>
              <a:t>narodna skupnost?</a:t>
            </a:r>
          </a:p>
          <a:p>
            <a:r>
              <a:rPr lang="sl-SI" sz="3600" dirty="0">
                <a:latin typeface="Candara" pitchFamily="34" charset="0"/>
              </a:rPr>
              <a:t>Naštej nekaj pravic predstavnikov </a:t>
            </a:r>
            <a:r>
              <a:rPr lang="sl-SI" sz="3600" dirty="0" smtClean="0">
                <a:latin typeface="Candara" pitchFamily="34" charset="0"/>
              </a:rPr>
              <a:t>madžarske</a:t>
            </a:r>
            <a:endParaRPr lang="sl-SI" sz="3600" dirty="0">
              <a:latin typeface="Candara" pitchFamily="34" charset="0"/>
            </a:endParaRPr>
          </a:p>
          <a:p>
            <a:r>
              <a:rPr lang="sl-SI" sz="3600" dirty="0">
                <a:latin typeface="Candara" pitchFamily="34" charset="0"/>
              </a:rPr>
              <a:t>manjšine pri nas.</a:t>
            </a:r>
          </a:p>
        </p:txBody>
      </p:sp>
      <p:pic>
        <p:nvPicPr>
          <p:cNvPr id="13314" name="Picture 2" descr="Italijanska, madžarska in romska jezikovna skupnost – Jezikovna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013" y="4844232"/>
            <a:ext cx="2359025" cy="1589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Kotna puščica gor 1"/>
          <p:cNvSpPr/>
          <p:nvPr/>
        </p:nvSpPr>
        <p:spPr>
          <a:xfrm flipH="1" flipV="1">
            <a:off x="9432012" y="4690771"/>
            <a:ext cx="1143000" cy="381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43500" y="5481551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457200" y="762001"/>
            <a:ext cx="11353800" cy="1815882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V občinah, kjer živijo imajo svojega predstavnika.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Združujejo se v številna društva. Izdajajo tiskana dela, ustvarjajo svoj radijski in TV program.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Kakšne pravice imajo pripadniki romske</a:t>
            </a:r>
          </a:p>
          <a:p>
            <a:r>
              <a:rPr lang="sl-SI" sz="3600" dirty="0" smtClean="0">
                <a:latin typeface="Candara" pitchFamily="34" charset="0"/>
              </a:rPr>
              <a:t>skupnosti pri nas?</a:t>
            </a:r>
            <a:endParaRPr lang="sl-SI" sz="3600" dirty="0"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43500" y="5494803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2062103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Zaradi prenaseljenosti, neprimernih razmer za kmetijstvo, revščine, vojne, manjših možnosti za zaposlitev, ni možnosti šolanja, slabo plačano delo, kruti vladarji neke države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333500" y="3276600"/>
            <a:ext cx="9601200" cy="15240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Zakaj se ljudje selijo?</a:t>
            </a:r>
            <a:endParaRPr lang="sl-SI" sz="36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13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029200" y="6012410"/>
            <a:ext cx="1905000" cy="685800"/>
            <a:chOff x="624" y="3599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599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700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228600" y="762001"/>
            <a:ext cx="11734800" cy="3539430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V vseh sosednjih državah Republike Slovenije (v Avstriji, na Madžarskem, v Italiji in na Hrvaškem).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Združujejo se v društva, tiskajo časopise in knjige, ustvarjajo svoje radijske in TV oddaje, imajo nekatere dvojezične šole in krajevne table.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71410" y="4710661"/>
            <a:ext cx="8153400" cy="11430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V katerih državah živijo slovenski zamejci?</a:t>
            </a:r>
          </a:p>
          <a:p>
            <a:r>
              <a:rPr lang="sl-SI" sz="3600" dirty="0" smtClean="0">
                <a:latin typeface="Candara" pitchFamily="34" charset="0"/>
              </a:rPr>
              <a:t>Kakšne pravice imajo tam?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14340" name="Picture 4" descr="Slovenci v zamejstvu in slovenska narodna skupnos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9337" y="3200400"/>
            <a:ext cx="3044825" cy="1975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09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43500" y="5494803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2554545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Zdomci.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Vrnejo se, ko gredo v pokoj po končani delovni dobi.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Kako pravimo ljudem, ki se za določen čas</a:t>
            </a:r>
          </a:p>
          <a:p>
            <a:r>
              <a:rPr lang="sl-SI" sz="3600" dirty="0" smtClean="0">
                <a:latin typeface="Candara" pitchFamily="34" charset="0"/>
              </a:rPr>
              <a:t>izselijo v tujino zaradi dela?</a:t>
            </a:r>
            <a:endParaRPr lang="sl-SI" sz="36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73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20193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V Severni in Južni Ameriki, v Avstraliji.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V katerih državah sveta živijo slovenski</a:t>
            </a:r>
            <a:endParaRPr lang="sl-SI" sz="3600" dirty="0">
              <a:latin typeface="Candara" pitchFamily="34" charset="0"/>
            </a:endParaRPr>
          </a:p>
          <a:p>
            <a:r>
              <a:rPr lang="sl-SI" sz="3600" dirty="0" smtClean="0">
                <a:latin typeface="Candara" pitchFamily="34" charset="0"/>
              </a:rPr>
              <a:t>izseljenci, ki so potomci prednikov, ki so se tja</a:t>
            </a:r>
          </a:p>
          <a:p>
            <a:r>
              <a:rPr lang="sl-SI" sz="3600" dirty="0" smtClean="0">
                <a:latin typeface="Candara" pitchFamily="34" charset="0"/>
              </a:rPr>
              <a:t>preselili že pred 100 leti?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15362" name="Picture 2" descr="Slovenci po svetu so zelo aktivn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82064"/>
            <a:ext cx="3349625" cy="196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29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52400" y="762001"/>
            <a:ext cx="11734800" cy="2308324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Odvisno je od vsakega posameznika. Domovina je dežela, kjer sem se rodila in odrasla.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Morda je zgrajena iz: </a:t>
            </a:r>
            <a:r>
              <a:rPr lang="sl-SI" sz="3200" b="1" dirty="0" smtClean="0">
                <a:solidFill>
                  <a:srgbClr val="FF0000"/>
                </a:solidFill>
                <a:latin typeface="Candara" pitchFamily="34" charset="0"/>
              </a:rPr>
              <a:t>DOM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 (kjer živim) in </a:t>
            </a:r>
            <a:r>
              <a:rPr lang="sl-SI" sz="3200" b="1" dirty="0" smtClean="0">
                <a:solidFill>
                  <a:srgbClr val="FF0000"/>
                </a:solidFill>
                <a:latin typeface="Candara" pitchFamily="34" charset="0"/>
              </a:rPr>
              <a:t>IMOVINA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 (kjer nekaj imam).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295399" y="3288642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Kaj je domovina?</a:t>
            </a:r>
          </a:p>
          <a:p>
            <a:r>
              <a:rPr lang="sl-SI" sz="3600" dirty="0" smtClean="0">
                <a:latin typeface="Candara" pitchFamily="34" charset="0"/>
              </a:rPr>
              <a:t>Kako je zgrajena beseda </a:t>
            </a:r>
            <a:r>
              <a:rPr lang="sl-SI" sz="3600" dirty="0" smtClean="0">
                <a:solidFill>
                  <a:srgbClr val="FF0000"/>
                </a:solidFill>
                <a:latin typeface="Candara" pitchFamily="34" charset="0"/>
              </a:rPr>
              <a:t>DOM</a:t>
            </a:r>
            <a:r>
              <a:rPr lang="sl-SI" sz="3600" dirty="0" smtClean="0">
                <a:latin typeface="Candara" pitchFamily="34" charset="0"/>
              </a:rPr>
              <a:t>OVINA?</a:t>
            </a:r>
            <a:endParaRPr lang="sl-SI" sz="36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36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81600" y="5499653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27 držav članic.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Koliko članic povezuje Evropska unija?</a:t>
            </a:r>
            <a:endParaRPr lang="sl-SI" sz="36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3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43500" y="5781676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815882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Zastava, himna, skupno geslo, svoj dan (9.maj) in skupna denarna valuta (EUR).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Naštej simbole Evropske unije.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8600" y="2905125"/>
            <a:ext cx="263842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sl-SI">
                <a:latin typeface="Candara" pitchFamily="34" charset="0"/>
              </a:endParaRP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17409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Uradni naziv Slovenije je Republika Slovenija.</a:t>
            </a:r>
          </a:p>
          <a:p>
            <a:r>
              <a:rPr lang="sl-SI" sz="3600" dirty="0" smtClean="0">
                <a:latin typeface="Candara" pitchFamily="34" charset="0"/>
              </a:rPr>
              <a:t>Kaj pomeni beseda republika?</a:t>
            </a:r>
            <a:endParaRPr lang="sl-SI" sz="3600" dirty="0">
              <a:latin typeface="Candara" pitchFamily="34" charset="0"/>
            </a:endParaRP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2308324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Republika pomeni, da ima oblast ljudstvo, tako da ima pravico izvoliti svoje predstavnike oblasti.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81600" y="5512905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2308324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V skupnosti je združenih veliko različnih narodov, kultur, kar pomeni veliko bogastvo za skupno unijo.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Kaj pomeni geslo: ZDRUŽENI V RAZLIČNOSTI?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4"/>
          <a:srcRect r="61552" b="45604"/>
          <a:stretch/>
        </p:blipFill>
        <p:spPr>
          <a:xfrm>
            <a:off x="1752600" y="4114800"/>
            <a:ext cx="2690813" cy="250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50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81600" y="5552662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76200" y="762001"/>
            <a:ext cx="11963400" cy="2554545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Evropski parlament, Evropska komisija, Evropski svet.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DA. V Evropski komisiji imamo komisarja za krzno upravljanje (nujni odziv). V Evropskem svetu je predsednik slovenske  vlade.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600200" y="3304927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Kateri so najvišji organi EU, ki odločajo o</a:t>
            </a:r>
          </a:p>
          <a:p>
            <a:r>
              <a:rPr lang="sl-SI" sz="3600" dirty="0" smtClean="0">
                <a:latin typeface="Candara" pitchFamily="34" charset="0"/>
              </a:rPr>
              <a:t>zadevah EU? Ali so v njih tudi slovenski</a:t>
            </a:r>
          </a:p>
          <a:p>
            <a:r>
              <a:rPr lang="sl-SI" sz="3600" dirty="0" smtClean="0">
                <a:latin typeface="Candara" pitchFamily="34" charset="0"/>
              </a:rPr>
              <a:t>Predstavniki?</a:t>
            </a:r>
            <a:endParaRPr lang="sl-SI" sz="36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33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43500" y="5804117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52400" y="762001"/>
            <a:ext cx="11887200" cy="4031873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Prosto potovanje preko meja držav članic EU (razen ko veljajo določeni ukrepi npr. zaradi širitve </a:t>
            </a:r>
            <a:r>
              <a:rPr lang="sl-SI" sz="3200" b="1" dirty="0" err="1" smtClean="0">
                <a:solidFill>
                  <a:schemeClr val="bg1"/>
                </a:solidFill>
                <a:latin typeface="Candara" pitchFamily="34" charset="0"/>
              </a:rPr>
              <a:t>koronavirusa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).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Upravičeni smo do nujne zdravniške pomoči.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Lahko se preselimo v drugo državo članico EU in tam zaposlimo.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Lahko se šolamo v drugih državah </a:t>
            </a:r>
            <a:r>
              <a:rPr lang="sl-SI" sz="3200" b="1" dirty="0" err="1" smtClean="0">
                <a:solidFill>
                  <a:schemeClr val="bg1"/>
                </a:solidFill>
                <a:latin typeface="Candara" pitchFamily="34" charset="0"/>
              </a:rPr>
              <a:t>čalanicah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Kmetje dobijo denarno podporo.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524000" y="4864272"/>
            <a:ext cx="96012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Kakšen pomen ima EU </a:t>
            </a:r>
            <a:r>
              <a:rPr lang="sl-SI" sz="3600" smtClean="0">
                <a:latin typeface="Candara" pitchFamily="34" charset="0"/>
              </a:rPr>
              <a:t>za Slovence?</a:t>
            </a:r>
            <a:endParaRPr lang="sl-SI" sz="36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66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3276600" y="2971800"/>
            <a:ext cx="5486400" cy="804862"/>
          </a:xfrm>
        </p:spPr>
        <p:txBody>
          <a:bodyPr/>
          <a:lstStyle/>
          <a:p>
            <a:pPr algn="ctr"/>
            <a:r>
              <a:rPr lang="sl-SI" sz="6000" dirty="0" smtClean="0"/>
              <a:t>ČESTITAM!</a:t>
            </a:r>
            <a:endParaRPr lang="sl-SI" sz="60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Pripravila: Irena Čermelj</a:t>
            </a:r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9" name="Group 11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7177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304800" y="762001"/>
            <a:ext cx="11734800" cy="1815882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Volivec je lahko polnoletni državljan (star 18 let in več).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Volivci volijo poslance državnega zbora (90 poslancev) in predsednika republike. 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Ker v Sloveniji voli oblast ljudstvo, pravimo da je</a:t>
            </a:r>
          </a:p>
          <a:p>
            <a:r>
              <a:rPr lang="sl-SI" sz="3600" dirty="0" smtClean="0">
                <a:latin typeface="Candara" pitchFamily="34" charset="0"/>
              </a:rPr>
              <a:t>Slovenija demokratična (demos=ljudstvo).</a:t>
            </a:r>
          </a:p>
          <a:p>
            <a:r>
              <a:rPr lang="sl-SI" sz="3600" dirty="0" smtClean="0">
                <a:latin typeface="Candara" pitchFamily="34" charset="0"/>
              </a:rPr>
              <a:t>Kdo je lahko </a:t>
            </a:r>
            <a:r>
              <a:rPr lang="sl-SI" sz="3600" dirty="0" err="1" smtClean="0">
                <a:latin typeface="Candara" pitchFamily="34" charset="0"/>
              </a:rPr>
              <a:t>volilec</a:t>
            </a:r>
            <a:r>
              <a:rPr lang="sl-SI" sz="3600" dirty="0" smtClean="0">
                <a:latin typeface="Candara" pitchFamily="34" charset="0"/>
              </a:rPr>
              <a:t>?</a:t>
            </a:r>
          </a:p>
          <a:p>
            <a:r>
              <a:rPr lang="sl-SI" sz="3600" dirty="0" smtClean="0">
                <a:latin typeface="Candara" pitchFamily="34" charset="0"/>
              </a:rPr>
              <a:t>Koga volijo </a:t>
            </a:r>
            <a:r>
              <a:rPr lang="sl-SI" sz="3600" dirty="0" err="1" smtClean="0">
                <a:latin typeface="Candara" pitchFamily="34" charset="0"/>
              </a:rPr>
              <a:t>volilci</a:t>
            </a:r>
            <a:r>
              <a:rPr lang="sl-SI" sz="3600" dirty="0" smtClean="0">
                <a:latin typeface="Candara" pitchFamily="34" charset="0"/>
              </a:rPr>
              <a:t>?</a:t>
            </a:r>
          </a:p>
        </p:txBody>
      </p:sp>
      <p:pic>
        <p:nvPicPr>
          <p:cNvPr id="2050" name="Picture 2" descr="IZ MINUTE V MINUTO) Lokalne volitve 2018 (2. krog): Polom Marjana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771900"/>
            <a:ext cx="2540849" cy="1697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8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10249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2133600" y="457200"/>
            <a:ext cx="8229600" cy="2062103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Temeljni zakon RS je ustava.</a:t>
            </a:r>
          </a:p>
          <a:p>
            <a:pPr algn="ctr" eaLnBrk="0" hangingPunct="0">
              <a:spcBef>
                <a:spcPct val="50000"/>
              </a:spcBef>
            </a:pPr>
            <a:endParaRPr lang="sl-SI" sz="3200" b="1" dirty="0" smtClean="0">
              <a:solidFill>
                <a:schemeClr val="bg1"/>
              </a:solidFill>
              <a:latin typeface="Candar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Kaj je temeljni zakon Republike Slovenije?</a:t>
            </a:r>
            <a:endParaRPr lang="sl-SI" sz="3600" dirty="0">
              <a:latin typeface="Candara" pitchFamily="34" charset="0"/>
            </a:endParaRPr>
          </a:p>
        </p:txBody>
      </p:sp>
      <p:sp>
        <p:nvSpPr>
          <p:cNvPr id="4" name="AutoShape 4" descr="Rezultat iskanja slik za Usta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3945" y="602426"/>
            <a:ext cx="1352550" cy="17716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73" name="Group 9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11274" name="AutoShape 10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019300" y="112455"/>
            <a:ext cx="8229600" cy="3046988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rgbClr val="FF0000"/>
                </a:solidFill>
                <a:latin typeface="Candara" pitchFamily="34" charset="0"/>
              </a:rPr>
              <a:t>DRŽAVNI ZBOR 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sprejema zakone.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Izvršno oblast ima </a:t>
            </a:r>
            <a:r>
              <a:rPr lang="sl-SI" sz="3200" b="1" dirty="0" smtClean="0">
                <a:solidFill>
                  <a:srgbClr val="FF0000"/>
                </a:solidFill>
                <a:latin typeface="Candara" pitchFamily="34" charset="0"/>
              </a:rPr>
              <a:t>VLADA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  (predsednik in ministri) – to najbolj čutimo sedaj, ko odloča o ukrepih v zvezi s </a:t>
            </a:r>
            <a:r>
              <a:rPr lang="sl-SI" sz="3200" b="1" dirty="0" err="1" smtClean="0">
                <a:solidFill>
                  <a:schemeClr val="bg1"/>
                </a:solidFill>
                <a:latin typeface="Candara" pitchFamily="34" charset="0"/>
              </a:rPr>
              <a:t>koronavirusom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Sodno oblast imajo </a:t>
            </a:r>
            <a:r>
              <a:rPr lang="sl-SI" sz="3200" b="1" dirty="0" smtClean="0">
                <a:solidFill>
                  <a:srgbClr val="FF0000"/>
                </a:solidFill>
                <a:latin typeface="Candara" pitchFamily="34" charset="0"/>
              </a:rPr>
              <a:t>SODIŠČA</a:t>
            </a: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.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447800" y="3340272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Kdo v Sloveniji sprejema zakone?</a:t>
            </a:r>
          </a:p>
          <a:p>
            <a:r>
              <a:rPr lang="sl-SI" sz="3600" dirty="0" smtClean="0">
                <a:latin typeface="Candara" pitchFamily="34" charset="0"/>
              </a:rPr>
              <a:t>Kdo ima izvršno oblast?</a:t>
            </a:r>
          </a:p>
          <a:p>
            <a:r>
              <a:rPr lang="sl-SI" sz="3600" dirty="0" smtClean="0">
                <a:latin typeface="Candara" pitchFamily="34" charset="0"/>
              </a:rPr>
              <a:t>Kdo ima sodno oblast?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3074" name="Picture 2" descr="Portal DZ - O poslopj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187" y="3659901"/>
            <a:ext cx="3198813" cy="141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22" name="Group 10"/>
          <p:cNvGrpSpPr>
            <a:grpSpLocks/>
          </p:cNvGrpSpPr>
          <p:nvPr/>
        </p:nvGrpSpPr>
        <p:grpSpPr bwMode="auto">
          <a:xfrm>
            <a:off x="5143500" y="5448421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13323" name="AutoShape 11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10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0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Predsednik RS je Borut Pahor.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Izvoljen je za obdobje 5 let.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Kdo je predsednik Republike Slovenije?</a:t>
            </a:r>
          </a:p>
          <a:p>
            <a:r>
              <a:rPr lang="sl-SI" sz="3600" dirty="0" smtClean="0">
                <a:latin typeface="Candara" pitchFamily="34" charset="0"/>
              </a:rPr>
              <a:t>Za koliko let so ga </a:t>
            </a:r>
            <a:r>
              <a:rPr lang="sl-SI" sz="3600" dirty="0" err="1" smtClean="0">
                <a:latin typeface="Candara" pitchFamily="34" charset="0"/>
              </a:rPr>
              <a:t>volilci</a:t>
            </a:r>
            <a:r>
              <a:rPr lang="sl-SI" sz="3600" dirty="0" smtClean="0">
                <a:latin typeface="Candara" pitchFamily="34" charset="0"/>
              </a:rPr>
              <a:t> izvolili?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4098" name="Picture 2" descr="borut-pahor | Novi Tedni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0212" y="2252662"/>
            <a:ext cx="2695575" cy="30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6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12297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819400" y="2209800"/>
            <a:ext cx="670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sl-SI" sz="3600">
              <a:latin typeface="Candara" pitchFamily="34" charset="0"/>
            </a:endParaRPr>
          </a:p>
        </p:txBody>
      </p:sp>
      <p:pic>
        <p:nvPicPr>
          <p:cNvPr id="9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Zastava, grb in himna.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Naštej državne simbole Republike Slovenije.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5128" name="Picture 8" descr="Čebelarska zveza Slovenij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36" y="1614487"/>
            <a:ext cx="32861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8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15369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 smtClean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019300" y="762001"/>
            <a:ext cx="8229600" cy="2800767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Je belo-modro-rdeča z grbom Slovenije v zgornjem levem kotu.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 smtClean="0">
                <a:solidFill>
                  <a:schemeClr val="bg1"/>
                </a:solidFill>
                <a:latin typeface="Candara" pitchFamily="34" charset="0"/>
              </a:rPr>
              <a:t>Izobesimo jo ob državnih praznikih. Stalno je izobešena pred javnimi in državnimi ustanovami (npr. šola).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295399" y="4021506"/>
            <a:ext cx="9601200" cy="1019215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 smtClean="0">
                <a:latin typeface="Candara" pitchFamily="34" charset="0"/>
              </a:rPr>
              <a:t>Opiši zastavo Republike Slovenije.</a:t>
            </a:r>
          </a:p>
          <a:p>
            <a:r>
              <a:rPr lang="sl-SI" sz="3600" dirty="0" smtClean="0">
                <a:latin typeface="Candara" pitchFamily="34" charset="0"/>
              </a:rPr>
              <a:t>Kdaj jo izobesimo.</a:t>
            </a:r>
            <a:endParaRPr lang="sl-SI" sz="3600" dirty="0">
              <a:latin typeface="Candara" pitchFamily="34" charset="0"/>
            </a:endParaRPr>
          </a:p>
        </p:txBody>
      </p:sp>
      <p:pic>
        <p:nvPicPr>
          <p:cNvPr id="6146" name="Picture 2" descr="Drapeau Slovénie Gif animé drapea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3135573"/>
            <a:ext cx="28575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f65e196fd2f127388a82d75976f7342f5ff51"/>
  <p:tag name="ISPRING_RESOURCE_PATHS_HASH" val="4629d1acff76b6dbbddfc74ca371a17fef35e07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5136</TotalTime>
  <Words>1115</Words>
  <Application>Microsoft Office PowerPoint</Application>
  <PresentationFormat>Širokozaslonsko</PresentationFormat>
  <Paragraphs>182</Paragraphs>
  <Slides>33</Slides>
  <Notes>0</Notes>
  <HiddenSlides>0</HiddenSlides>
  <MMClips>0</MMClips>
  <ScaleCrop>false</ScaleCrop>
  <HeadingPairs>
    <vt:vector size="8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33</vt:i4>
      </vt:variant>
      <vt:variant>
        <vt:lpstr>Diaprojekcije po meri</vt:lpstr>
      </vt:variant>
      <vt:variant>
        <vt:i4>1</vt:i4>
      </vt:variant>
    </vt:vector>
  </HeadingPairs>
  <TitlesOfParts>
    <vt:vector size="38" baseType="lpstr">
      <vt:lpstr>Arial</vt:lpstr>
      <vt:lpstr>Calibri</vt:lpstr>
      <vt:lpstr>Candara</vt:lpstr>
      <vt:lpstr>Default Design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Pripravila: Irena Čermelj</vt:lpstr>
      <vt:lpstr>(1.1)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</dc:title>
  <dc:creator>Klavdija</dc:creator>
  <dc:description>Created by Jerry Myers is 1998 for a class.</dc:description>
  <cp:lastModifiedBy>Microsoftov račun</cp:lastModifiedBy>
  <cp:revision>170</cp:revision>
  <dcterms:created xsi:type="dcterms:W3CDTF">1998-08-03T22:24:04Z</dcterms:created>
  <dcterms:modified xsi:type="dcterms:W3CDTF">2020-05-11T13:08:36Z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1998</vt:lpwstr>
  </property>
</Properties>
</file>