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4" r:id="rId5"/>
    <p:sldId id="259" r:id="rId6"/>
    <p:sldId id="262" r:id="rId7"/>
    <p:sldId id="260" r:id="rId8"/>
    <p:sldId id="265" r:id="rId9"/>
    <p:sldId id="261" r:id="rId10"/>
    <p:sldId id="263" r:id="rId11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92" d="100"/>
          <a:sy n="92" d="100"/>
        </p:scale>
        <p:origin x="49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 smtClean="0"/>
              <a:t>Kliknite, da uredite slog podnaslova matrice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64F5C-70E5-4FAC-903D-3C8088EE738C}" type="datetimeFigureOut">
              <a:rPr lang="sl-SI" smtClean="0"/>
              <a:t>9. 04. 2020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10147-B03E-44CA-AD23-891BC5F079A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6399900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64F5C-70E5-4FAC-903D-3C8088EE738C}" type="datetimeFigureOut">
              <a:rPr lang="sl-SI" smtClean="0"/>
              <a:t>9. 04. 2020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10147-B03E-44CA-AD23-891BC5F079A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1335976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64F5C-70E5-4FAC-903D-3C8088EE738C}" type="datetimeFigureOut">
              <a:rPr lang="sl-SI" smtClean="0"/>
              <a:t>9. 04. 2020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10147-B03E-44CA-AD23-891BC5F079A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1173238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64F5C-70E5-4FAC-903D-3C8088EE738C}" type="datetimeFigureOut">
              <a:rPr lang="sl-SI" smtClean="0"/>
              <a:t>9. 04. 2020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10147-B03E-44CA-AD23-891BC5F079A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332892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64F5C-70E5-4FAC-903D-3C8088EE738C}" type="datetimeFigureOut">
              <a:rPr lang="sl-SI" smtClean="0"/>
              <a:t>9. 04. 2020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10147-B03E-44CA-AD23-891BC5F079A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7950361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64F5C-70E5-4FAC-903D-3C8088EE738C}" type="datetimeFigureOut">
              <a:rPr lang="sl-SI" smtClean="0"/>
              <a:t>9. 04. 2020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10147-B03E-44CA-AD23-891BC5F079A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9501606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besedil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značba mesta vsebin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značba mest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64F5C-70E5-4FAC-903D-3C8088EE738C}" type="datetimeFigureOut">
              <a:rPr lang="sl-SI" smtClean="0"/>
              <a:t>9. 04. 2020</a:t>
            </a:fld>
            <a:endParaRPr lang="sl-SI"/>
          </a:p>
        </p:txBody>
      </p:sp>
      <p:sp>
        <p:nvSpPr>
          <p:cNvPr id="8" name="Označba mest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10147-B03E-44CA-AD23-891BC5F079A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5117050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64F5C-70E5-4FAC-903D-3C8088EE738C}" type="datetimeFigureOut">
              <a:rPr lang="sl-SI" smtClean="0"/>
              <a:t>9. 04. 2020</a:t>
            </a:fld>
            <a:endParaRPr lang="sl-SI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10147-B03E-44CA-AD23-891BC5F079A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5008968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64F5C-70E5-4FAC-903D-3C8088EE738C}" type="datetimeFigureOut">
              <a:rPr lang="sl-SI" smtClean="0"/>
              <a:t>9. 04. 2020</a:t>
            </a:fld>
            <a:endParaRPr lang="sl-SI"/>
          </a:p>
        </p:txBody>
      </p:sp>
      <p:sp>
        <p:nvSpPr>
          <p:cNvPr id="3" name="Označba mest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10147-B03E-44CA-AD23-891BC5F079A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1909897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64F5C-70E5-4FAC-903D-3C8088EE738C}" type="datetimeFigureOut">
              <a:rPr lang="sl-SI" smtClean="0"/>
              <a:t>9. 04. 2020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10147-B03E-44CA-AD23-891BC5F079A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4848739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64F5C-70E5-4FAC-903D-3C8088EE738C}" type="datetimeFigureOut">
              <a:rPr lang="sl-SI" smtClean="0"/>
              <a:t>9. 04. 2020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10147-B03E-44CA-AD23-891BC5F079A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6264276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764F5C-70E5-4FAC-903D-3C8088EE738C}" type="datetimeFigureOut">
              <a:rPr lang="sl-SI" smtClean="0"/>
              <a:t>9. 04. 2020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E10147-B03E-44CA-AD23-891BC5F079A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2234291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955688"/>
          </a:xfrm>
        </p:spPr>
        <p:txBody>
          <a:bodyPr>
            <a:normAutofit/>
          </a:bodyPr>
          <a:lstStyle/>
          <a:p>
            <a:r>
              <a:rPr lang="sl-SI" dirty="0" smtClean="0"/>
              <a:t>Praznovanje VELIKE NOČI na Slovenskem</a:t>
            </a:r>
            <a:endParaRPr lang="sl-SI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296993"/>
            <a:ext cx="9144000" cy="2975018"/>
          </a:xfrm>
        </p:spPr>
        <p:txBody>
          <a:bodyPr/>
          <a:lstStyle/>
          <a:p>
            <a:r>
              <a:rPr lang="sl-SI" sz="3600" dirty="0" smtClean="0"/>
              <a:t>Običaji in navade</a:t>
            </a:r>
          </a:p>
          <a:p>
            <a:endParaRPr lang="sl-SI" sz="3600" dirty="0" smtClean="0"/>
          </a:p>
          <a:p>
            <a:endParaRPr lang="sl-SI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0858" y="4424899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44130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avokotnik 2"/>
          <p:cNvSpPr/>
          <p:nvPr/>
        </p:nvSpPr>
        <p:spPr>
          <a:xfrm>
            <a:off x="987379" y="2263387"/>
            <a:ext cx="828111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dirty="0" smtClean="0"/>
              <a:t>http://okusno.je/priloznostno/prazniki/velika-noc/velika-noc.html</a:t>
            </a:r>
            <a:endParaRPr lang="sl-SI" dirty="0"/>
          </a:p>
        </p:txBody>
      </p:sp>
      <p:sp>
        <p:nvSpPr>
          <p:cNvPr id="4" name="Pravokotnik 3"/>
          <p:cNvSpPr/>
          <p:nvPr/>
        </p:nvSpPr>
        <p:spPr>
          <a:xfrm>
            <a:off x="987379" y="2785393"/>
            <a:ext cx="1084401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dirty="0" smtClean="0"/>
              <a:t>https://encrypted-tbn0.gstatic.com/images?q=tbn%3AANd9GcT1rlI0cjXTMh6Rr2Q-_6o1Z7vrZDxwIomZ6s7wppqyUAdtveBw&amp;usqp=CAU</a:t>
            </a:r>
            <a:endParaRPr lang="sl-SI" dirty="0"/>
          </a:p>
        </p:txBody>
      </p:sp>
      <p:sp>
        <p:nvSpPr>
          <p:cNvPr id="5" name="Pravokotnik 4"/>
          <p:cNvSpPr/>
          <p:nvPr/>
        </p:nvSpPr>
        <p:spPr>
          <a:xfrm>
            <a:off x="987379" y="3669300"/>
            <a:ext cx="805358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dirty="0" smtClean="0"/>
              <a:t>https://abstinent.si/wp-content/uploads/2018/03/velikanoc.jpg</a:t>
            </a:r>
            <a:endParaRPr lang="sl-SI" dirty="0"/>
          </a:p>
        </p:txBody>
      </p:sp>
      <p:sp>
        <p:nvSpPr>
          <p:cNvPr id="6" name="Pravokotnik 5"/>
          <p:cNvSpPr/>
          <p:nvPr/>
        </p:nvSpPr>
        <p:spPr>
          <a:xfrm>
            <a:off x="987379" y="1621802"/>
            <a:ext cx="1002405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dirty="0" smtClean="0"/>
              <a:t>https://www.slovenec.org/2018/03/21/slovenski-ljudski-obicaji-cvetna-nedelja-velika-noc-in-binkosti/</a:t>
            </a:r>
            <a:endParaRPr lang="sl-SI" dirty="0"/>
          </a:p>
        </p:txBody>
      </p:sp>
      <p:sp>
        <p:nvSpPr>
          <p:cNvPr id="7" name="Pravokotnik 6"/>
          <p:cNvSpPr/>
          <p:nvPr/>
        </p:nvSpPr>
        <p:spPr>
          <a:xfrm>
            <a:off x="987379" y="4276208"/>
            <a:ext cx="1047481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dirty="0" smtClean="0"/>
              <a:t>https://encrypted-tbn0.gstatic.com/images?q=tbn%3AANd9GcR53wu6rRGxHD9BW3yLSwh_GjDjZRXJD6HBTwVqFo3k60RhfR9m&amp;usqp=CAU</a:t>
            </a:r>
            <a:endParaRPr lang="sl-SI" dirty="0"/>
          </a:p>
        </p:txBody>
      </p:sp>
      <p:sp>
        <p:nvSpPr>
          <p:cNvPr id="8" name="Pravokotnik 7"/>
          <p:cNvSpPr/>
          <p:nvPr/>
        </p:nvSpPr>
        <p:spPr>
          <a:xfrm>
            <a:off x="987378" y="5318326"/>
            <a:ext cx="42099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dirty="0" smtClean="0"/>
              <a:t>https://www.grosuplje.si/dogodek/129171</a:t>
            </a:r>
            <a:endParaRPr lang="sl-SI" dirty="0"/>
          </a:p>
        </p:txBody>
      </p:sp>
      <p:sp>
        <p:nvSpPr>
          <p:cNvPr id="9" name="Pravokotnik 8"/>
          <p:cNvSpPr/>
          <p:nvPr/>
        </p:nvSpPr>
        <p:spPr>
          <a:xfrm>
            <a:off x="987378" y="5806446"/>
            <a:ext cx="107452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dirty="0" smtClean="0"/>
              <a:t>https://www.kamra.si/images/zoo_cache/201602/13621_197813202_0a80df442bb4f51306dbec2ebafd8761.jpg</a:t>
            </a:r>
            <a:endParaRPr lang="sl-SI" dirty="0"/>
          </a:p>
        </p:txBody>
      </p:sp>
      <p:sp>
        <p:nvSpPr>
          <p:cNvPr id="10" name="Naslov 9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19101"/>
          </a:xfrm>
        </p:spPr>
        <p:txBody>
          <a:bodyPr/>
          <a:lstStyle/>
          <a:p>
            <a:r>
              <a:rPr lang="sl-SI" dirty="0" smtClean="0"/>
              <a:t>Viri in literatura: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7349675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 smtClean="0"/>
              <a:t>VELIKA NOČ-najpomembnejši </a:t>
            </a:r>
            <a:r>
              <a:rPr lang="sl-SI" b="1" dirty="0"/>
              <a:t>krščanski praznik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/>
              <a:t>Običaji se razlikujejo </a:t>
            </a:r>
            <a:r>
              <a:rPr lang="sl-SI" dirty="0"/>
              <a:t>od države do </a:t>
            </a:r>
            <a:r>
              <a:rPr lang="sl-SI" dirty="0" smtClean="0"/>
              <a:t>države.</a:t>
            </a:r>
          </a:p>
          <a:p>
            <a:r>
              <a:rPr lang="sl-SI" b="1" dirty="0" smtClean="0"/>
              <a:t>Praznujemo </a:t>
            </a:r>
            <a:r>
              <a:rPr lang="sl-SI" b="1" dirty="0"/>
              <a:t>Jezusovo vstajenje od </a:t>
            </a:r>
            <a:r>
              <a:rPr lang="sl-SI" b="1" dirty="0" smtClean="0"/>
              <a:t>mrtvih.</a:t>
            </a:r>
          </a:p>
          <a:p>
            <a:r>
              <a:rPr lang="sl-SI" dirty="0"/>
              <a:t>Že od nekdaj velika noč v domove </a:t>
            </a:r>
            <a:r>
              <a:rPr lang="sl-SI" b="1" dirty="0"/>
              <a:t>prinaša veselje in </a:t>
            </a:r>
            <a:r>
              <a:rPr lang="sl-SI" b="1" dirty="0" smtClean="0"/>
              <a:t>upanje</a:t>
            </a:r>
            <a:r>
              <a:rPr lang="sl-SI" dirty="0" smtClean="0"/>
              <a:t>.</a:t>
            </a:r>
          </a:p>
          <a:p>
            <a:r>
              <a:rPr lang="sl-SI" dirty="0" smtClean="0"/>
              <a:t>Datum praznovanja je </a:t>
            </a:r>
            <a:r>
              <a:rPr lang="sl-SI" b="1" dirty="0" smtClean="0"/>
              <a:t>premakljiv</a:t>
            </a:r>
            <a:r>
              <a:rPr lang="sl-SI" dirty="0" smtClean="0"/>
              <a:t>, kar pomeni, da ni vsakič na isti datum.</a:t>
            </a:r>
            <a:endParaRPr lang="sl-SI" dirty="0"/>
          </a:p>
          <a:p>
            <a:pPr marL="0" indent="0">
              <a:buNone/>
            </a:pPr>
            <a:endParaRPr lang="sl-SI" b="1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6085" y="4278603"/>
            <a:ext cx="4649272" cy="1762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12467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 smtClean="0"/>
              <a:t>OBIČAJI ob veliki noči</a:t>
            </a:r>
            <a:endParaRPr lang="sl-SI" b="1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l-SI" dirty="0" smtClean="0"/>
              <a:t>40 dni pred veliko nočjo se začne postni čas.</a:t>
            </a:r>
          </a:p>
          <a:p>
            <a:r>
              <a:rPr lang="sl-SI" dirty="0"/>
              <a:t>Četrtek pred veliko nočjo je zadnji dan, ko je še dovoljeno opravljati dela za zemlji</a:t>
            </a:r>
            <a:r>
              <a:rPr lang="sl-SI" dirty="0" smtClean="0"/>
              <a:t>.</a:t>
            </a:r>
            <a:r>
              <a:rPr lang="sl-SI" dirty="0"/>
              <a:t> Do takrat je potrebno opraviti tudi spomladansko čiščenje, saj mora biti hiša na veliko noč čista in pospravljena</a:t>
            </a:r>
            <a:r>
              <a:rPr lang="sl-SI" dirty="0" smtClean="0"/>
              <a:t>.</a:t>
            </a:r>
          </a:p>
          <a:p>
            <a:r>
              <a:rPr lang="sl-SI" dirty="0" smtClean="0"/>
              <a:t>Po tradiciji je na veliki petek zapovedan strogi post (brez uživanja mesa in mesnih izdelkov).</a:t>
            </a:r>
          </a:p>
          <a:p>
            <a:r>
              <a:rPr lang="sl-SI" dirty="0" smtClean="0"/>
              <a:t>V soboto dopoldne se pripravi velikonočne jedi, ki se jih popoldne nese k blagoslovu.</a:t>
            </a:r>
          </a:p>
          <a:p>
            <a:r>
              <a:rPr lang="sl-SI" dirty="0" smtClean="0"/>
              <a:t>V nedeljo je slovesni velikonočni zajtrk.</a:t>
            </a:r>
          </a:p>
          <a:p>
            <a:r>
              <a:rPr lang="sl-SI" dirty="0"/>
              <a:t>Zajtrk je </a:t>
            </a:r>
            <a:r>
              <a:rPr lang="sl-SI" dirty="0" smtClean="0"/>
              <a:t>slovesen</a:t>
            </a:r>
            <a:r>
              <a:rPr lang="sl-SI" dirty="0"/>
              <a:t>, poln hvaležnosti in spoštovanja.</a:t>
            </a:r>
            <a:endParaRPr lang="sl-SI" dirty="0" smtClean="0"/>
          </a:p>
          <a:p>
            <a:endParaRPr lang="sl-SI" dirty="0" smtClean="0"/>
          </a:p>
          <a:p>
            <a:endParaRPr lang="sl-SI" dirty="0" smtClean="0"/>
          </a:p>
          <a:p>
            <a:endParaRPr lang="sl-SI" dirty="0" smtClean="0"/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8857986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588" y="599873"/>
            <a:ext cx="5156198" cy="3431215"/>
          </a:xfrm>
          <a:prstGeom prst="rect">
            <a:avLst/>
          </a:prstGeom>
        </p:spPr>
      </p:pic>
      <p:pic>
        <p:nvPicPr>
          <p:cNvPr id="4" name="Slika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5051" y="3696237"/>
            <a:ext cx="5467450" cy="2642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26400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 smtClean="0"/>
              <a:t>SIMBOLI velike noči</a:t>
            </a:r>
            <a:endParaRPr lang="sl-SI" b="1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sl-SI" b="1" dirty="0"/>
              <a:t>Velikonočna jajca ali </a:t>
            </a:r>
            <a:r>
              <a:rPr lang="sl-SI" b="1" dirty="0" smtClean="0"/>
              <a:t>pirhi. </a:t>
            </a:r>
            <a:r>
              <a:rPr lang="sl-SI" dirty="0"/>
              <a:t>Nekoč so bili pirhi obarvani rdeče, saj so simbol vstajenja ali kaplje krvi, jajce pa predstavlja tudi vstajenje. Piščanec skozi jajčno lupino vstopi v nov svet, prav tako pa je iz groba vstal tudi Jezus.</a:t>
            </a:r>
          </a:p>
          <a:p>
            <a:pPr lvl="0"/>
            <a:r>
              <a:rPr lang="sl-SI" b="1" dirty="0"/>
              <a:t>Hren, </a:t>
            </a:r>
            <a:r>
              <a:rPr lang="sl-SI" dirty="0"/>
              <a:t>ki simbolizira žeblje.</a:t>
            </a:r>
          </a:p>
          <a:p>
            <a:pPr lvl="0"/>
            <a:r>
              <a:rPr lang="sl-SI" b="1" dirty="0"/>
              <a:t>Potico, </a:t>
            </a:r>
            <a:r>
              <a:rPr lang="sl-SI" dirty="0"/>
              <a:t>ki simbolizira trnovo krono.</a:t>
            </a:r>
          </a:p>
          <a:p>
            <a:pPr lvl="0"/>
            <a:r>
              <a:rPr lang="sl-SI" b="1" dirty="0"/>
              <a:t>Velikonočno šunko, </a:t>
            </a:r>
            <a:r>
              <a:rPr lang="sl-SI" dirty="0"/>
              <a:t>ki simbolizira Kristusovo telo</a:t>
            </a:r>
            <a:r>
              <a:rPr lang="sl-SI" dirty="0" smtClean="0"/>
              <a:t>.</a:t>
            </a:r>
          </a:p>
          <a:p>
            <a:pPr lvl="0"/>
            <a:r>
              <a:rPr lang="sl-SI" dirty="0"/>
              <a:t>Na Primorskem in v Istri za veliko noč pripravijo </a:t>
            </a:r>
            <a:r>
              <a:rPr lang="sl-SI" b="1" dirty="0"/>
              <a:t>pinco</a:t>
            </a:r>
            <a:r>
              <a:rPr lang="sl-SI" dirty="0"/>
              <a:t>, sladek kruh, ki spominja na </a:t>
            </a:r>
            <a:r>
              <a:rPr lang="sl-SI" dirty="0" smtClean="0"/>
              <a:t>potico.</a:t>
            </a:r>
          </a:p>
          <a:p>
            <a:r>
              <a:rPr lang="sl-SI" dirty="0"/>
              <a:t>Zanimivo je, da med velikonočne simbole sodi tudi pomaranča, ki simbolizira pijačo, ki so jo ponudili Kristusu pred smrtjo (v resnici je šlo za gobo, namočeno v kis</a:t>
            </a:r>
            <a:r>
              <a:rPr lang="sl-SI" dirty="0" smtClean="0"/>
              <a:t>).</a:t>
            </a:r>
          </a:p>
          <a:p>
            <a:endParaRPr lang="sl-SI" dirty="0"/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1514664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3997" y="653535"/>
            <a:ext cx="4186037" cy="2974290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04574" y="3088254"/>
            <a:ext cx="6928989" cy="3022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6704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 smtClean="0"/>
              <a:t>IGRE s pirhi</a:t>
            </a:r>
            <a:endParaRPr lang="sl-SI" b="1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/>
              <a:t>Igre s pirhi so velik del velikonočnih navad v Sloveniji</a:t>
            </a:r>
            <a:r>
              <a:rPr lang="sl-SI" dirty="0" smtClean="0"/>
              <a:t>.</a:t>
            </a:r>
          </a:p>
          <a:p>
            <a:r>
              <a:rPr lang="sl-SI" dirty="0"/>
              <a:t>Najbolj znane igre so sekanje in zbijanje pirhov, pa tudi </a:t>
            </a:r>
            <a:r>
              <a:rPr lang="sl-SI" dirty="0" err="1" smtClean="0"/>
              <a:t>valicanje</a:t>
            </a:r>
            <a:r>
              <a:rPr lang="sl-SI" dirty="0" smtClean="0"/>
              <a:t>.</a:t>
            </a:r>
          </a:p>
          <a:p>
            <a:r>
              <a:rPr lang="sl-SI" dirty="0"/>
              <a:t>Igram so prisostvovali tako otroci, kot tudi mladostniki in </a:t>
            </a:r>
            <a:r>
              <a:rPr lang="sl-SI" dirty="0" smtClean="0"/>
              <a:t>odrasli.</a:t>
            </a:r>
          </a:p>
          <a:p>
            <a:r>
              <a:rPr lang="sl-SI" dirty="0" smtClean="0"/>
              <a:t>Igrali so </a:t>
            </a:r>
            <a:r>
              <a:rPr lang="sl-SI" dirty="0"/>
              <a:t>jih v nedeljo zjutraj po maši ali v ponedeljek v vasi oziroma pred cerkvijo</a:t>
            </a:r>
            <a:r>
              <a:rPr lang="sl-SI" dirty="0" smtClean="0"/>
              <a:t>.</a:t>
            </a:r>
          </a:p>
          <a:p>
            <a:r>
              <a:rPr lang="sl-SI" dirty="0"/>
              <a:t>V 90. letih 20. stoletja je v Sloveniji ponovno postalo priljubljeno </a:t>
            </a:r>
            <a:r>
              <a:rPr lang="sl-SI" b="1" dirty="0"/>
              <a:t>ciljanje </a:t>
            </a:r>
            <a:r>
              <a:rPr lang="sl-SI" b="1" dirty="0" smtClean="0"/>
              <a:t>pirhov.</a:t>
            </a:r>
          </a:p>
          <a:p>
            <a:r>
              <a:rPr lang="sl-SI" dirty="0"/>
              <a:t>Igre s pirhi so pričele zamirati po 2. svetovni vojni.</a:t>
            </a:r>
          </a:p>
          <a:p>
            <a:endParaRPr lang="sl-SI" dirty="0"/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5261549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3138" y="493757"/>
            <a:ext cx="1714500" cy="2676525"/>
          </a:xfrm>
          <a:prstGeom prst="rect">
            <a:avLst/>
          </a:prstGeom>
        </p:spPr>
      </p:pic>
      <p:pic>
        <p:nvPicPr>
          <p:cNvPr id="3" name="Slika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55567" y="4117349"/>
            <a:ext cx="1800225" cy="2533650"/>
          </a:xfrm>
          <a:prstGeom prst="rect">
            <a:avLst/>
          </a:prstGeom>
        </p:spPr>
      </p:pic>
      <p:pic>
        <p:nvPicPr>
          <p:cNvPr id="4" name="Slika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20496" y="611746"/>
            <a:ext cx="5270142" cy="3320189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3138" y="3286125"/>
            <a:ext cx="4762500" cy="3571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96200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 smtClean="0"/>
              <a:t>Zanimivost</a:t>
            </a:r>
            <a:r>
              <a:rPr lang="sl-SI" dirty="0" smtClean="0"/>
              <a:t> – velikonočne vraže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sl-SI" dirty="0"/>
              <a:t>V sodobnem času skorajda ne poznamo več vraž, v katere so ljudje nekoč verjeli. </a:t>
            </a:r>
            <a:endParaRPr lang="sl-SI" dirty="0" smtClean="0"/>
          </a:p>
          <a:p>
            <a:r>
              <a:rPr lang="sl-SI" dirty="0" smtClean="0"/>
              <a:t>Vraže, značilne za </a:t>
            </a:r>
            <a:r>
              <a:rPr lang="sl-SI" dirty="0"/>
              <a:t>veliko noč:</a:t>
            </a:r>
          </a:p>
          <a:p>
            <a:pPr marL="0" lvl="0" indent="0">
              <a:buNone/>
            </a:pPr>
            <a:r>
              <a:rPr lang="sl-SI" dirty="0"/>
              <a:t> </a:t>
            </a:r>
            <a:r>
              <a:rPr lang="sl-SI" dirty="0" smtClean="0"/>
              <a:t>  - Na </a:t>
            </a:r>
            <a:r>
              <a:rPr lang="sl-SI" dirty="0"/>
              <a:t>veliki petek se perilo ne sme sušiti (viseti), saj takrat na križu visi </a:t>
            </a:r>
            <a:r>
              <a:rPr lang="sl-SI" dirty="0" smtClean="0"/>
              <a:t>Jezus.</a:t>
            </a:r>
          </a:p>
          <a:p>
            <a:pPr marL="0" lvl="0" indent="0">
              <a:buNone/>
            </a:pPr>
            <a:r>
              <a:rPr lang="sl-SI" dirty="0"/>
              <a:t> </a:t>
            </a:r>
            <a:r>
              <a:rPr lang="sl-SI" dirty="0" smtClean="0"/>
              <a:t>  - Če </a:t>
            </a:r>
            <a:r>
              <a:rPr lang="sl-SI" dirty="0"/>
              <a:t>se da na veliki petek govedu palmove vejice, bodo krave imele </a:t>
            </a:r>
            <a:r>
              <a:rPr lang="sl-SI" dirty="0" smtClean="0"/>
              <a:t>več     mleka</a:t>
            </a:r>
            <a:r>
              <a:rPr lang="sl-SI" dirty="0"/>
              <a:t>.</a:t>
            </a:r>
          </a:p>
          <a:p>
            <a:pPr marL="0" lvl="0" indent="0">
              <a:buNone/>
            </a:pPr>
            <a:r>
              <a:rPr lang="sl-SI" dirty="0" smtClean="0"/>
              <a:t>   - Drevo</a:t>
            </a:r>
            <a:r>
              <a:rPr lang="sl-SI" dirty="0"/>
              <a:t>, ki že več let ni obrodilo sadov, se mora na veliki petek obložiti s kamenjem. Ob tem naj bi govorili </a:t>
            </a:r>
            <a:r>
              <a:rPr lang="sl-SI" i="1" dirty="0"/>
              <a:t>»Če ne daješ nobenih plodov, pa nosi kamenje!«</a:t>
            </a:r>
            <a:endParaRPr lang="sl-SI" dirty="0"/>
          </a:p>
          <a:p>
            <a:pPr marL="0" lvl="0" indent="0">
              <a:buNone/>
            </a:pPr>
            <a:r>
              <a:rPr lang="sl-SI" dirty="0" smtClean="0"/>
              <a:t>   - Na </a:t>
            </a:r>
            <a:r>
              <a:rPr lang="sl-SI" dirty="0"/>
              <a:t>veliki petek mora gospodinja nekaj </a:t>
            </a:r>
            <a:r>
              <a:rPr lang="sl-SI" dirty="0" smtClean="0"/>
              <a:t>posaditi.</a:t>
            </a:r>
          </a:p>
          <a:p>
            <a:pPr marL="0" lvl="0" indent="0">
              <a:buNone/>
            </a:pPr>
            <a:r>
              <a:rPr lang="sl-SI" dirty="0"/>
              <a:t> </a:t>
            </a:r>
            <a:r>
              <a:rPr lang="sl-SI" dirty="0" smtClean="0"/>
              <a:t>  - Na </a:t>
            </a:r>
            <a:r>
              <a:rPr lang="sl-SI" dirty="0"/>
              <a:t>velikonočni ponedeljek lahko zunaj hodiš bos, pa se ne boš prehladil.</a:t>
            </a: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1159463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515</Words>
  <Application>Microsoft Office PowerPoint</Application>
  <PresentationFormat>Širokozaslonsko</PresentationFormat>
  <Paragraphs>46</Paragraphs>
  <Slides>10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Officeova tema</vt:lpstr>
      <vt:lpstr>Praznovanje VELIKE NOČI na Slovenskem</vt:lpstr>
      <vt:lpstr>VELIKA NOČ-najpomembnejši krščanski praznik</vt:lpstr>
      <vt:lpstr>OBIČAJI ob veliki noči</vt:lpstr>
      <vt:lpstr>PowerPointova predstavitev</vt:lpstr>
      <vt:lpstr>SIMBOLI velike noči</vt:lpstr>
      <vt:lpstr>PowerPointova predstavitev</vt:lpstr>
      <vt:lpstr>IGRE s pirhi</vt:lpstr>
      <vt:lpstr>PowerPointova predstavitev</vt:lpstr>
      <vt:lpstr>Zanimivost – velikonočne vraže</vt:lpstr>
      <vt:lpstr>Viri in literatura: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Praznovanje VELIKE NOČI na Slovenskem</dc:title>
  <dc:creator>Uporabnik</dc:creator>
  <cp:lastModifiedBy>Uporabnik sistema Windows</cp:lastModifiedBy>
  <cp:revision>11</cp:revision>
  <dcterms:created xsi:type="dcterms:W3CDTF">2020-04-09T15:23:22Z</dcterms:created>
  <dcterms:modified xsi:type="dcterms:W3CDTF">2020-04-09T18:15:23Z</dcterms:modified>
</cp:coreProperties>
</file>