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78" r:id="rId4"/>
    <p:sldId id="277" r:id="rId5"/>
    <p:sldId id="262" r:id="rId6"/>
    <p:sldId id="261" r:id="rId7"/>
    <p:sldId id="274" r:id="rId8"/>
    <p:sldId id="279" r:id="rId9"/>
    <p:sldId id="273" r:id="rId10"/>
    <p:sldId id="268" r:id="rId11"/>
    <p:sldId id="263" r:id="rId12"/>
    <p:sldId id="275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5823" y="2094728"/>
            <a:ext cx="8689976" cy="926755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PISNO DELJENJE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5823" y="3684371"/>
            <a:ext cx="8689976" cy="1371599"/>
          </a:xfrm>
        </p:spPr>
        <p:txBody>
          <a:bodyPr>
            <a:noAutofit/>
          </a:bodyPr>
          <a:lstStyle/>
          <a:p>
            <a:r>
              <a:rPr lang="sl-SI" sz="4000" dirty="0" smtClean="0"/>
              <a:t>TRIMESTNEGA DELJENCA Z DVOMESTNIM DELITELJEM</a:t>
            </a:r>
            <a:endParaRPr lang="sl-SI" sz="4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59" y="746040"/>
            <a:ext cx="2697377" cy="2697377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6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6"/>
    </mc:Choice>
    <mc:Fallback xmlns="">
      <p:transition spd="slow" advTm="9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PISNO DELJENJE</a:t>
            </a:r>
            <a:br>
              <a:rPr lang="sl-SI" dirty="0" smtClean="0"/>
            </a:br>
            <a:r>
              <a:rPr lang="sl-SI" dirty="0" smtClean="0"/>
              <a:t>DVOMESTNI DELJENEC IN DVOMESTNI DELITELJ</a:t>
            </a:r>
            <a:br>
              <a:rPr lang="sl-SI" dirty="0" smtClean="0"/>
            </a:b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2693774" y="2540087"/>
            <a:ext cx="5955956" cy="2287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600" dirty="0" smtClean="0"/>
              <a:t>284: 68=</a:t>
            </a:r>
            <a:endParaRPr lang="sl-SI" sz="66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022118" y="5107459"/>
            <a:ext cx="10256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rgbClr val="FF0000"/>
                </a:solidFill>
              </a:rPr>
              <a:t>OGLEJ SI POSTOPEK DELJENJA.</a:t>
            </a:r>
          </a:p>
          <a:p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"/>
    </mc:Choice>
    <mc:Fallback xmlns="">
      <p:transition spd="slow" advTm="4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4497859" y="4687174"/>
            <a:ext cx="11392929" cy="814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dirty="0" smtClean="0">
                <a:sym typeface="Wingdings" panose="05000000000000000000" pitchFamily="2" charset="2"/>
              </a:rPr>
              <a:t>NAPIŠEM </a:t>
            </a:r>
            <a:r>
              <a:rPr lang="sl-SI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9 </a:t>
            </a:r>
            <a:r>
              <a:rPr lang="sl-SI" sz="1800" dirty="0">
                <a:sym typeface="Wingdings" panose="05000000000000000000" pitchFamily="2" charset="2"/>
              </a:rPr>
              <a:t>IN</a:t>
            </a:r>
            <a:r>
              <a:rPr lang="sl-SI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sz="18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MNOŽIM NAZAJ z </a:t>
            </a:r>
            <a:r>
              <a:rPr lang="sl-SI" sz="18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deliteljem 29</a:t>
            </a:r>
            <a:endParaRPr lang="sl-SI" sz="18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sz="12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5214550" y="4197752"/>
            <a:ext cx="50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8</a:t>
            </a:r>
            <a:r>
              <a:rPr lang="sl-SI" dirty="0" smtClean="0">
                <a:sym typeface="Wingdings" panose="05000000000000000000" pitchFamily="2" charset="2"/>
              </a:rPr>
              <a:t> 30= 240    </a:t>
            </a:r>
            <a:r>
              <a:rPr lang="sl-SI" u="sng" dirty="0" smtClean="0">
                <a:solidFill>
                  <a:srgbClr val="FF0000"/>
                </a:solidFill>
              </a:rPr>
              <a:t>9</a:t>
            </a:r>
            <a:r>
              <a:rPr lang="sl-SI" u="sng" dirty="0" smtClean="0">
                <a:sym typeface="Wingdings" panose="05000000000000000000" pitchFamily="2" charset="2"/>
              </a:rPr>
              <a:t> 30</a:t>
            </a:r>
            <a:r>
              <a:rPr lang="sl-SI" u="sng" dirty="0">
                <a:sym typeface="Wingdings" panose="05000000000000000000" pitchFamily="2" charset="2"/>
              </a:rPr>
              <a:t>= </a:t>
            </a:r>
            <a:r>
              <a:rPr lang="sl-SI" u="sng" dirty="0" smtClean="0">
                <a:sym typeface="Wingdings" panose="05000000000000000000" pitchFamily="2" charset="2"/>
              </a:rPr>
              <a:t>270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102443" y="1769433"/>
            <a:ext cx="5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30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6786364" y="820125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Vzamem število </a:t>
            </a:r>
            <a:r>
              <a:rPr lang="sl-SI" sz="2000" dirty="0" smtClean="0">
                <a:solidFill>
                  <a:srgbClr val="FF0000"/>
                </a:solidFill>
              </a:rPr>
              <a:t>284</a:t>
            </a:r>
            <a:r>
              <a:rPr lang="sl-SI" sz="2000" dirty="0"/>
              <a:t> </a:t>
            </a:r>
            <a:r>
              <a:rPr lang="sl-SI" sz="2000" dirty="0" smtClean="0"/>
              <a:t>in delim z 29.</a:t>
            </a:r>
            <a:endParaRPr lang="sl-SI" sz="2000" dirty="0"/>
          </a:p>
        </p:txBody>
      </p:sp>
      <p:sp>
        <p:nvSpPr>
          <p:cNvPr id="6" name="Pravokotnik 5"/>
          <p:cNvSpPr/>
          <p:nvPr/>
        </p:nvSpPr>
        <p:spPr>
          <a:xfrm>
            <a:off x="617651" y="1954099"/>
            <a:ext cx="49055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6600" dirty="0">
                <a:solidFill>
                  <a:srgbClr val="FF0000"/>
                </a:solidFill>
              </a:rPr>
              <a:t>2 8 4</a:t>
            </a:r>
            <a:r>
              <a:rPr lang="sl-SI" sz="6600" dirty="0"/>
              <a:t> : 29 = </a:t>
            </a:r>
            <a:r>
              <a:rPr lang="sl-SI" sz="6600" dirty="0" smtClean="0"/>
              <a:t> </a:t>
            </a:r>
            <a:endParaRPr lang="sl-SI" sz="6600" dirty="0"/>
          </a:p>
        </p:txBody>
      </p:sp>
      <p:sp>
        <p:nvSpPr>
          <p:cNvPr id="7" name="Pravokotnik 6"/>
          <p:cNvSpPr/>
          <p:nvPr/>
        </p:nvSpPr>
        <p:spPr>
          <a:xfrm>
            <a:off x="6853879" y="138670"/>
            <a:ext cx="209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Število </a:t>
            </a:r>
            <a:r>
              <a:rPr lang="sl-SI" dirty="0">
                <a:solidFill>
                  <a:srgbClr val="FF0000"/>
                </a:solidFill>
              </a:rPr>
              <a:t>2</a:t>
            </a:r>
            <a:r>
              <a:rPr lang="sl-SI" dirty="0"/>
              <a:t> je premalo.</a:t>
            </a:r>
          </a:p>
        </p:txBody>
      </p:sp>
      <p:sp>
        <p:nvSpPr>
          <p:cNvPr id="8" name="Pravokotnik 7"/>
          <p:cNvSpPr/>
          <p:nvPr/>
        </p:nvSpPr>
        <p:spPr>
          <a:xfrm>
            <a:off x="6786364" y="460509"/>
            <a:ext cx="3047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Vzamem </a:t>
            </a:r>
            <a:r>
              <a:rPr lang="sl-SI" dirty="0">
                <a:solidFill>
                  <a:srgbClr val="FF0000"/>
                </a:solidFill>
              </a:rPr>
              <a:t>28</a:t>
            </a:r>
            <a:r>
              <a:rPr lang="sl-SI" dirty="0"/>
              <a:t>, a je tudi premalo.</a:t>
            </a:r>
          </a:p>
        </p:txBody>
      </p:sp>
      <p:sp>
        <p:nvSpPr>
          <p:cNvPr id="9" name="Pravokotnik 8"/>
          <p:cNvSpPr/>
          <p:nvPr/>
        </p:nvSpPr>
        <p:spPr>
          <a:xfrm>
            <a:off x="6437868" y="2969666"/>
            <a:ext cx="5319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DELITELJ 29 zaokrožim na </a:t>
            </a:r>
            <a:r>
              <a:rPr lang="sl-SI" dirty="0">
                <a:solidFill>
                  <a:srgbClr val="FF0000"/>
                </a:solidFill>
              </a:rPr>
              <a:t>30</a:t>
            </a:r>
            <a:r>
              <a:rPr lang="sl-SI" dirty="0"/>
              <a:t> in si zapišem. 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5214550" y="3583709"/>
            <a:ext cx="592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POMISLIM NA VEČKRATNIKE ŠT. 30, </a:t>
            </a:r>
            <a:r>
              <a:rPr lang="sl-SI" dirty="0"/>
              <a:t>da bom čim bliže št. 284.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5382791" y="1918441"/>
            <a:ext cx="10550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4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7"/>
    </mc:Choice>
    <mc:Fallback xmlns="">
      <p:transition spd="slow" advTm="5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2" grpId="0"/>
      <p:bldP spid="5" grpId="0"/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337751" y="1668221"/>
            <a:ext cx="11771870" cy="1441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2 8 4</a:t>
            </a:r>
            <a:r>
              <a:rPr lang="sl-SI" sz="6000" dirty="0" smtClean="0"/>
              <a:t>: 2 9</a:t>
            </a:r>
            <a:r>
              <a:rPr lang="sl-SI" sz="6000" dirty="0" smtClean="0"/>
              <a:t>= </a:t>
            </a:r>
            <a:r>
              <a:rPr lang="sl-SI" sz="6000" dirty="0" smtClean="0">
                <a:solidFill>
                  <a:srgbClr val="FF0000"/>
                </a:solidFill>
              </a:rPr>
              <a:t>9</a:t>
            </a:r>
            <a:r>
              <a:rPr lang="sl-SI" sz="6000" dirty="0" smtClean="0"/>
              <a:t> </a:t>
            </a:r>
            <a:r>
              <a:rPr lang="sl-SI" sz="6000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864974" y="4658951"/>
            <a:ext cx="101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Ostanek 23 je manjši od delitelja 29.</a:t>
            </a:r>
            <a:endParaRPr lang="sl-SI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2547553" y="1271785"/>
            <a:ext cx="2367170" cy="680106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3168740" y="1429022"/>
            <a:ext cx="1745983" cy="522868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593689" y="1782759"/>
            <a:ext cx="597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30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696650" y="2962689"/>
            <a:ext cx="649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9 9=81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84?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3</a:t>
            </a:r>
            <a:r>
              <a:rPr lang="sl-SI" dirty="0" smtClean="0">
                <a:sym typeface="Wingdings" panose="05000000000000000000" pitchFamily="2" charset="2"/>
              </a:rPr>
              <a:t> NAPIŠEM, 8 ŠTEJEM DALJE.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1719741" y="2401871"/>
            <a:ext cx="18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8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5696650" y="3425677"/>
            <a:ext cx="558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9 </a:t>
            </a:r>
            <a:r>
              <a:rPr lang="sl-SI" dirty="0">
                <a:sym typeface="Wingdings" panose="05000000000000000000" pitchFamily="2" charset="2"/>
              </a:rPr>
              <a:t>2= </a:t>
            </a:r>
            <a:r>
              <a:rPr lang="sl-SI" dirty="0" smtClean="0">
                <a:sym typeface="Wingdings" panose="05000000000000000000" pitchFamily="2" charset="2"/>
              </a:rPr>
              <a:t>18, 18 </a:t>
            </a:r>
            <a:r>
              <a:rPr lang="sl-SI" dirty="0">
                <a:sym typeface="Wingdings" panose="05000000000000000000" pitchFamily="2" charset="2"/>
              </a:rPr>
              <a:t>PLUS </a:t>
            </a:r>
            <a:r>
              <a:rPr lang="sl-SI" dirty="0" smtClean="0">
                <a:sym typeface="Wingdings" panose="05000000000000000000" pitchFamily="2" charset="2"/>
              </a:rPr>
              <a:t>8 </a:t>
            </a:r>
            <a:r>
              <a:rPr lang="sl-SI" dirty="0">
                <a:sym typeface="Wingdings" panose="05000000000000000000" pitchFamily="2" charset="2"/>
              </a:rPr>
              <a:t>JE </a:t>
            </a:r>
            <a:r>
              <a:rPr lang="sl-SI" dirty="0" smtClean="0">
                <a:sym typeface="Wingdings" panose="05000000000000000000" pitchFamily="2" charset="2"/>
              </a:rPr>
              <a:t>26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28</a:t>
            </a:r>
            <a:r>
              <a:rPr lang="sl-SI" dirty="0">
                <a:sym typeface="Wingdings" panose="05000000000000000000" pitchFamily="2" charset="2"/>
              </a:rPr>
              <a:t>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810358" y="2586537"/>
            <a:ext cx="527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3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107561" y="2594680"/>
            <a:ext cx="527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2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2380735" y="2639523"/>
            <a:ext cx="1810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92D050"/>
                </a:solidFill>
              </a:rPr>
              <a:t>o</a:t>
            </a:r>
            <a:r>
              <a:rPr lang="sl-SI" sz="6000" dirty="0" smtClean="0">
                <a:solidFill>
                  <a:srgbClr val="92D050"/>
                </a:solidFill>
              </a:rPr>
              <a:t>st.</a:t>
            </a:r>
            <a:endParaRPr lang="sl-SI" sz="6000" dirty="0">
              <a:solidFill>
                <a:srgbClr val="92D050"/>
              </a:solidFill>
            </a:endParaRP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7"/>
    </mc:Choice>
    <mc:Fallback xmlns="">
      <p:transition spd="slow" advTm="3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  <p:bldP spid="4" grpId="0" animBg="1"/>
      <p:bldP spid="9" grpId="0" animBg="1"/>
      <p:bldP spid="6" grpId="0"/>
      <p:bldP spid="2" grpId="0"/>
      <p:bldP spid="7" grpId="0"/>
      <p:bldP spid="8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53630" y="847124"/>
            <a:ext cx="4420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NAPIŠEM PREIZKUS.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807985" y="1933945"/>
            <a:ext cx="7301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 smtClean="0">
                <a:sym typeface="Wingdings" panose="05000000000000000000" pitchFamily="2" charset="2"/>
              </a:rPr>
              <a:t>9 </a:t>
            </a:r>
            <a:r>
              <a:rPr lang="sl-SI" sz="4000" u="sng" dirty="0">
                <a:sym typeface="Wingdings" panose="05000000000000000000" pitchFamily="2" charset="2"/>
              </a:rPr>
              <a:t> </a:t>
            </a:r>
            <a:r>
              <a:rPr lang="sl-SI" sz="4000" u="sng" dirty="0" smtClean="0">
                <a:sym typeface="Wingdings" panose="05000000000000000000" pitchFamily="2" charset="2"/>
              </a:rPr>
              <a:t>29 </a:t>
            </a:r>
            <a:r>
              <a:rPr lang="sl-SI" sz="4000" dirty="0" smtClean="0">
                <a:sym typeface="Wingdings" panose="05000000000000000000" pitchFamily="2" charset="2"/>
              </a:rPr>
              <a:t> oz</a:t>
            </a:r>
            <a:r>
              <a:rPr lang="sl-SI" sz="4000" dirty="0">
                <a:sym typeface="Wingdings" panose="05000000000000000000" pitchFamily="2" charset="2"/>
              </a:rPr>
              <a:t>. lažje     </a:t>
            </a:r>
            <a:r>
              <a:rPr lang="sl-SI" sz="4000" u="sng" dirty="0" smtClean="0">
                <a:sym typeface="Wingdings" panose="05000000000000000000" pitchFamily="2" charset="2"/>
              </a:rPr>
              <a:t>29 </a:t>
            </a:r>
            <a:r>
              <a:rPr lang="sl-SI" sz="4000" u="sng" dirty="0">
                <a:sym typeface="Wingdings" panose="05000000000000000000" pitchFamily="2" charset="2"/>
              </a:rPr>
              <a:t> </a:t>
            </a:r>
            <a:r>
              <a:rPr lang="sl-SI" sz="4000" u="sng" dirty="0" smtClean="0">
                <a:sym typeface="Wingdings" panose="05000000000000000000" pitchFamily="2" charset="2"/>
              </a:rPr>
              <a:t>9</a:t>
            </a:r>
            <a:r>
              <a:rPr lang="sl-SI" sz="4000" dirty="0" smtClean="0">
                <a:sym typeface="Wingdings" panose="05000000000000000000" pitchFamily="2" charset="2"/>
              </a:rPr>
              <a:t>      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197145" y="2520990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 smtClean="0">
                <a:sym typeface="Wingdings" panose="05000000000000000000" pitchFamily="2" charset="2"/>
              </a:rPr>
              <a:t>261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9465463" y="2485265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 smtClean="0">
                <a:sym typeface="Wingdings" panose="05000000000000000000" pitchFamily="2" charset="2"/>
              </a:rPr>
              <a:t>261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9125626" y="3169647"/>
            <a:ext cx="1375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+  </a:t>
            </a:r>
            <a:r>
              <a:rPr lang="sl-SI" sz="4000" u="sng" dirty="0" smtClean="0">
                <a:sym typeface="Wingdings" panose="05000000000000000000" pitchFamily="2" charset="2"/>
              </a:rPr>
              <a:t>23</a:t>
            </a:r>
            <a:endParaRPr lang="sl-SI" sz="4000" u="sng" dirty="0">
              <a:sym typeface="Wingdings" panose="05000000000000000000" pitchFamily="2" charset="2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9556271" y="3768351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 smtClean="0">
                <a:sym typeface="Wingdings" panose="05000000000000000000" pitchFamily="2" charset="2"/>
              </a:rPr>
              <a:t>284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6715075" y="2182094"/>
            <a:ext cx="17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8</a:t>
            </a:r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8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0"/>
    </mc:Choice>
    <mc:Fallback xmlns="">
      <p:transition spd="slow" advTm="2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1491" y="411035"/>
            <a:ext cx="10364451" cy="765440"/>
          </a:xfrm>
        </p:spPr>
        <p:txBody>
          <a:bodyPr/>
          <a:lstStyle/>
          <a:p>
            <a:r>
              <a:rPr lang="sl-SI" dirty="0" smtClean="0"/>
              <a:t>BREZ TEŽAV SEVEDA NE GRE.</a:t>
            </a:r>
            <a:endParaRPr lang="sl-SI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21491" y="3501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1664043" y="2841362"/>
            <a:ext cx="395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solidFill>
                  <a:srgbClr val="FF0000"/>
                </a:solidFill>
              </a:rPr>
              <a:t>10</a:t>
            </a:r>
            <a:endParaRPr lang="sl-SI" sz="1200" dirty="0">
              <a:solidFill>
                <a:srgbClr val="FF0000"/>
              </a:solidFill>
            </a:endParaRPr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>
          <a:xfrm>
            <a:off x="913775" y="3962399"/>
            <a:ext cx="10363826" cy="64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V TAKEM PRIMERU MORAŠ KOLIČNIK ZMANJŠATI. MORDA BO KOLIČNIK 8, 7 ALI CELO 6.</a:t>
            </a:r>
            <a:endParaRPr lang="sl-SI" b="1" dirty="0" smtClean="0">
              <a:solidFill>
                <a:srgbClr val="00B050"/>
              </a:solidFill>
            </a:endParaRPr>
          </a:p>
        </p:txBody>
      </p:sp>
      <p:sp>
        <p:nvSpPr>
          <p:cNvPr id="10" name="Označba mesta vsebine 2"/>
          <p:cNvSpPr txBox="1">
            <a:spLocks/>
          </p:cNvSpPr>
          <p:nvPr/>
        </p:nvSpPr>
        <p:spPr>
          <a:xfrm>
            <a:off x="913775" y="1598985"/>
            <a:ext cx="10363826" cy="107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ZDAJ ŽE VEŠ, DA TI ZAOKROŽEVANJE DELITELJA KORISTI, KO DOLOČAŠ KOLIČNIK.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VČASIH PA JE NA TA NAČIN DOLOČEN KOLIČNIK LAHKO PREVELIK. NPR.: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/>
          </a:p>
        </p:txBody>
      </p:sp>
      <p:sp>
        <p:nvSpPr>
          <p:cNvPr id="12" name="PoljeZBesedilom 11"/>
          <p:cNvSpPr txBox="1"/>
          <p:nvPr/>
        </p:nvSpPr>
        <p:spPr>
          <a:xfrm>
            <a:off x="1021491" y="5387546"/>
            <a:ext cx="15651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9 7 : </a:t>
            </a:r>
            <a:r>
              <a:rPr lang="sl-SI" sz="2000" dirty="0" smtClean="0"/>
              <a:t>14 </a:t>
            </a:r>
            <a:r>
              <a:rPr lang="sl-SI" sz="2000" dirty="0"/>
              <a:t>= </a:t>
            </a:r>
            <a:endParaRPr lang="sl-SI" sz="2000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1153662" y="5610244"/>
            <a:ext cx="255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>
                <a:solidFill>
                  <a:srgbClr val="FF0000"/>
                </a:solidFill>
              </a:rPr>
              <a:t>2</a:t>
            </a:r>
            <a:endParaRPr lang="sl-SI" sz="800" dirty="0">
              <a:solidFill>
                <a:srgbClr val="FF0000"/>
              </a:solidFill>
            </a:endParaRPr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885255" y="2936021"/>
            <a:ext cx="1557576" cy="96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9 7 : 14 =</a:t>
            </a:r>
            <a:endParaRPr lang="sl-SI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899719" y="2920944"/>
            <a:ext cx="715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ČE DELITELJ 14 ZAOKROŽIM NA 10, BI BIL KOLIČNIK LAHKO 9.</a:t>
            </a:r>
          </a:p>
          <a:p>
            <a:r>
              <a:rPr lang="sl-SI" dirty="0" smtClean="0">
                <a:solidFill>
                  <a:srgbClr val="FF0000"/>
                </a:solidFill>
              </a:rPr>
              <a:t>A </a:t>
            </a:r>
            <a:r>
              <a:rPr lang="sl-SI" dirty="0">
                <a:solidFill>
                  <a:srgbClr val="FF0000"/>
                </a:solidFill>
              </a:rPr>
              <a:t>NI TAKO, SAJ JE 9 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 14= 124, KAR JE PREVEČ.</a:t>
            </a:r>
          </a:p>
          <a:p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2108886" y="2979861"/>
            <a:ext cx="47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9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021490" y="4602570"/>
            <a:ext cx="266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8 </a:t>
            </a:r>
            <a:r>
              <a:rPr lang="sl-SI" b="1" dirty="0">
                <a:solidFill>
                  <a:srgbClr val="00B050"/>
                </a:solidFill>
                <a:sym typeface="Wingdings" panose="05000000000000000000" pitchFamily="2" charset="2"/>
              </a:rPr>
              <a:t> </a:t>
            </a:r>
            <a:r>
              <a:rPr lang="sl-SI" dirty="0">
                <a:sym typeface="Wingdings" panose="05000000000000000000" pitchFamily="2" charset="2"/>
              </a:rPr>
              <a:t>14= 112 </a:t>
            </a:r>
            <a:r>
              <a:rPr lang="sl-SI" b="1" dirty="0">
                <a:solidFill>
                  <a:srgbClr val="00B050"/>
                </a:solidFill>
                <a:sym typeface="Wingdings" panose="05000000000000000000" pitchFamily="2" charset="2"/>
              </a:rPr>
              <a:t>JE </a:t>
            </a: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PREVEČ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3748527" y="4583713"/>
            <a:ext cx="2668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7 </a:t>
            </a:r>
            <a:r>
              <a:rPr lang="sl-SI" dirty="0">
                <a:sym typeface="Wingdings" panose="05000000000000000000" pitchFamily="2" charset="2"/>
              </a:rPr>
              <a:t> 14= 98 </a:t>
            </a:r>
            <a:r>
              <a:rPr lang="sl-SI" b="1" dirty="0">
                <a:solidFill>
                  <a:srgbClr val="00B050"/>
                </a:solidFill>
                <a:sym typeface="Wingdings" panose="05000000000000000000" pitchFamily="2" charset="2"/>
              </a:rPr>
              <a:t>JE </a:t>
            </a: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PREVEČ</a:t>
            </a:r>
            <a:endParaRPr lang="sl-SI" dirty="0"/>
          </a:p>
        </p:txBody>
      </p:sp>
      <p:sp>
        <p:nvSpPr>
          <p:cNvPr id="19" name="Pravokotnik 18"/>
          <p:cNvSpPr/>
          <p:nvPr/>
        </p:nvSpPr>
        <p:spPr>
          <a:xfrm>
            <a:off x="6483177" y="4602570"/>
            <a:ext cx="3229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6 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 </a:t>
            </a:r>
            <a:r>
              <a:rPr lang="sl-SI" dirty="0">
                <a:sym typeface="Wingdings" panose="05000000000000000000" pitchFamily="2" charset="2"/>
              </a:rPr>
              <a:t>14= 84 </a:t>
            </a:r>
            <a:r>
              <a:rPr lang="sl-SI" b="1" dirty="0">
                <a:solidFill>
                  <a:srgbClr val="00B050"/>
                </a:solidFill>
                <a:sym typeface="Wingdings" panose="05000000000000000000" pitchFamily="2" charset="2"/>
              </a:rPr>
              <a:t>BO V REDU</a:t>
            </a:r>
            <a:endParaRPr lang="sl-SI" b="1" dirty="0">
              <a:solidFill>
                <a:srgbClr val="00B050"/>
              </a:solidFill>
            </a:endParaRPr>
          </a:p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17" y="142407"/>
            <a:ext cx="1258333" cy="1258333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3916908" y="5418323"/>
            <a:ext cx="2434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Preizkus: </a:t>
            </a:r>
            <a:r>
              <a:rPr lang="sl-SI" u="sng" dirty="0">
                <a:solidFill>
                  <a:srgbClr val="FF0000"/>
                </a:solidFill>
              </a:rPr>
              <a:t>14 </a:t>
            </a:r>
            <a:r>
              <a:rPr lang="sl-SI" u="sng" dirty="0">
                <a:solidFill>
                  <a:srgbClr val="FF0000"/>
                </a:solidFill>
                <a:sym typeface="Wingdings" panose="05000000000000000000" pitchFamily="2" charset="2"/>
              </a:rPr>
              <a:t> </a:t>
            </a:r>
            <a:r>
              <a:rPr lang="sl-SI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6    </a:t>
            </a:r>
            <a:endParaRPr lang="sl-SI" u="sng" dirty="0">
              <a:solidFill>
                <a:srgbClr val="FF0000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2347783" y="5424315"/>
            <a:ext cx="63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Navzgor ukrivljena puščica 7"/>
          <p:cNvSpPr/>
          <p:nvPr/>
        </p:nvSpPr>
        <p:spPr>
          <a:xfrm rot="10626573">
            <a:off x="1992836" y="5264275"/>
            <a:ext cx="564291" cy="1920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215810" y="5777838"/>
            <a:ext cx="2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3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21" name="Navzgor ukrivljena puščica 20"/>
          <p:cNvSpPr/>
          <p:nvPr/>
        </p:nvSpPr>
        <p:spPr>
          <a:xfrm rot="10626573">
            <a:off x="1776444" y="5192940"/>
            <a:ext cx="780474" cy="20583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1021490" y="5782488"/>
            <a:ext cx="2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PoljeZBesedilom 23"/>
          <p:cNvSpPr txBox="1"/>
          <p:nvPr/>
        </p:nvSpPr>
        <p:spPr>
          <a:xfrm>
            <a:off x="1417637" y="5782488"/>
            <a:ext cx="79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o</a:t>
            </a:r>
            <a:r>
              <a:rPr lang="sl-SI" dirty="0" smtClean="0">
                <a:solidFill>
                  <a:srgbClr val="FF0000"/>
                </a:solidFill>
              </a:rPr>
              <a:t>st.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5181680" y="5787655"/>
            <a:ext cx="33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4</a:t>
            </a:r>
            <a:endParaRPr lang="sl-SI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5092811" y="5596684"/>
            <a:ext cx="255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 smtClean="0">
                <a:solidFill>
                  <a:srgbClr val="FF0000"/>
                </a:solidFill>
              </a:rPr>
              <a:t>2</a:t>
            </a:r>
            <a:endParaRPr lang="sl-SI" sz="800" dirty="0">
              <a:solidFill>
                <a:srgbClr val="FF0000"/>
              </a:solidFill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4981795" y="5762644"/>
            <a:ext cx="33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8</a:t>
            </a:r>
          </a:p>
        </p:txBody>
      </p:sp>
      <p:sp>
        <p:nvSpPr>
          <p:cNvPr id="28" name="PoljeZBesedilom 27"/>
          <p:cNvSpPr txBox="1"/>
          <p:nvPr/>
        </p:nvSpPr>
        <p:spPr>
          <a:xfrm>
            <a:off x="6705600" y="5408506"/>
            <a:ext cx="62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84</a:t>
            </a:r>
            <a:endParaRPr lang="sl-SI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6463206" y="5704406"/>
            <a:ext cx="86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u="sng" dirty="0" smtClean="0"/>
              <a:t>+ 13</a:t>
            </a:r>
            <a:endParaRPr lang="sl-SI" u="sng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6874475" y="5987494"/>
            <a:ext cx="48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7</a:t>
            </a:r>
            <a:endParaRPr lang="sl-SI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6705600" y="5987494"/>
            <a:ext cx="48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9</a:t>
            </a:r>
          </a:p>
        </p:txBody>
      </p:sp>
      <p:pic>
        <p:nvPicPr>
          <p:cNvPr id="32" name="Zvok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54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27"/>
    </mc:Choice>
    <mc:Fallback xmlns="">
      <p:transition spd="slow" advTm="13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/>
      <p:bldP spid="4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7" grpId="0"/>
      <p:bldP spid="20" grpId="0"/>
      <p:bldP spid="8" grpId="0" animBg="1"/>
      <p:bldP spid="11" grpId="0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807620" y="1620792"/>
            <a:ext cx="10363826" cy="53546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VČASIH PA JE NA TA NAČIN DOLOČEN KOLIČNIK lahko tudi premajhen.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21491" y="35010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4" name="PoljeZBesedilom 3"/>
          <p:cNvSpPr txBox="1"/>
          <p:nvPr/>
        </p:nvSpPr>
        <p:spPr>
          <a:xfrm>
            <a:off x="1614616" y="2304020"/>
            <a:ext cx="395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solidFill>
                  <a:srgbClr val="FF0000"/>
                </a:solidFill>
              </a:rPr>
              <a:t>20</a:t>
            </a:r>
            <a:endParaRPr lang="sl-SI" sz="1200" dirty="0">
              <a:solidFill>
                <a:srgbClr val="FF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912339" y="5228371"/>
            <a:ext cx="395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>
                <a:solidFill>
                  <a:srgbClr val="FF0000"/>
                </a:solidFill>
              </a:rPr>
              <a:t>3</a:t>
            </a:r>
            <a:endParaRPr lang="sl-SI" sz="1200" dirty="0">
              <a:solidFill>
                <a:srgbClr val="FF0000"/>
              </a:solidFill>
            </a:endParaRPr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806995" y="2372497"/>
            <a:ext cx="1615241" cy="59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9 7 : 15 = </a:t>
            </a:r>
            <a:endParaRPr lang="sl-SI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>
          <a:xfrm>
            <a:off x="3055613" y="2336971"/>
            <a:ext cx="10363826" cy="1122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FF0000"/>
                </a:solidFill>
              </a:rPr>
              <a:t>ČE DELITELJ 15 ZAOKROŽIM NA 20, BI BIL KOLIČNIK LAHKO 4.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FF0000"/>
                </a:solidFill>
              </a:rPr>
              <a:t>A NI TAKO, SAJ JE 4 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 15= 60, KAR JE </a:t>
            </a:r>
            <a:r>
              <a:rPr lang="sl-SI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PREmalo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, saj imam število 97.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993398" y="2423982"/>
            <a:ext cx="43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4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0" name="Označba mesta vsebine 2"/>
          <p:cNvSpPr txBox="1">
            <a:spLocks/>
          </p:cNvSpPr>
          <p:nvPr/>
        </p:nvSpPr>
        <p:spPr>
          <a:xfrm>
            <a:off x="716691" y="3599938"/>
            <a:ext cx="10363826" cy="468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V TAKEM PRIMERU MORAŠ KOLIČNIK povečati. MORDA BO KOLIČNIK 5.</a:t>
            </a:r>
            <a:endParaRPr lang="sl-SI" b="1" dirty="0" smtClean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/>
          </a:p>
        </p:txBody>
      </p:sp>
      <p:sp>
        <p:nvSpPr>
          <p:cNvPr id="11" name="Označba mesta vsebine 2"/>
          <p:cNvSpPr txBox="1">
            <a:spLocks/>
          </p:cNvSpPr>
          <p:nvPr/>
        </p:nvSpPr>
        <p:spPr>
          <a:xfrm>
            <a:off x="716691" y="4233042"/>
            <a:ext cx="3113904" cy="494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 smtClean="0">
                <a:solidFill>
                  <a:srgbClr val="00B050"/>
                </a:solidFill>
              </a:rPr>
              <a:t>5 </a:t>
            </a: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 </a:t>
            </a:r>
            <a:r>
              <a:rPr lang="sl-SI" dirty="0" smtClean="0">
                <a:sym typeface="Wingdings" panose="05000000000000000000" pitchFamily="2" charset="2"/>
              </a:rPr>
              <a:t>15= 75 </a:t>
            </a: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JE </a:t>
            </a:r>
            <a:r>
              <a:rPr lang="sl-SI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PREmalo</a:t>
            </a:r>
            <a:endParaRPr lang="sl-SI" dirty="0" smtClean="0">
              <a:solidFill>
                <a:srgbClr val="FF0000"/>
              </a:solidFill>
            </a:endParaRP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4135394" y="4220684"/>
            <a:ext cx="2866767" cy="582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6 </a:t>
            </a:r>
            <a:r>
              <a:rPr lang="sl-SI" dirty="0" smtClean="0">
                <a:sym typeface="Wingdings" panose="05000000000000000000" pitchFamily="2" charset="2"/>
              </a:rPr>
              <a:t> 15= 90 </a:t>
            </a:r>
            <a:r>
              <a:rPr lang="sl-SI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BO V REDU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/>
          </a:p>
        </p:txBody>
      </p:sp>
      <p:sp>
        <p:nvSpPr>
          <p:cNvPr id="13" name="Označba mesta vsebine 2"/>
          <p:cNvSpPr txBox="1">
            <a:spLocks/>
          </p:cNvSpPr>
          <p:nvPr/>
        </p:nvSpPr>
        <p:spPr>
          <a:xfrm>
            <a:off x="860853" y="4944768"/>
            <a:ext cx="1388077" cy="56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9 7 : 15 =</a:t>
            </a:r>
            <a:endParaRPr lang="sl-SI" dirty="0" smtClean="0">
              <a:solidFill>
                <a:srgbClr val="FF0000"/>
              </a:solidFill>
            </a:endParaRPr>
          </a:p>
        </p:txBody>
      </p:sp>
      <p:sp>
        <p:nvSpPr>
          <p:cNvPr id="14" name="Označba mesta vsebine 2"/>
          <p:cNvSpPr txBox="1">
            <a:spLocks/>
          </p:cNvSpPr>
          <p:nvPr/>
        </p:nvSpPr>
        <p:spPr>
          <a:xfrm>
            <a:off x="1966781" y="4944768"/>
            <a:ext cx="494271" cy="56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Navzgor ukrivljena puščica 16"/>
          <p:cNvSpPr/>
          <p:nvPr/>
        </p:nvSpPr>
        <p:spPr>
          <a:xfrm rot="10800000">
            <a:off x="1696994" y="4892063"/>
            <a:ext cx="469555" cy="1659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1060620" y="5255401"/>
            <a:ext cx="494271" cy="56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Navzgor ukrivljena puščica 18"/>
          <p:cNvSpPr/>
          <p:nvPr/>
        </p:nvSpPr>
        <p:spPr>
          <a:xfrm rot="10800000">
            <a:off x="1554891" y="4849188"/>
            <a:ext cx="611658" cy="1887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0" name="Označba mesta vsebine 2"/>
          <p:cNvSpPr txBox="1">
            <a:spLocks/>
          </p:cNvSpPr>
          <p:nvPr/>
        </p:nvSpPr>
        <p:spPr>
          <a:xfrm>
            <a:off x="902041" y="5255401"/>
            <a:ext cx="494271" cy="567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Označba mesta vsebine 2"/>
          <p:cNvSpPr txBox="1">
            <a:spLocks/>
          </p:cNvSpPr>
          <p:nvPr/>
        </p:nvSpPr>
        <p:spPr>
          <a:xfrm>
            <a:off x="1284074" y="5341634"/>
            <a:ext cx="617836" cy="567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FF0000"/>
                </a:solidFill>
              </a:rPr>
              <a:t>Ost.</a:t>
            </a:r>
          </a:p>
        </p:txBody>
      </p:sp>
      <p:sp>
        <p:nvSpPr>
          <p:cNvPr id="22" name="Pravokotnik 21"/>
          <p:cNvSpPr/>
          <p:nvPr/>
        </p:nvSpPr>
        <p:spPr>
          <a:xfrm>
            <a:off x="3566980" y="5238188"/>
            <a:ext cx="2117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Preizkus: </a:t>
            </a:r>
            <a:r>
              <a:rPr lang="sl-SI" u="sng" dirty="0" smtClean="0">
                <a:solidFill>
                  <a:srgbClr val="FF0000"/>
                </a:solidFill>
              </a:rPr>
              <a:t>15 </a:t>
            </a:r>
            <a:r>
              <a:rPr lang="sl-SI" u="sng" dirty="0">
                <a:solidFill>
                  <a:srgbClr val="FF0000"/>
                </a:solidFill>
                <a:sym typeface="Wingdings" panose="05000000000000000000" pitchFamily="2" charset="2"/>
              </a:rPr>
              <a:t> </a:t>
            </a:r>
            <a:r>
              <a:rPr lang="sl-SI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6    </a:t>
            </a:r>
            <a:endParaRPr lang="sl-SI" u="sng" dirty="0">
              <a:solidFill>
                <a:srgbClr val="FF0000"/>
              </a:solidFill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4798536" y="5552498"/>
            <a:ext cx="33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0</a:t>
            </a:r>
          </a:p>
        </p:txBody>
      </p:sp>
      <p:sp>
        <p:nvSpPr>
          <p:cNvPr id="24" name="PoljeZBesedilom 23"/>
          <p:cNvSpPr txBox="1"/>
          <p:nvPr/>
        </p:nvSpPr>
        <p:spPr>
          <a:xfrm>
            <a:off x="4779807" y="5392076"/>
            <a:ext cx="255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PoljeZBesedilom 24"/>
          <p:cNvSpPr txBox="1"/>
          <p:nvPr/>
        </p:nvSpPr>
        <p:spPr>
          <a:xfrm>
            <a:off x="4623510" y="5539508"/>
            <a:ext cx="33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9</a:t>
            </a:r>
            <a:endParaRPr lang="sl-SI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5684104" y="5228371"/>
            <a:ext cx="62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90</a:t>
            </a:r>
            <a:endParaRPr lang="sl-SI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5441710" y="5524271"/>
            <a:ext cx="86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u="sng" dirty="0" smtClean="0"/>
              <a:t>+   7</a:t>
            </a:r>
            <a:endParaRPr lang="sl-SI" u="sng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5782957" y="5807359"/>
            <a:ext cx="48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7</a:t>
            </a:r>
            <a:endParaRPr lang="sl-SI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5647397" y="5804079"/>
            <a:ext cx="48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9</a:t>
            </a:r>
          </a:p>
        </p:txBody>
      </p:sp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7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7"/>
    </mc:Choice>
    <mc:Fallback xmlns="">
      <p:transition spd="slow" advTm="10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  <p:bldP spid="4" grpId="0"/>
      <p:bldP spid="8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7" grpId="0" animBg="1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 zvezek reši naslednja primera: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82 : 24 =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94 : 36 =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0"/>
    </mc:Choice>
    <mc:Fallback xmlns="">
      <p:transition spd="slow" advTm="2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PISNO DELJENJE</a:t>
            </a:r>
            <a:br>
              <a:rPr lang="sl-SI" dirty="0" smtClean="0"/>
            </a:br>
            <a:r>
              <a:rPr lang="sl-SI" dirty="0" err="1" smtClean="0"/>
              <a:t>triMESTNI</a:t>
            </a:r>
            <a:r>
              <a:rPr lang="sl-SI" dirty="0" smtClean="0"/>
              <a:t> DELJENEC IN DVOMESTNI DELITELJ</a:t>
            </a:r>
            <a:br>
              <a:rPr lang="sl-SI" dirty="0" smtClean="0"/>
            </a:b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3838832" y="2540088"/>
            <a:ext cx="4810897" cy="1966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600" dirty="0" smtClean="0"/>
              <a:t>596: 41= </a:t>
            </a:r>
            <a:endParaRPr lang="sl-SI" sz="66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005643" y="4399005"/>
            <a:ext cx="10256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rgbClr val="FF0000"/>
                </a:solidFill>
              </a:rPr>
              <a:t>OGLEJ SI POSTOPEK DELJENJA.</a:t>
            </a:r>
          </a:p>
          <a:p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"/>
    </mc:Choice>
    <mc:Fallback xmlns="">
      <p:transition spd="slow" advTm="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6993920" y="2899084"/>
            <a:ext cx="4955054" cy="5601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dirty="0" smtClean="0">
                <a:sym typeface="Wingdings" panose="05000000000000000000" pitchFamily="2" charset="2"/>
              </a:rPr>
              <a:t>NAPIŠEM 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sl-SI" dirty="0" smtClean="0">
                <a:sym typeface="Wingdings" panose="05000000000000000000" pitchFamily="2" charset="2"/>
              </a:rPr>
              <a:t>IN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MNOŽIM NAZAJ z deliteljem 41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                                      </a:t>
            </a:r>
            <a:endParaRPr lang="sl-SI" sz="6000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993920" y="2366715"/>
            <a:ext cx="299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u="sng" dirty="0" smtClean="0">
                <a:solidFill>
                  <a:srgbClr val="FF0000"/>
                </a:solidFill>
              </a:rPr>
              <a:t>1</a:t>
            </a:r>
            <a:r>
              <a:rPr lang="sl-SI" u="sng" dirty="0">
                <a:sym typeface="Wingdings" panose="05000000000000000000" pitchFamily="2" charset="2"/>
              </a:rPr>
              <a:t> </a:t>
            </a:r>
            <a:r>
              <a:rPr lang="sl-SI" u="sng" dirty="0" smtClean="0">
                <a:sym typeface="Wingdings" panose="05000000000000000000" pitchFamily="2" charset="2"/>
              </a:rPr>
              <a:t>40= 40    </a:t>
            </a:r>
            <a:r>
              <a:rPr lang="sl-SI" dirty="0" smtClean="0">
                <a:solidFill>
                  <a:srgbClr val="FF0000"/>
                </a:solidFill>
              </a:rPr>
              <a:t>2</a:t>
            </a:r>
            <a:r>
              <a:rPr lang="sl-SI" dirty="0" smtClean="0">
                <a:sym typeface="Wingdings" panose="05000000000000000000" pitchFamily="2" charset="2"/>
              </a:rPr>
              <a:t> 40</a:t>
            </a:r>
            <a:r>
              <a:rPr lang="sl-SI" dirty="0">
                <a:sym typeface="Wingdings" panose="05000000000000000000" pitchFamily="2" charset="2"/>
              </a:rPr>
              <a:t>= </a:t>
            </a:r>
            <a:r>
              <a:rPr lang="sl-SI" dirty="0" smtClean="0">
                <a:sym typeface="Wingdings" panose="05000000000000000000" pitchFamily="2" charset="2"/>
              </a:rPr>
              <a:t>80</a:t>
            </a:r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    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115774" y="1222916"/>
            <a:ext cx="494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/>
              <a:t>4</a:t>
            </a:r>
            <a:r>
              <a:rPr lang="sl-SI" sz="1600" dirty="0" smtClean="0"/>
              <a:t>0</a:t>
            </a:r>
            <a:endParaRPr lang="sl-SI" sz="1600" dirty="0"/>
          </a:p>
        </p:txBody>
      </p:sp>
      <p:sp>
        <p:nvSpPr>
          <p:cNvPr id="4" name="Pravokotnik 3"/>
          <p:cNvSpPr/>
          <p:nvPr/>
        </p:nvSpPr>
        <p:spPr>
          <a:xfrm>
            <a:off x="712568" y="1410040"/>
            <a:ext cx="62813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600" dirty="0">
                <a:solidFill>
                  <a:srgbClr val="FF0000"/>
                </a:solidFill>
              </a:rPr>
              <a:t>5 9</a:t>
            </a:r>
            <a:r>
              <a:rPr lang="sl-SI" sz="6600" dirty="0"/>
              <a:t> 6 : </a:t>
            </a:r>
            <a:r>
              <a:rPr lang="sl-SI" sz="6600" dirty="0" smtClean="0"/>
              <a:t>41= </a:t>
            </a:r>
            <a:endParaRPr lang="sl-SI" sz="6600" dirty="0"/>
          </a:p>
        </p:txBody>
      </p:sp>
      <p:sp>
        <p:nvSpPr>
          <p:cNvPr id="6" name="Pravokotnik 5"/>
          <p:cNvSpPr/>
          <p:nvPr/>
        </p:nvSpPr>
        <p:spPr>
          <a:xfrm>
            <a:off x="6993920" y="361599"/>
            <a:ext cx="4211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Število 5 je premalo.</a:t>
            </a:r>
          </a:p>
          <a:p>
            <a:r>
              <a:rPr lang="sl-SI" dirty="0"/>
              <a:t>Vzamem 59 in delim z 41.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993920" y="1295799"/>
            <a:ext cx="4211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DELITELJ 41 zaokrožim na </a:t>
            </a:r>
            <a:r>
              <a:rPr lang="sl-SI" dirty="0">
                <a:solidFill>
                  <a:srgbClr val="FF0000"/>
                </a:solidFill>
              </a:rPr>
              <a:t>40</a:t>
            </a:r>
            <a:r>
              <a:rPr lang="sl-SI" dirty="0"/>
              <a:t> in si zapišem! </a:t>
            </a:r>
          </a:p>
        </p:txBody>
      </p:sp>
      <p:sp>
        <p:nvSpPr>
          <p:cNvPr id="8" name="Pravokotnik 7"/>
          <p:cNvSpPr/>
          <p:nvPr/>
        </p:nvSpPr>
        <p:spPr>
          <a:xfrm>
            <a:off x="6993920" y="1831257"/>
            <a:ext cx="352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POMISLIM NA VEČKRATNIKE ŠT. 40</a:t>
            </a:r>
            <a:r>
              <a:rPr lang="sl-SI" dirty="0"/>
              <a:t>.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5148286" y="1374346"/>
            <a:ext cx="769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FF0000"/>
                </a:solidFill>
              </a:rPr>
              <a:t>1</a:t>
            </a:r>
            <a:endParaRPr lang="sl-SI" sz="6600" dirty="0">
              <a:solidFill>
                <a:srgbClr val="FF0000"/>
              </a:solidFill>
            </a:endParaRPr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9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2"/>
    </mc:Choice>
    <mc:Fallback xmlns="">
      <p:transition spd="slow" advTm="62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2" grpId="0"/>
      <p:bldP spid="5" grpId="0"/>
      <p:bldP spid="4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321276" y="1620075"/>
            <a:ext cx="5972427" cy="1572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5 9</a:t>
            </a:r>
            <a:r>
              <a:rPr lang="sl-SI" sz="6000" dirty="0" smtClean="0"/>
              <a:t> 6 : 41 =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889686" y="4996702"/>
            <a:ext cx="101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Ostanek 18 je manjši od 41.</a:t>
            </a:r>
            <a:endParaRPr lang="sl-SI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2940907" y="1182006"/>
            <a:ext cx="2205271" cy="734816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3369276" y="1431703"/>
            <a:ext cx="1776903" cy="485119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655687" y="1529720"/>
            <a:ext cx="758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4</a:t>
            </a:r>
            <a:r>
              <a:rPr lang="sl-SI" sz="1200" dirty="0" smtClean="0"/>
              <a:t>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447007" y="2126882"/>
            <a:ext cx="4316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NADALJUJEM: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6 PREPIŠEM K OSTANKU. DOBIM 186.</a:t>
            </a:r>
          </a:p>
          <a:p>
            <a:endParaRPr lang="sl-SI" dirty="0" smtClean="0">
              <a:sym typeface="Wingdings" panose="05000000000000000000" pitchFamily="2" charset="2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7447007" y="997340"/>
            <a:ext cx="350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11=1 in KOLIKO JE 9?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8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7" name="Pravokotnik 6"/>
          <p:cNvSpPr/>
          <p:nvPr/>
        </p:nvSpPr>
        <p:spPr>
          <a:xfrm>
            <a:off x="7447007" y="1547490"/>
            <a:ext cx="3684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1 4= 4 IN KOLIKO JE 5?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1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4857854" y="1732156"/>
            <a:ext cx="576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FF0000"/>
                </a:solidFill>
              </a:rPr>
              <a:t>1</a:t>
            </a:r>
            <a:endParaRPr lang="sl-SI" sz="6600" dirty="0">
              <a:solidFill>
                <a:srgbClr val="FF00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1679156" y="2806033"/>
            <a:ext cx="557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/>
              <a:t>6</a:t>
            </a:r>
            <a:endParaRPr lang="sl-SI" sz="6600" dirty="0"/>
          </a:p>
        </p:txBody>
      </p:sp>
      <p:sp>
        <p:nvSpPr>
          <p:cNvPr id="11" name="Pravokotnik 10"/>
          <p:cNvSpPr/>
          <p:nvPr/>
        </p:nvSpPr>
        <p:spPr>
          <a:xfrm>
            <a:off x="7425700" y="3192460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186 DELIM Z 41.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054310" y="2810431"/>
            <a:ext cx="557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00B050"/>
                </a:solidFill>
              </a:rPr>
              <a:t>8</a:t>
            </a:r>
            <a:endParaRPr lang="sl-SI" sz="6600" dirty="0">
              <a:solidFill>
                <a:srgbClr val="00B050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332584" y="2840152"/>
            <a:ext cx="557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3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18"/>
    </mc:Choice>
    <mc:Fallback xmlns="">
      <p:transition spd="slow" advTm="4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  <p:bldP spid="4" grpId="0" animBg="1"/>
      <p:bldP spid="9" grpId="0" animBg="1"/>
      <p:bldP spid="6" grpId="0"/>
      <p:bldP spid="2" grpId="0"/>
      <p:bldP spid="7" grpId="0"/>
      <p:bldP spid="10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-980306" y="1505750"/>
            <a:ext cx="11681254" cy="2486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     5 9</a:t>
            </a:r>
            <a:r>
              <a:rPr lang="sl-SI" sz="6000" dirty="0" smtClean="0"/>
              <a:t> 6 : 41 =</a:t>
            </a:r>
            <a:r>
              <a:rPr lang="sl-SI" sz="6000" dirty="0" smtClean="0">
                <a:solidFill>
                  <a:srgbClr val="FF0000"/>
                </a:solidFill>
              </a:rPr>
              <a:t>1</a:t>
            </a:r>
            <a:r>
              <a:rPr lang="sl-SI" sz="6000" dirty="0" smtClean="0"/>
              <a:t> </a:t>
            </a:r>
          </a:p>
          <a:p>
            <a:pPr marL="0" indent="0">
              <a:buNone/>
            </a:pPr>
            <a:r>
              <a:rPr lang="sl-SI" sz="6000" dirty="0">
                <a:solidFill>
                  <a:srgbClr val="92D050"/>
                </a:solidFill>
                <a:sym typeface="Wingdings" panose="05000000000000000000" pitchFamily="2" charset="2"/>
              </a:rPr>
              <a:t> </a:t>
            </a:r>
            <a:r>
              <a:rPr lang="sl-SI" sz="6000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1 8 6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823784" y="5942564"/>
            <a:ext cx="101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Ostanek 22 je manjši od 41.</a:t>
            </a:r>
            <a:endParaRPr lang="sl-SI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2652884" y="1144093"/>
            <a:ext cx="2592286" cy="60652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3041109" y="1337780"/>
            <a:ext cx="2163917" cy="462020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242051" y="1590883"/>
            <a:ext cx="533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4</a:t>
            </a:r>
            <a:r>
              <a:rPr lang="sl-SI" sz="1200" dirty="0" smtClean="0"/>
              <a:t>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709727" y="2435779"/>
            <a:ext cx="431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41=4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6?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 smtClean="0">
                <a:sym typeface="Wingdings" panose="05000000000000000000" pitchFamily="2" charset="2"/>
              </a:rPr>
              <a:t> NAPIŠEM.</a:t>
            </a:r>
            <a:endParaRPr lang="sl-SI" dirty="0">
              <a:sym typeface="Wingdings" panose="05000000000000000000" pitchFamily="2" charset="2"/>
            </a:endParaRPr>
          </a:p>
          <a:p>
            <a:endParaRPr lang="sl-SI" dirty="0" smtClean="0">
              <a:sym typeface="Wingdings" panose="05000000000000000000" pitchFamily="2" charset="2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002751" y="15403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NAPIŠEM 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4 </a:t>
            </a:r>
            <a:r>
              <a:rPr lang="sl-SI" dirty="0">
                <a:sym typeface="Wingdings" panose="05000000000000000000" pitchFamily="2" charset="2"/>
              </a:rPr>
              <a:t>IN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b="1" u="sng" dirty="0">
                <a:solidFill>
                  <a:srgbClr val="FF0000"/>
                </a:solidFill>
                <a:sym typeface="Wingdings" panose="05000000000000000000" pitchFamily="2" charset="2"/>
              </a:rPr>
              <a:t>MNOŽIM NAZAJ z deliteljem 41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4948608" y="1565691"/>
            <a:ext cx="593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FF0000"/>
                </a:solidFill>
              </a:rPr>
              <a:t>4</a:t>
            </a:r>
            <a:endParaRPr lang="sl-SI" sz="6600" dirty="0">
              <a:solidFill>
                <a:srgbClr val="FF0000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6012851" y="363155"/>
            <a:ext cx="322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DELITELJ 41 je zaokrožen na </a:t>
            </a:r>
            <a:r>
              <a:rPr lang="sl-SI" dirty="0">
                <a:solidFill>
                  <a:srgbClr val="FF0000"/>
                </a:solidFill>
              </a:rPr>
              <a:t>40!</a:t>
            </a:r>
            <a:r>
              <a:rPr lang="sl-SI" dirty="0"/>
              <a:t> 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5096249" y="732487"/>
            <a:ext cx="590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POMISLIM NA VEČKRATNIKE ŠT. 40</a:t>
            </a:r>
            <a:r>
              <a:rPr lang="sl-SI" dirty="0"/>
              <a:t>, da bom čim bližje št.186.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6012851" y="1136418"/>
            <a:ext cx="471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TOREJ </a:t>
            </a:r>
            <a:r>
              <a:rPr lang="sl-SI" dirty="0">
                <a:solidFill>
                  <a:srgbClr val="FF0000"/>
                </a:solidFill>
              </a:rPr>
              <a:t>4</a:t>
            </a:r>
            <a:r>
              <a:rPr lang="sl-SI" dirty="0">
                <a:sym typeface="Wingdings" panose="05000000000000000000" pitchFamily="2" charset="2"/>
              </a:rPr>
              <a:t>40= 160, ker je 5 40= 200 že preveč;</a:t>
            </a:r>
          </a:p>
        </p:txBody>
      </p:sp>
      <p:sp>
        <p:nvSpPr>
          <p:cNvPr id="13" name="Pravokotnik 12"/>
          <p:cNvSpPr/>
          <p:nvPr/>
        </p:nvSpPr>
        <p:spPr>
          <a:xfrm>
            <a:off x="6709727" y="2956560"/>
            <a:ext cx="393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4 4= 16 IN KOLIKO JE 18?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1415882" y="3888342"/>
            <a:ext cx="576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2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823784" y="3880021"/>
            <a:ext cx="576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2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2317932" y="3888342"/>
            <a:ext cx="1631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92D050"/>
                </a:solidFill>
              </a:rPr>
              <a:t>o</a:t>
            </a:r>
            <a:r>
              <a:rPr lang="sl-SI" sz="6000" dirty="0" smtClean="0">
                <a:solidFill>
                  <a:srgbClr val="92D050"/>
                </a:solidFill>
              </a:rPr>
              <a:t>st.</a:t>
            </a:r>
            <a:endParaRPr lang="sl-SI" sz="6000" dirty="0">
              <a:solidFill>
                <a:srgbClr val="92D050"/>
              </a:solidFill>
            </a:endParaRPr>
          </a:p>
        </p:txBody>
      </p:sp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9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15"/>
    </mc:Choice>
    <mc:Fallback xmlns="">
      <p:transition spd="slow" advTm="5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  <p:bldP spid="4" grpId="0" animBg="1"/>
      <p:bldP spid="9" grpId="0" animBg="1"/>
      <p:bldP spid="6" grpId="0"/>
      <p:bldP spid="2" grpId="0"/>
      <p:bldP spid="8" grpId="0"/>
      <p:bldP spid="10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53630" y="847124"/>
            <a:ext cx="4420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NAPIŠEM PREIZKUS.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807985" y="1933945"/>
            <a:ext cx="79496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14  </a:t>
            </a:r>
            <a:r>
              <a:rPr lang="sl-SI" sz="4000" u="sng" dirty="0" smtClean="0">
                <a:sym typeface="Wingdings" panose="05000000000000000000" pitchFamily="2" charset="2"/>
              </a:rPr>
              <a:t>41  </a:t>
            </a:r>
            <a:r>
              <a:rPr lang="sl-SI" sz="4000" dirty="0" smtClean="0">
                <a:sym typeface="Wingdings" panose="05000000000000000000" pitchFamily="2" charset="2"/>
              </a:rPr>
              <a:t>oz</a:t>
            </a:r>
            <a:r>
              <a:rPr lang="sl-SI" sz="4000" dirty="0">
                <a:sym typeface="Wingdings" panose="05000000000000000000" pitchFamily="2" charset="2"/>
              </a:rPr>
              <a:t>. lažje     </a:t>
            </a:r>
            <a:r>
              <a:rPr lang="sl-SI" sz="4000" u="sng" dirty="0">
                <a:sym typeface="Wingdings" panose="05000000000000000000" pitchFamily="2" charset="2"/>
              </a:rPr>
              <a:t>41  14</a:t>
            </a:r>
            <a:r>
              <a:rPr lang="sl-SI" sz="4000" dirty="0">
                <a:sym typeface="Wingdings" panose="05000000000000000000" pitchFamily="2" charset="2"/>
              </a:rPr>
              <a:t>     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758725" y="2505252"/>
            <a:ext cx="7521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41</a:t>
            </a:r>
          </a:p>
        </p:txBody>
      </p:sp>
      <p:sp>
        <p:nvSpPr>
          <p:cNvPr id="6" name="Pravokotnik 5"/>
          <p:cNvSpPr/>
          <p:nvPr/>
        </p:nvSpPr>
        <p:spPr>
          <a:xfrm>
            <a:off x="6090322" y="3020766"/>
            <a:ext cx="16594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+  164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673193" y="3664005"/>
            <a:ext cx="2874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574       574</a:t>
            </a:r>
          </a:p>
        </p:txBody>
      </p:sp>
      <p:sp>
        <p:nvSpPr>
          <p:cNvPr id="8" name="Pravokotnik 7"/>
          <p:cNvSpPr/>
          <p:nvPr/>
        </p:nvSpPr>
        <p:spPr>
          <a:xfrm>
            <a:off x="8341918" y="4307244"/>
            <a:ext cx="1375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+  22</a:t>
            </a:r>
          </a:p>
        </p:txBody>
      </p:sp>
      <p:sp>
        <p:nvSpPr>
          <p:cNvPr id="9" name="Pravokotnik 8"/>
          <p:cNvSpPr/>
          <p:nvPr/>
        </p:nvSpPr>
        <p:spPr>
          <a:xfrm>
            <a:off x="8681755" y="4950483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596</a:t>
            </a: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1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3"/>
    </mc:Choice>
    <mc:Fallback xmlns="">
      <p:transition spd="slow" advTm="2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6.8|2.1|1.1|0.9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6|20.7|10.7|1.9|7.5|16.1|3|5.6|7.1|2.1|6.2|4.2|3.2|2.4|2.1|0.4|6.8|2.1|5.6|3.3|1.8|4.8|2.4|1.4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6|5.9|1.8|4.7|16.3|4|5.8|6.8|3.7|3.6|1.4|1.8|3.4|3.3|4.5|1.5|4.9|2|2.8|1.4|0.8|0.4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7.7|9|5.6|1.6|8|8.6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|2.1|4.7|4.5|1.1|4|2.6|13.9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7|3.5|9.4|1.1|5.5|3.7|1.5|5.6|1.3|1.1|1.8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|9.1|1.8|1.9|4.9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0.6|1.3|6|3.5|2.7|7.6|7.8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2|1.5|0|0.1|5.5|8.4|2.5|0.2"/>
</p:tagLst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791</TotalTime>
  <Words>683</Words>
  <Application>Microsoft Office PowerPoint</Application>
  <PresentationFormat>Širokozaslonsko</PresentationFormat>
  <Paragraphs>137</Paragraphs>
  <Slides>13</Slides>
  <Notes>0</Notes>
  <HiddenSlides>1</HiddenSlides>
  <MMClips>13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Tw Cen MT</vt:lpstr>
      <vt:lpstr>Wingdings</vt:lpstr>
      <vt:lpstr>Kapljica</vt:lpstr>
      <vt:lpstr>PISNO DELJENJE</vt:lpstr>
      <vt:lpstr>BREZ TEŽAV SEVEDA NE GRE.</vt:lpstr>
      <vt:lpstr>PowerPointova predstavitev</vt:lpstr>
      <vt:lpstr>V zvezek reši naslednja primera:</vt:lpstr>
      <vt:lpstr>PISNO DELJENJE triMESTNI DELJENEC IN DVOMESTNI DELITELJ </vt:lpstr>
      <vt:lpstr>PowerPointova predstavitev</vt:lpstr>
      <vt:lpstr>PowerPointova predstavitev</vt:lpstr>
      <vt:lpstr>PowerPointova predstavitev</vt:lpstr>
      <vt:lpstr>PowerPointova predstavitev</vt:lpstr>
      <vt:lpstr>PISNO DELJENJE DVOMESTNI DELJENEC IN DVOMESTNI DELITELJ 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</dc:title>
  <dc:creator>Irena Čermelj</dc:creator>
  <cp:lastModifiedBy>Irena Čermelj</cp:lastModifiedBy>
  <cp:revision>61</cp:revision>
  <dcterms:created xsi:type="dcterms:W3CDTF">2020-03-19T11:07:46Z</dcterms:created>
  <dcterms:modified xsi:type="dcterms:W3CDTF">2020-04-15T14:06:14Z</dcterms:modified>
</cp:coreProperties>
</file>