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6" r:id="rId4"/>
    <p:sldId id="262" r:id="rId5"/>
    <p:sldId id="261" r:id="rId6"/>
    <p:sldId id="274" r:id="rId7"/>
    <p:sldId id="273" r:id="rId8"/>
    <p:sldId id="268" r:id="rId9"/>
    <p:sldId id="263" r:id="rId10"/>
    <p:sldId id="275" r:id="rId11"/>
    <p:sldId id="27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16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37751" y="1668220"/>
            <a:ext cx="11771870" cy="4090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6000" dirty="0" smtClean="0">
                <a:solidFill>
                  <a:srgbClr val="FF0000"/>
                </a:solidFill>
              </a:rPr>
              <a:t>           8 4</a:t>
            </a:r>
            <a:r>
              <a:rPr lang="sl-SI" sz="6000" dirty="0" smtClean="0"/>
              <a:t>: 2 9 = </a:t>
            </a:r>
            <a:r>
              <a:rPr lang="sl-SI" sz="6000" dirty="0" smtClean="0">
                <a:solidFill>
                  <a:srgbClr val="FF0000"/>
                </a:solidFill>
              </a:rPr>
              <a:t>2</a:t>
            </a:r>
            <a:r>
              <a:rPr lang="sl-SI" sz="6000" dirty="0" smtClean="0"/>
              <a:t> </a:t>
            </a:r>
          </a:p>
          <a:p>
            <a:pPr marL="0" indent="0">
              <a:buNone/>
            </a:pPr>
            <a:r>
              <a:rPr lang="sl-SI" sz="6000" dirty="0">
                <a:solidFill>
                  <a:srgbClr val="92D050"/>
                </a:solidFill>
                <a:sym typeface="Wingdings" panose="05000000000000000000" pitchFamily="2" charset="2"/>
              </a:rPr>
              <a:t> </a:t>
            </a:r>
            <a:r>
              <a:rPr lang="sl-SI" sz="6000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      2  6 </a:t>
            </a:r>
            <a:r>
              <a:rPr lang="sl-SI" sz="6000" dirty="0">
                <a:sym typeface="Wingdings" panose="05000000000000000000" pitchFamily="2" charset="2"/>
              </a:rPr>
              <a:t>ost.                 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864974" y="4658951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delitelja. </a:t>
            </a:r>
            <a:r>
              <a:rPr lang="sl-SI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Ostanek 26 je manjši od delitelja 29.</a:t>
            </a:r>
            <a:endParaRPr lang="sl-SI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4308389" y="1321994"/>
            <a:ext cx="1985314" cy="57723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4852086" y="1437211"/>
            <a:ext cx="1441618" cy="462019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107455" y="1805096"/>
            <a:ext cx="374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30</a:t>
            </a:r>
            <a:endParaRPr lang="sl-SI" sz="12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5572895" y="376281"/>
            <a:ext cx="6079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ym typeface="Wingdings" panose="05000000000000000000" pitchFamily="2" charset="2"/>
              </a:rPr>
              <a:t>2 9=18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24?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NAPIŠEM, 2 ŠTEJEM DALJE.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2 2= 4, ŠTIRI PLUS DVA JE 6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8?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</a:t>
            </a:r>
            <a:r>
              <a:rPr lang="sl-SI" dirty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2" name="PoljeZBesedilom 1"/>
          <p:cNvSpPr txBox="1"/>
          <p:nvPr/>
        </p:nvSpPr>
        <p:spPr>
          <a:xfrm>
            <a:off x="3196281" y="2314832"/>
            <a:ext cx="18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277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13038" y="321276"/>
            <a:ext cx="11771870" cy="5329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600" dirty="0" smtClean="0">
                <a:sym typeface="Wingdings" panose="05000000000000000000" pitchFamily="2" charset="2"/>
              </a:rPr>
              <a:t>NAPIŠEM PREIZKUS.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</a:t>
            </a:r>
            <a:r>
              <a:rPr lang="sl-SI" sz="4600" u="sng" dirty="0" smtClean="0">
                <a:sym typeface="Wingdings" panose="05000000000000000000" pitchFamily="2" charset="2"/>
              </a:rPr>
              <a:t>2  29 </a:t>
            </a:r>
            <a:r>
              <a:rPr lang="sl-SI" sz="4600" dirty="0" smtClean="0">
                <a:sym typeface="Wingdings" panose="05000000000000000000" pitchFamily="2" charset="2"/>
              </a:rPr>
              <a:t>      oz. lažje     </a:t>
            </a:r>
            <a:r>
              <a:rPr lang="sl-SI" sz="4600" u="sng" dirty="0" smtClean="0">
                <a:sym typeface="Wingdings" panose="05000000000000000000" pitchFamily="2" charset="2"/>
              </a:rPr>
              <a:t>29  2</a:t>
            </a:r>
            <a:r>
              <a:rPr lang="sl-SI" sz="46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58           58 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            </a:t>
            </a:r>
            <a:r>
              <a:rPr lang="sl-SI" sz="4600" u="sng" dirty="0" smtClean="0">
                <a:sym typeface="Wingdings" panose="05000000000000000000" pitchFamily="2" charset="2"/>
              </a:rPr>
              <a:t>+ 26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                84</a:t>
            </a:r>
            <a:endParaRPr lang="sl-SI" sz="4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sz="4800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7282249" y="1837038"/>
            <a:ext cx="1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9555891" y="3723503"/>
            <a:ext cx="164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62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1386"/>
          </a:xfrm>
        </p:spPr>
        <p:txBody>
          <a:bodyPr/>
          <a:lstStyle/>
          <a:p>
            <a:r>
              <a:rPr lang="sl-SI" dirty="0" smtClean="0"/>
              <a:t>V zvezek REŠI račune IN NAPIŠI PREIZKUS.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913775" y="1749255"/>
            <a:ext cx="10363826" cy="2476757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73 : 21 = </a:t>
            </a:r>
          </a:p>
          <a:p>
            <a:pPr marL="0" indent="0">
              <a:buNone/>
            </a:pPr>
            <a:r>
              <a:rPr lang="sl-SI" dirty="0" smtClean="0"/>
              <a:t>98 : 39 =</a:t>
            </a:r>
          </a:p>
          <a:p>
            <a:pPr marL="0" indent="0">
              <a:buNone/>
            </a:pPr>
            <a:r>
              <a:rPr lang="sl-SI" dirty="0" smtClean="0"/>
              <a:t>84 : 32 =</a:t>
            </a:r>
          </a:p>
          <a:p>
            <a:pPr marL="0" indent="0">
              <a:buNone/>
            </a:pPr>
            <a:r>
              <a:rPr lang="sl-SI" dirty="0" smtClean="0"/>
              <a:t>71 : 18 =</a:t>
            </a:r>
            <a:endParaRPr lang="sl-SI" dirty="0"/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913775" y="4226013"/>
            <a:ext cx="10363826" cy="626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624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859645"/>
          </a:xfrm>
        </p:spPr>
        <p:txBody>
          <a:bodyPr/>
          <a:lstStyle/>
          <a:p>
            <a:pPr algn="l"/>
            <a:r>
              <a:rPr lang="sl-SI" dirty="0" smtClean="0"/>
              <a:t>      93         :          31          =           3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deljenec     :     Delitelj      =        količnik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83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5440"/>
          </a:xfrm>
        </p:spPr>
        <p:txBody>
          <a:bodyPr/>
          <a:lstStyle/>
          <a:p>
            <a:r>
              <a:rPr lang="sl-SI" dirty="0" smtClean="0"/>
              <a:t>Pomembno!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914400" y="1633923"/>
            <a:ext cx="10363826" cy="4618596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Se spomniš, ko smo števila zaokroževali na desetice, STOTICE, TISOČICE …</a:t>
            </a:r>
          </a:p>
          <a:p>
            <a:pPr marL="0" indent="0">
              <a:buNone/>
            </a:pPr>
            <a:r>
              <a:rPr lang="sl-SI" dirty="0" smtClean="0"/>
              <a:t>Tokrat nam bo to znanje pomagalo. Zaokroževali bomo na desetice. Ponovi: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          </a:t>
            </a:r>
            <a:r>
              <a:rPr lang="sl-SI" dirty="0" smtClean="0">
                <a:solidFill>
                  <a:srgbClr val="FF0000"/>
                </a:solidFill>
              </a:rPr>
              <a:t>ZAOKROŽIMO NAVZDOL</a:t>
            </a:r>
            <a:r>
              <a:rPr lang="sl-SI" dirty="0" smtClean="0"/>
              <a:t>        </a:t>
            </a:r>
            <a:r>
              <a:rPr lang="sl-SI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ZAOKROŽIMO NAVZGOR</a:t>
            </a:r>
          </a:p>
          <a:p>
            <a:pPr marL="0" indent="0">
              <a:buNone/>
            </a:pPr>
            <a:r>
              <a:rPr lang="sl-SI" b="1" dirty="0">
                <a:solidFill>
                  <a:srgbClr val="FF0000"/>
                </a:solidFill>
              </a:rPr>
              <a:t>21</a:t>
            </a:r>
            <a:r>
              <a:rPr lang="sl-SI" dirty="0">
                <a:solidFill>
                  <a:srgbClr val="FF0000"/>
                </a:solidFill>
              </a:rPr>
              <a:t> → 20</a:t>
            </a:r>
            <a:r>
              <a:rPr lang="sl-SI" dirty="0"/>
              <a:t>    </a:t>
            </a:r>
            <a:r>
              <a:rPr lang="sl-SI" dirty="0" smtClean="0"/>
              <a:t> </a:t>
            </a:r>
            <a:r>
              <a:rPr lang="sl-SI" b="1" dirty="0">
                <a:solidFill>
                  <a:srgbClr val="FF0000"/>
                </a:solidFill>
              </a:rPr>
              <a:t>52</a:t>
            </a:r>
            <a:r>
              <a:rPr lang="sl-SI" dirty="0">
                <a:solidFill>
                  <a:srgbClr val="FF0000"/>
                </a:solidFill>
              </a:rPr>
              <a:t> → 50</a:t>
            </a:r>
            <a:r>
              <a:rPr lang="sl-SI" dirty="0"/>
              <a:t> </a:t>
            </a:r>
            <a:r>
              <a:rPr lang="sl-SI" dirty="0" smtClean="0"/>
              <a:t>    </a:t>
            </a:r>
            <a:r>
              <a:rPr lang="sl-SI" b="1" dirty="0" smtClean="0">
                <a:solidFill>
                  <a:srgbClr val="FF0000"/>
                </a:solidFill>
              </a:rPr>
              <a:t>94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>
                <a:solidFill>
                  <a:srgbClr val="FF0000"/>
                </a:solidFill>
              </a:rPr>
              <a:t>→ 90 </a:t>
            </a:r>
            <a:r>
              <a:rPr lang="sl-SI" dirty="0" smtClean="0">
                <a:solidFill>
                  <a:srgbClr val="FF0000"/>
                </a:solidFill>
              </a:rPr>
              <a:t>           </a:t>
            </a: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39</a:t>
            </a:r>
            <a:r>
              <a:rPr lang="sl-SI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→ 40</a:t>
            </a:r>
            <a:r>
              <a:rPr lang="sl-SI" dirty="0"/>
              <a:t>         </a:t>
            </a: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67</a:t>
            </a:r>
            <a:r>
              <a:rPr lang="sl-SI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→ 70        </a:t>
            </a:r>
            <a:r>
              <a:rPr lang="sl-SI" b="1" dirty="0" smtClean="0">
                <a:solidFill>
                  <a:srgbClr val="00B0F0"/>
                </a:solidFill>
              </a:rPr>
              <a:t>85</a:t>
            </a:r>
            <a:r>
              <a:rPr lang="sl-SI" dirty="0" smtClean="0">
                <a:solidFill>
                  <a:srgbClr val="00B0F0"/>
                </a:solidFill>
              </a:rPr>
              <a:t> </a:t>
            </a:r>
            <a:r>
              <a:rPr lang="sl-SI" dirty="0">
                <a:solidFill>
                  <a:srgbClr val="00B0F0"/>
                </a:solidFill>
              </a:rPr>
              <a:t>→ 90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Pisno deljenje poteka po enakem postopku kot doslej, 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le da delitelj pred deljenjem zaokrožiš na desetico, da lažje določiš količnik.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21491" y="35010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graphicFrame>
        <p:nvGraphicFramePr>
          <p:cNvPr id="7" name="Predm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679118"/>
              </p:ext>
            </p:extLst>
          </p:nvPr>
        </p:nvGraphicFramePr>
        <p:xfrm>
          <a:off x="3814118" y="2898302"/>
          <a:ext cx="31908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na slika" r:id="rId3" imgW="3191320" imgH="447856" progId="Paint.Picture">
                  <p:embed/>
                </p:oleObj>
              </mc:Choice>
              <mc:Fallback>
                <p:oleObj name="Bitna slika" r:id="rId3" imgW="3191320" imgH="44785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118" y="2898302"/>
                        <a:ext cx="31908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54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br>
              <a:rPr lang="sl-SI" dirty="0" smtClean="0"/>
            </a:br>
            <a:r>
              <a:rPr lang="sl-SI" dirty="0" smtClean="0"/>
              <a:t>DVOMESTNI DELJENEC IN DVOMESTNI DELITELJ</a:t>
            </a:r>
            <a:br>
              <a:rPr lang="sl-SI" dirty="0" smtClean="0"/>
            </a:b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838832" y="2540088"/>
            <a:ext cx="4810897" cy="1966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6600" dirty="0" smtClean="0"/>
              <a:t>96: </a:t>
            </a:r>
            <a:r>
              <a:rPr lang="sl-SI" sz="6600" dirty="0"/>
              <a:t>3</a:t>
            </a:r>
            <a:r>
              <a:rPr lang="sl-SI" sz="6600" dirty="0" smtClean="0"/>
              <a:t>1= ___</a:t>
            </a:r>
            <a:endParaRPr lang="sl-SI" sz="6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005643" y="4399005"/>
            <a:ext cx="1025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solidFill>
                  <a:srgbClr val="FF0000"/>
                </a:solidFill>
              </a:rPr>
              <a:t>OGLEJ SI POSTOPEK DELJENJA.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37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04800" y="1560499"/>
            <a:ext cx="11771870" cy="4090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DELITELJ 31 zaokrožim na </a:t>
            </a:r>
            <a:r>
              <a:rPr lang="sl-SI" dirty="0" smtClean="0">
                <a:solidFill>
                  <a:srgbClr val="FF0000"/>
                </a:solidFill>
              </a:rPr>
              <a:t>30</a:t>
            </a:r>
            <a:r>
              <a:rPr lang="sl-SI" dirty="0" smtClean="0"/>
              <a:t> in si zapišem! 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POMISLIM NA VEČKRATNIKE ŠT. 30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 smtClean="0"/>
              <a:t>TOREJ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30= 90, ker </a:t>
            </a:r>
            <a:r>
              <a:rPr lang="sl-SI" dirty="0">
                <a:sym typeface="Wingdings" panose="05000000000000000000" pitchFamily="2" charset="2"/>
              </a:rPr>
              <a:t>je 4 30= </a:t>
            </a:r>
            <a:r>
              <a:rPr lang="sl-SI" dirty="0" smtClean="0">
                <a:sym typeface="Wingdings" panose="05000000000000000000" pitchFamily="2" charset="2"/>
              </a:rPr>
              <a:t>120 že preveč;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sl-SI" dirty="0" smtClean="0">
                <a:sym typeface="Wingdings" panose="05000000000000000000" pitchFamily="2" charset="2"/>
              </a:rPr>
              <a:t>IN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l-SI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MNOŽIM NAZAJ z deliteljem 31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                                          </a:t>
            </a:r>
            <a:r>
              <a:rPr lang="sl-SI" sz="6000" dirty="0" smtClean="0">
                <a:solidFill>
                  <a:srgbClr val="FF0000"/>
                </a:solidFill>
              </a:rPr>
              <a:t>9</a:t>
            </a:r>
            <a:r>
              <a:rPr lang="sl-SI" sz="6000" dirty="0" smtClean="0"/>
              <a:t> </a:t>
            </a:r>
            <a:r>
              <a:rPr lang="sl-SI" sz="6000" dirty="0">
                <a:solidFill>
                  <a:srgbClr val="FF0000"/>
                </a:solidFill>
              </a:rPr>
              <a:t>6</a:t>
            </a:r>
            <a:r>
              <a:rPr lang="sl-SI" sz="6000" dirty="0"/>
              <a:t> : 31 = </a:t>
            </a:r>
            <a:r>
              <a:rPr lang="sl-SI" sz="6000" dirty="0">
                <a:solidFill>
                  <a:srgbClr val="FF0000"/>
                </a:solidFill>
              </a:rPr>
              <a:t>3</a:t>
            </a:r>
            <a:endParaRPr lang="sl-SI" sz="6000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572000" y="2067697"/>
            <a:ext cx="6870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30= 30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30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60      </a:t>
            </a:r>
            <a:r>
              <a:rPr lang="sl-SI" u="sng" dirty="0" smtClean="0">
                <a:solidFill>
                  <a:srgbClr val="FF0000"/>
                </a:solidFill>
              </a:rPr>
              <a:t>3</a:t>
            </a:r>
            <a:r>
              <a:rPr lang="sl-SI" u="sng" dirty="0" smtClean="0">
                <a:sym typeface="Wingdings" panose="05000000000000000000" pitchFamily="2" charset="2"/>
              </a:rPr>
              <a:t> 30</a:t>
            </a:r>
            <a:r>
              <a:rPr lang="sl-SI" u="sng" dirty="0"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ym typeface="Wingdings" panose="05000000000000000000" pitchFamily="2" charset="2"/>
              </a:rPr>
              <a:t>90</a:t>
            </a:r>
            <a:r>
              <a:rPr lang="sl-SI" dirty="0" smtClean="0">
                <a:sym typeface="Wingdings" panose="05000000000000000000" pitchFamily="2" charset="2"/>
              </a:rPr>
              <a:t>     </a:t>
            </a:r>
            <a:r>
              <a:rPr lang="sl-SI" dirty="0" smtClean="0">
                <a:solidFill>
                  <a:srgbClr val="FF000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30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120     </a:t>
            </a:r>
            <a:endParaRPr lang="sl-SI" dirty="0"/>
          </a:p>
          <a:p>
            <a:r>
              <a:rPr lang="sl-SI" dirty="0" smtClean="0">
                <a:sym typeface="Wingdings" panose="05000000000000000000" pitchFamily="2" charset="2"/>
              </a:rPr>
              <a:t>    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799434" y="3609376"/>
            <a:ext cx="3130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30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0999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21276" y="1620075"/>
            <a:ext cx="11771870" cy="4090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6000" dirty="0" smtClean="0">
                <a:solidFill>
                  <a:srgbClr val="FF0000"/>
                </a:solidFill>
              </a:rPr>
              <a:t>           9</a:t>
            </a:r>
            <a:r>
              <a:rPr lang="sl-SI" sz="6000" dirty="0" smtClean="0"/>
              <a:t> </a:t>
            </a:r>
            <a:r>
              <a:rPr lang="sl-SI" sz="6000" dirty="0" smtClean="0">
                <a:solidFill>
                  <a:srgbClr val="FF0000"/>
                </a:solidFill>
              </a:rPr>
              <a:t>6</a:t>
            </a:r>
            <a:r>
              <a:rPr lang="sl-SI" sz="6000" dirty="0" smtClean="0"/>
              <a:t> : 31 = </a:t>
            </a:r>
            <a:r>
              <a:rPr lang="sl-SI" sz="6000" dirty="0" smtClean="0">
                <a:solidFill>
                  <a:srgbClr val="FF0000"/>
                </a:solidFill>
              </a:rPr>
              <a:t>3</a:t>
            </a:r>
            <a:r>
              <a:rPr lang="sl-SI" sz="6000" dirty="0" smtClean="0"/>
              <a:t> </a:t>
            </a:r>
          </a:p>
          <a:p>
            <a:pPr marL="0" indent="0">
              <a:buNone/>
            </a:pPr>
            <a:r>
              <a:rPr lang="sl-SI" sz="6000" dirty="0">
                <a:solidFill>
                  <a:srgbClr val="92D050"/>
                </a:solidFill>
                <a:sym typeface="Wingdings" panose="05000000000000000000" pitchFamily="2" charset="2"/>
              </a:rPr>
              <a:t> </a:t>
            </a:r>
            <a:r>
              <a:rPr lang="sl-SI" sz="6000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          3 </a:t>
            </a:r>
            <a:r>
              <a:rPr lang="sl-SI" sz="6000" dirty="0">
                <a:sym typeface="Wingdings" panose="05000000000000000000" pitchFamily="2" charset="2"/>
              </a:rPr>
              <a:t>ost.                 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889686" y="4996702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delitelja. </a:t>
            </a:r>
            <a:r>
              <a:rPr lang="sl-SI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Ostanek 3 je manjši od 31.</a:t>
            </a:r>
            <a:endParaRPr lang="sl-SI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4423718" y="1321994"/>
            <a:ext cx="1869985" cy="57723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4852086" y="1437211"/>
            <a:ext cx="1441618" cy="462019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000363" y="1849883"/>
            <a:ext cx="374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30</a:t>
            </a:r>
            <a:endParaRPr lang="sl-SI" sz="12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7529385" y="2126882"/>
            <a:ext cx="4316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ym typeface="Wingdings" panose="05000000000000000000" pitchFamily="2" charset="2"/>
              </a:rPr>
              <a:t>3 1=3 in KOLIKO JE 6?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3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NAPIŠEM.</a:t>
            </a:r>
          </a:p>
          <a:p>
            <a:endParaRPr lang="sl-SI" dirty="0" smtClean="0">
              <a:sym typeface="Wingdings" panose="05000000000000000000" pitchFamily="2" charset="2"/>
            </a:endParaRPr>
          </a:p>
          <a:p>
            <a:r>
              <a:rPr lang="sl-SI" dirty="0" smtClean="0">
                <a:sym typeface="Wingdings" panose="05000000000000000000" pitchFamily="2" charset="2"/>
              </a:rPr>
              <a:t>3 </a:t>
            </a:r>
            <a:r>
              <a:rPr lang="sl-SI" dirty="0">
                <a:sym typeface="Wingdings" panose="05000000000000000000" pitchFamily="2" charset="2"/>
              </a:rPr>
              <a:t>3= 9 IN KOLIKO JE 9?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0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</a:t>
            </a:r>
            <a:r>
              <a:rPr lang="sl-SI" dirty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434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13038" y="321276"/>
            <a:ext cx="11771870" cy="5329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600" dirty="0" smtClean="0">
                <a:sym typeface="Wingdings" panose="05000000000000000000" pitchFamily="2" charset="2"/>
              </a:rPr>
              <a:t>NAPIŠEM PREIZKUS.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</a:t>
            </a:r>
            <a:r>
              <a:rPr lang="sl-SI" sz="4600" u="sng" dirty="0" smtClean="0">
                <a:sym typeface="Wingdings" panose="05000000000000000000" pitchFamily="2" charset="2"/>
              </a:rPr>
              <a:t>3  31 </a:t>
            </a:r>
            <a:r>
              <a:rPr lang="sl-SI" sz="4600" dirty="0" smtClean="0">
                <a:sym typeface="Wingdings" panose="05000000000000000000" pitchFamily="2" charset="2"/>
              </a:rPr>
              <a:t>      oz. lažje     </a:t>
            </a:r>
            <a:r>
              <a:rPr lang="sl-SI" sz="4600" u="sng" dirty="0">
                <a:sym typeface="Wingdings" panose="05000000000000000000" pitchFamily="2" charset="2"/>
              </a:rPr>
              <a:t>31 </a:t>
            </a:r>
            <a:r>
              <a:rPr lang="sl-SI" sz="4600" u="sng" dirty="0" smtClean="0">
                <a:sym typeface="Wingdings" panose="05000000000000000000" pitchFamily="2" charset="2"/>
              </a:rPr>
              <a:t> 3</a:t>
            </a:r>
            <a:r>
              <a:rPr lang="sl-SI" sz="46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93            93  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             +</a:t>
            </a:r>
            <a:r>
              <a:rPr lang="sl-SI" sz="4600" u="sng" dirty="0" smtClean="0">
                <a:sym typeface="Wingdings" panose="05000000000000000000" pitchFamily="2" charset="2"/>
              </a:rPr>
              <a:t>  3</a:t>
            </a:r>
          </a:p>
          <a:p>
            <a:pPr marL="0" indent="0">
              <a:buNone/>
            </a:pPr>
            <a:r>
              <a:rPr lang="sl-SI" sz="4600" dirty="0">
                <a:sym typeface="Wingdings" panose="05000000000000000000" pitchFamily="2" charset="2"/>
              </a:rPr>
              <a:t> </a:t>
            </a:r>
            <a:r>
              <a:rPr lang="sl-SI" sz="4600" dirty="0" smtClean="0">
                <a:sym typeface="Wingdings" panose="05000000000000000000" pitchFamily="2" charset="2"/>
              </a:rPr>
              <a:t>                                                       96</a:t>
            </a:r>
            <a:endParaRPr lang="sl-SI" sz="4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232613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br>
              <a:rPr lang="sl-SI" dirty="0" smtClean="0"/>
            </a:br>
            <a:r>
              <a:rPr lang="sl-SI" dirty="0" smtClean="0"/>
              <a:t>DVOMESTNI DELJENEC IN DVOMESTNI DELITELJ</a:t>
            </a:r>
            <a:br>
              <a:rPr lang="sl-SI" dirty="0" smtClean="0"/>
            </a:b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838832" y="2540088"/>
            <a:ext cx="4810897" cy="1966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6600" dirty="0" smtClean="0"/>
              <a:t>84: 29= ___</a:t>
            </a:r>
            <a:endParaRPr lang="sl-SI" sz="6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005643" y="4399005"/>
            <a:ext cx="1025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solidFill>
                  <a:srgbClr val="FF0000"/>
                </a:solidFill>
              </a:rPr>
              <a:t>OGLEJ SI POSTOPEK DELJENJA.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034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527221" y="1329791"/>
            <a:ext cx="11392929" cy="3847728"/>
          </a:xfrm>
        </p:spPr>
        <p:txBody>
          <a:bodyPr>
            <a:normAutofit fontScale="92500" lnSpcReduction="20000"/>
          </a:bodyPr>
          <a:lstStyle/>
          <a:p>
            <a:r>
              <a:rPr lang="sl-SI" sz="2900" dirty="0" smtClean="0"/>
              <a:t>DELITELJ 29 </a:t>
            </a:r>
            <a:r>
              <a:rPr lang="sl-SI" sz="2900" dirty="0"/>
              <a:t>zaokrožim na </a:t>
            </a:r>
            <a:r>
              <a:rPr lang="sl-SI" sz="2900" dirty="0" smtClean="0">
                <a:solidFill>
                  <a:srgbClr val="FF0000"/>
                </a:solidFill>
              </a:rPr>
              <a:t>30</a:t>
            </a:r>
            <a:r>
              <a:rPr lang="sl-SI" sz="2900" dirty="0" smtClean="0"/>
              <a:t> </a:t>
            </a:r>
            <a:r>
              <a:rPr lang="sl-SI" sz="2900" dirty="0"/>
              <a:t>in si zapišem. </a:t>
            </a:r>
            <a:endParaRPr lang="sl-SI" sz="2900" dirty="0" smtClean="0"/>
          </a:p>
          <a:p>
            <a:r>
              <a:rPr lang="sl-SI" sz="2900" dirty="0" smtClean="0">
                <a:solidFill>
                  <a:srgbClr val="FF0000"/>
                </a:solidFill>
              </a:rPr>
              <a:t>POMISLIM </a:t>
            </a:r>
            <a:r>
              <a:rPr lang="sl-SI" sz="2900" dirty="0">
                <a:solidFill>
                  <a:srgbClr val="FF0000"/>
                </a:solidFill>
              </a:rPr>
              <a:t>NA VEČKRATNIKE ŠT. </a:t>
            </a:r>
            <a:r>
              <a:rPr lang="sl-SI" sz="2900" dirty="0" smtClean="0">
                <a:solidFill>
                  <a:srgbClr val="FF0000"/>
                </a:solidFill>
              </a:rPr>
              <a:t>30.</a:t>
            </a:r>
            <a:r>
              <a:rPr lang="sl-SI" sz="2900" dirty="0" smtClean="0"/>
              <a:t> </a:t>
            </a:r>
          </a:p>
          <a:p>
            <a:r>
              <a:rPr lang="sl-SI" sz="2900" dirty="0" smtClean="0"/>
              <a:t>TOREJ </a:t>
            </a:r>
            <a:r>
              <a:rPr lang="sl-SI" sz="2900" dirty="0" smtClean="0">
                <a:solidFill>
                  <a:srgbClr val="FF0000"/>
                </a:solidFill>
              </a:rPr>
              <a:t>2</a:t>
            </a:r>
            <a:r>
              <a:rPr lang="sl-SI" sz="2900" dirty="0" smtClean="0">
                <a:sym typeface="Wingdings" panose="05000000000000000000" pitchFamily="2" charset="2"/>
              </a:rPr>
              <a:t>30</a:t>
            </a:r>
            <a:r>
              <a:rPr lang="sl-SI" sz="2900" dirty="0">
                <a:sym typeface="Wingdings" panose="05000000000000000000" pitchFamily="2" charset="2"/>
              </a:rPr>
              <a:t>= </a:t>
            </a:r>
            <a:r>
              <a:rPr lang="sl-SI" sz="2900" dirty="0" smtClean="0">
                <a:sym typeface="Wingdings" panose="05000000000000000000" pitchFamily="2" charset="2"/>
              </a:rPr>
              <a:t>60, ker je 3</a:t>
            </a:r>
            <a:r>
              <a:rPr lang="sl-SI" sz="2900" dirty="0">
                <a:sym typeface="Wingdings" panose="05000000000000000000" pitchFamily="2" charset="2"/>
              </a:rPr>
              <a:t> </a:t>
            </a:r>
            <a:r>
              <a:rPr lang="sl-SI" sz="2900" dirty="0" smtClean="0">
                <a:sym typeface="Wingdings" panose="05000000000000000000" pitchFamily="2" charset="2"/>
              </a:rPr>
              <a:t>30=90 že preveč.</a:t>
            </a:r>
          </a:p>
          <a:p>
            <a:r>
              <a:rPr lang="sl-SI" sz="2900" dirty="0" smtClean="0">
                <a:sym typeface="Wingdings" panose="05000000000000000000" pitchFamily="2" charset="2"/>
              </a:rPr>
              <a:t>NAPIŠEM </a:t>
            </a:r>
            <a:r>
              <a:rPr lang="sl-SI" sz="29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sl-SI" sz="2900" dirty="0">
                <a:sym typeface="Wingdings" panose="05000000000000000000" pitchFamily="2" charset="2"/>
              </a:rPr>
              <a:t>IN</a:t>
            </a:r>
            <a:r>
              <a:rPr lang="sl-SI" sz="29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l-SI" sz="2900" b="1" u="sng" dirty="0">
                <a:solidFill>
                  <a:srgbClr val="FF0000"/>
                </a:solidFill>
                <a:sym typeface="Wingdings" panose="05000000000000000000" pitchFamily="2" charset="2"/>
              </a:rPr>
              <a:t>MNOŽIM NAZAJ z deliteljem </a:t>
            </a:r>
            <a:r>
              <a:rPr lang="sl-SI" sz="29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29</a:t>
            </a:r>
          </a:p>
          <a:p>
            <a:pPr marL="0" indent="0">
              <a:buNone/>
            </a:pPr>
            <a:endParaRPr lang="sl-SI" sz="29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sz="29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                           </a:t>
            </a:r>
            <a:r>
              <a:rPr lang="sl-SI" sz="7100" dirty="0" smtClean="0">
                <a:solidFill>
                  <a:srgbClr val="FF0000"/>
                </a:solidFill>
              </a:rPr>
              <a:t>8 </a:t>
            </a:r>
            <a:r>
              <a:rPr lang="sl-SI" sz="7100" dirty="0">
                <a:solidFill>
                  <a:srgbClr val="FF0000"/>
                </a:solidFill>
              </a:rPr>
              <a:t>4</a:t>
            </a:r>
            <a:r>
              <a:rPr lang="sl-SI" sz="7100" dirty="0"/>
              <a:t> : </a:t>
            </a:r>
            <a:r>
              <a:rPr lang="sl-SI" sz="7100" dirty="0" smtClean="0"/>
              <a:t>29 </a:t>
            </a:r>
            <a:r>
              <a:rPr lang="sl-SI" sz="7100" dirty="0"/>
              <a:t>= </a:t>
            </a:r>
            <a:r>
              <a:rPr lang="sl-SI" sz="7100" dirty="0" smtClean="0">
                <a:solidFill>
                  <a:srgbClr val="FF0000"/>
                </a:solidFill>
              </a:rPr>
              <a:t>2</a:t>
            </a:r>
            <a:r>
              <a:rPr lang="sl-SI" sz="7100" dirty="0" smtClean="0"/>
              <a:t>          </a:t>
            </a:r>
          </a:p>
          <a:p>
            <a:pPr marL="0" indent="0">
              <a:buNone/>
            </a:pPr>
            <a:endParaRPr lang="sl-SI" sz="1200" dirty="0"/>
          </a:p>
          <a:p>
            <a:pPr marL="0" indent="0">
              <a:buNone/>
            </a:pPr>
            <a:endParaRPr lang="sl-SI" sz="1200" dirty="0" smtClean="0"/>
          </a:p>
          <a:p>
            <a:pPr marL="0" indent="0">
              <a:buNone/>
            </a:pPr>
            <a:endParaRPr lang="sl-SI" sz="1200" dirty="0"/>
          </a:p>
          <a:p>
            <a:pPr marL="0" indent="0">
              <a:buNone/>
            </a:pPr>
            <a:endParaRPr lang="sl-SI" sz="1200" dirty="0" smtClean="0"/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6755028" y="1927654"/>
            <a:ext cx="448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30= 30    </a:t>
            </a:r>
            <a:r>
              <a:rPr lang="sl-SI" u="sng" dirty="0" smtClean="0">
                <a:solidFill>
                  <a:srgbClr val="FF0000"/>
                </a:solidFill>
              </a:rPr>
              <a:t>2</a:t>
            </a:r>
            <a:r>
              <a:rPr lang="sl-SI" u="sng" dirty="0" smtClean="0">
                <a:sym typeface="Wingdings" panose="05000000000000000000" pitchFamily="2" charset="2"/>
              </a:rPr>
              <a:t> 30</a:t>
            </a:r>
            <a:r>
              <a:rPr lang="sl-SI" u="sng" dirty="0"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ym typeface="Wingdings" panose="05000000000000000000" pitchFamily="2" charset="2"/>
              </a:rPr>
              <a:t>60</a:t>
            </a:r>
            <a:r>
              <a:rPr lang="sl-SI" dirty="0" smtClean="0">
                <a:sym typeface="Wingdings" panose="05000000000000000000" pitchFamily="2" charset="2"/>
              </a:rPr>
              <a:t> 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90</a:t>
            </a:r>
            <a:endParaRPr lang="sl-SI" dirty="0"/>
          </a:p>
          <a:p>
            <a:r>
              <a:rPr lang="sl-SI" dirty="0" smtClean="0">
                <a:sym typeface="Wingdings" panose="05000000000000000000" pitchFamily="2" charset="2"/>
              </a:rPr>
              <a:t>    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623219" y="3990616"/>
            <a:ext cx="51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47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543</TotalTime>
  <Words>431</Words>
  <Application>Microsoft Office PowerPoint</Application>
  <PresentationFormat>Širokozaslonsko</PresentationFormat>
  <Paragraphs>72</Paragraphs>
  <Slides>12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7" baseType="lpstr">
      <vt:lpstr>Arial</vt:lpstr>
      <vt:lpstr>Tw Cen MT</vt:lpstr>
      <vt:lpstr>Wingdings</vt:lpstr>
      <vt:lpstr>Kapljica</vt:lpstr>
      <vt:lpstr>Bitna slika</vt:lpstr>
      <vt:lpstr>PISNO DELJENJE</vt:lpstr>
      <vt:lpstr>      93         :          31          =           3  deljenec     :     Delitelj      =        količnik</vt:lpstr>
      <vt:lpstr>Pomembno!</vt:lpstr>
      <vt:lpstr>PISNO DELJENJE DVOMESTNI DELJENEC IN DVOMESTNI DELITELJ </vt:lpstr>
      <vt:lpstr>PowerPointova predstavitev</vt:lpstr>
      <vt:lpstr>PowerPointova predstavitev</vt:lpstr>
      <vt:lpstr>PowerPointova predstavitev</vt:lpstr>
      <vt:lpstr>PISNO DELJENJE DVOMESTNI DELJENEC IN DVOMESTNI DELITELJ </vt:lpstr>
      <vt:lpstr>PowerPointova predstavitev</vt:lpstr>
      <vt:lpstr>PowerPointova predstavitev</vt:lpstr>
      <vt:lpstr>PowerPointova predstavitev</vt:lpstr>
      <vt:lpstr>V zvezek REŠI račune IN NAPIŠI PREIZKUS.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PISNO DELJENJE</dc:title>
  <dc:creator>Irena Čermelj</dc:creator>
  <cp:lastModifiedBy>Irena Čermelj</cp:lastModifiedBy>
  <cp:revision>32</cp:revision>
  <dcterms:created xsi:type="dcterms:W3CDTF">2020-03-19T11:07:46Z</dcterms:created>
  <dcterms:modified xsi:type="dcterms:W3CDTF">2020-04-13T17:29:49Z</dcterms:modified>
</cp:coreProperties>
</file>