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5" r:id="rId6"/>
    <p:sldId id="263" r:id="rId7"/>
    <p:sldId id="266" r:id="rId8"/>
    <p:sldId id="269" r:id="rId9"/>
    <p:sldId id="271" r:id="rId10"/>
    <p:sldId id="272" r:id="rId11"/>
    <p:sldId id="273" r:id="rId12"/>
    <p:sldId id="274" r:id="rId13"/>
    <p:sldId id="275" r:id="rId14"/>
    <p:sldId id="270" r:id="rId15"/>
    <p:sldId id="258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FF"/>
    <a:srgbClr val="0066FF"/>
    <a:srgbClr val="FF0000"/>
    <a:srgbClr val="000099"/>
    <a:srgbClr val="33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B3A1B-B194-44EC-9FD0-B476049D7783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A8F7-8AE3-44B2-BFB0-EBDF2B61581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5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1BEF-4862-42E9-B459-EAB53EA4FCCA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2BB-EEF5-4BFE-A512-3E04C8776285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A359-6030-432A-993B-A35034A3FB7D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948-8B29-4825-B37F-A95CFD788919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DEBD-97B2-40E7-B1A5-4A7847E449CF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99F-AB5E-4969-8085-56C8BB73102B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8B1-0960-40EB-8A78-438B76BAEF9D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FCBB-3142-433C-A7A5-1C1F912D55E6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00F1-472F-49DC-976B-ED9FE89BF70B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1B9-D495-4521-BEAF-5A53ED1F8D80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4D53-9A35-4F73-963B-24BED6E31154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E79F-92AA-48D5-8074-90E86B8A6794}" type="datetime1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Klavdija Štrancar, 2012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148-B683-47DD-9528-7D0D0D24240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iteljska.net/kvizi/HotPot/Jeziki_in_narodi/Jeziki_in_narodi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-like-nice-life.blogspot.com/2009/09/children-of-different-race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tockphot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http://1.bp.blogspot.com/_D7EHk4oLlQE/SqtgUrwZF0I/AAAAAAAAAIA/LOg5DGkg2nU/s400/international_children_of_the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62"/>
            <a:ext cx="9144000" cy="724662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11560" y="0"/>
            <a:ext cx="8136904" cy="314503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l-SI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JEZIKI IN NARODI</a:t>
            </a:r>
            <a:endParaRPr lang="sl-SI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2012</a:t>
            </a:r>
            <a:endParaRPr lang="sl-SI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sl-SI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loveniji živijo različni narodi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Poleg Slovencev živijo v Sloveniji tudi Italijani, Madžari, Romi, Srbi, Hrvati, Bošnjaki, Bosanci, Albanci, Makedonci…</a:t>
            </a:r>
            <a:endParaRPr lang="sl-SI" sz="4800" dirty="0" smtClean="0"/>
          </a:p>
          <a:p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5894117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preglednici poišči, katerih je pet narodov, ki so poleg Slovencev najštevilčnejši.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732" t="27679" r="32101" b="21409"/>
          <a:stretch/>
        </p:blipFill>
        <p:spPr>
          <a:xfrm>
            <a:off x="827584" y="1621727"/>
            <a:ext cx="7038782" cy="4896544"/>
          </a:xfrm>
          <a:prstGeom prst="rect">
            <a:avLst/>
          </a:prstGeom>
        </p:spPr>
      </p:pic>
      <p:sp>
        <p:nvSpPr>
          <p:cNvPr id="6" name="Leva puščica 5"/>
          <p:cNvSpPr/>
          <p:nvPr/>
        </p:nvSpPr>
        <p:spPr>
          <a:xfrm>
            <a:off x="6660232" y="4941168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Leva puščica 6"/>
          <p:cNvSpPr/>
          <p:nvPr/>
        </p:nvSpPr>
        <p:spPr>
          <a:xfrm>
            <a:off x="6660232" y="4293096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Leva puščica 7"/>
          <p:cNvSpPr/>
          <p:nvPr/>
        </p:nvSpPr>
        <p:spPr>
          <a:xfrm>
            <a:off x="6660232" y="382504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Leva puščica 8"/>
          <p:cNvSpPr/>
          <p:nvPr/>
        </p:nvSpPr>
        <p:spPr>
          <a:xfrm>
            <a:off x="6660232" y="4745037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Leva puščica 9"/>
          <p:cNvSpPr/>
          <p:nvPr/>
        </p:nvSpPr>
        <p:spPr>
          <a:xfrm>
            <a:off x="6659092" y="359907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59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Državlja</a:t>
            </a:r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ali tujec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641904"/>
            <a:ext cx="8229600" cy="452596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DRŽAVLJAN</a:t>
            </a:r>
            <a:r>
              <a:rPr lang="sl-SI" dirty="0" smtClean="0"/>
              <a:t> je pripadnik določene države, ki ima z zakoni zagotovljene pravice in dolžnosti.</a:t>
            </a:r>
          </a:p>
          <a:p>
            <a:r>
              <a:rPr lang="sl-SI" dirty="0" smtClean="0"/>
              <a:t>V Sloveniji živimo DRŽAVLJANI SLOVENIJE.</a:t>
            </a:r>
          </a:p>
          <a:p>
            <a:r>
              <a:rPr lang="sl-SI" dirty="0" smtClean="0"/>
              <a:t>V Sloveniji živijo tudi </a:t>
            </a:r>
            <a:r>
              <a:rPr lang="sl-SI" b="1" dirty="0" smtClean="0">
                <a:solidFill>
                  <a:srgbClr val="FF0000"/>
                </a:solidFill>
              </a:rPr>
              <a:t>TUJCI.</a:t>
            </a:r>
            <a:r>
              <a:rPr lang="sl-SI" dirty="0" smtClean="0"/>
              <a:t> To so državljani drugih držav, ki živijo na območju druge države.</a:t>
            </a:r>
          </a:p>
          <a:p>
            <a:r>
              <a:rPr lang="sl-SI" dirty="0" smtClean="0"/>
              <a:t>Tudi Slovenci smo TUJCI v drugih državah.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37207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Državlja</a:t>
            </a:r>
            <a:r>
              <a:rPr lang="sl-SI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ali tujec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37" t="27060" r="31206" b="20437"/>
          <a:stretch/>
        </p:blipFill>
        <p:spPr>
          <a:xfrm>
            <a:off x="683568" y="1417638"/>
            <a:ext cx="4706178" cy="3235498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652120" y="141763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Koliko državljanov Slovenije je živelo v Sloveniji l.2014?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703305" y="206396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1 963 222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629899" y="257702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Koliko tujih državljanov Slovenije je živelo v Sloveniji l.2014?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647935" y="35008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97 646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655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3003130" cy="266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uščica gor 4"/>
          <p:cNvSpPr/>
          <p:nvPr/>
        </p:nvSpPr>
        <p:spPr>
          <a:xfrm>
            <a:off x="3851920" y="4293096"/>
            <a:ext cx="2088232" cy="1728192"/>
          </a:xfrm>
          <a:prstGeom prst="up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2060"/>
                </a:solidFill>
                <a:hlinkClick r:id="rId3"/>
              </a:rPr>
              <a:t>KLIKNI</a:t>
            </a:r>
            <a:r>
              <a:rPr lang="sl-SI" b="1" dirty="0" smtClean="0">
                <a:solidFill>
                  <a:srgbClr val="002060"/>
                </a:solidFill>
              </a:rPr>
              <a:t>!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99592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Lahko rešiš kviz, da ponoviš, kako se pišejo imena jezikov, držav in pripadnikov narodov.</a:t>
            </a:r>
            <a:endParaRPr lang="sl-SI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40770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http://i-like-nice-life.blogspot.com/2009/09/children-of-different-races.html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395536" y="4725144"/>
            <a:ext cx="3153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4"/>
              </a:rPr>
              <a:t>http://www.istockphoto.com/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36450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SLIKOVNI VIRI: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71370" y="2276872"/>
            <a:ext cx="420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</a:t>
            </a:r>
          </a:p>
          <a:p>
            <a:r>
              <a:rPr lang="sl-SI" dirty="0" smtClean="0"/>
              <a:t>Projekcija Klavdije Štrancar 2012</a:t>
            </a:r>
          </a:p>
          <a:p>
            <a:r>
              <a:rPr lang="sl-SI" dirty="0" smtClean="0"/>
              <a:t>Učbenik in DZ Radovednih 5</a:t>
            </a:r>
            <a:endParaRPr lang="sl-SI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6156176" y="1052736"/>
            <a:ext cx="2376264" cy="1080120"/>
          </a:xfrm>
          <a:prstGeom prst="wedgeRoundRectCallout">
            <a:avLst>
              <a:gd name="adj1" fmla="val -84184"/>
              <a:gd name="adj2" fmla="val 83664"/>
              <a:gd name="adj3" fmla="val 16667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Leon.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8" name="Slika 7" descr="Avstr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-459432"/>
            <a:ext cx="4541148" cy="5229200"/>
          </a:xfrm>
          <a:prstGeom prst="rect">
            <a:avLst/>
          </a:prstGeom>
        </p:spPr>
      </p:pic>
      <p:sp>
        <p:nvSpPr>
          <p:cNvPr id="9" name="Zaokrožen pravokotni oblaček 8"/>
          <p:cNvSpPr/>
          <p:nvPr/>
        </p:nvSpPr>
        <p:spPr>
          <a:xfrm>
            <a:off x="6156176" y="2348880"/>
            <a:ext cx="2304256" cy="1080120"/>
          </a:xfrm>
          <a:prstGeom prst="wedgeRoundRectCallout">
            <a:avLst>
              <a:gd name="adj1" fmla="val -86532"/>
              <a:gd name="adj2" fmla="val 3241"/>
              <a:gd name="adj3" fmla="val 16667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Avstriji.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5364088" y="3861048"/>
            <a:ext cx="3096344" cy="1080120"/>
          </a:xfrm>
          <a:prstGeom prst="wedgeRoundRectCallout">
            <a:avLst>
              <a:gd name="adj1" fmla="val -53828"/>
              <a:gd name="adj2" fmla="val -106814"/>
              <a:gd name="adj3" fmla="val 16667"/>
            </a:avLst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Avstrijec.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1" name="Zaokrožen pravokotni oblaček 10"/>
          <p:cNvSpPr/>
          <p:nvPr/>
        </p:nvSpPr>
        <p:spPr>
          <a:xfrm>
            <a:off x="971600" y="4149080"/>
            <a:ext cx="3096344" cy="1080120"/>
          </a:xfrm>
          <a:prstGeom prst="wedgeRoundRectCallout">
            <a:avLst>
              <a:gd name="adj1" fmla="val 55930"/>
              <a:gd name="adj2" fmla="val -157609"/>
              <a:gd name="adj3" fmla="val 16667"/>
            </a:avLst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nemščina.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187624" y="836712"/>
            <a:ext cx="2808312" cy="830997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AVSTRIJA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4716016" y="692696"/>
            <a:ext cx="2376264" cy="1080120"/>
          </a:xfrm>
          <a:prstGeom prst="wedgeRoundRectCallout">
            <a:avLst>
              <a:gd name="adj1" fmla="val -97652"/>
              <a:gd name="adj2" fmla="val 116117"/>
              <a:gd name="adj3" fmla="val 16667"/>
            </a:avLst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Gina.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4788024" y="2276872"/>
            <a:ext cx="2304256" cy="1080120"/>
          </a:xfrm>
          <a:prstGeom prst="wedgeRoundRectCallout">
            <a:avLst>
              <a:gd name="adj1" fmla="val -92484"/>
              <a:gd name="adj2" fmla="val 18761"/>
              <a:gd name="adj3" fmla="val 16667"/>
            </a:avLst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Italiji.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3995936" y="3645024"/>
            <a:ext cx="3096344" cy="1080120"/>
          </a:xfrm>
          <a:prstGeom prst="wedgeRoundRectCallout">
            <a:avLst>
              <a:gd name="adj1" fmla="val -75486"/>
              <a:gd name="adj2" fmla="val -91294"/>
              <a:gd name="adj3" fmla="val 16667"/>
            </a:avLst>
          </a:prstGeom>
          <a:solidFill>
            <a:srgbClr val="33993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Italijanka.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11" name="Slika 10" descr="Ital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3888432" cy="4185847"/>
          </a:xfrm>
          <a:prstGeom prst="rect">
            <a:avLst/>
          </a:prstGeom>
        </p:spPr>
      </p:pic>
      <p:sp>
        <p:nvSpPr>
          <p:cNvPr id="8" name="Zaokrožen pravokotni oblaček 7"/>
          <p:cNvSpPr/>
          <p:nvPr/>
        </p:nvSpPr>
        <p:spPr>
          <a:xfrm>
            <a:off x="2123728" y="5229200"/>
            <a:ext cx="3096344" cy="1080120"/>
          </a:xfrm>
          <a:prstGeom prst="wedgeRoundRectCallout">
            <a:avLst>
              <a:gd name="adj1" fmla="val -29220"/>
              <a:gd name="adj2" fmla="val -167486"/>
              <a:gd name="adj3" fmla="val 16667"/>
            </a:avLst>
          </a:prstGeom>
          <a:solidFill>
            <a:srgbClr val="33993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italijanščina.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0" y="2924944"/>
            <a:ext cx="2088232" cy="830997"/>
          </a:xfrm>
          <a:prstGeom prst="rect">
            <a:avLst/>
          </a:prstGeom>
          <a:solidFill>
            <a:srgbClr val="339933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ITALIJA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2771800" y="1124744"/>
            <a:ext cx="2376264" cy="1080120"/>
          </a:xfrm>
          <a:prstGeom prst="wedgeRoundRectCallout">
            <a:avLst>
              <a:gd name="adj1" fmla="val 110143"/>
              <a:gd name="adj2" fmla="val 111884"/>
              <a:gd name="adj3" fmla="val 16667"/>
            </a:avLst>
          </a:prstGeom>
          <a:solidFill>
            <a:srgbClr val="FF33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Ilona.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2843808" y="2420888"/>
            <a:ext cx="2304256" cy="1080120"/>
          </a:xfrm>
          <a:prstGeom prst="wedgeRoundRectCallout">
            <a:avLst>
              <a:gd name="adj1" fmla="val 84767"/>
              <a:gd name="adj2" fmla="val 25816"/>
              <a:gd name="adj3" fmla="val 16667"/>
            </a:avLst>
          </a:prstGeom>
          <a:solidFill>
            <a:srgbClr val="FF33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na Madžarskem.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2051720" y="3717032"/>
            <a:ext cx="3096344" cy="1080120"/>
          </a:xfrm>
          <a:prstGeom prst="wedgeRoundRectCallout">
            <a:avLst>
              <a:gd name="adj1" fmla="val 79555"/>
              <a:gd name="adj2" fmla="val -54609"/>
              <a:gd name="adj3" fmla="val 16667"/>
            </a:avLst>
          </a:prstGeom>
          <a:solidFill>
            <a:srgbClr val="FF3300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Madžarka.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8" name="Slika 7" descr="Madžars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92696"/>
            <a:ext cx="3672408" cy="4228833"/>
          </a:xfrm>
          <a:prstGeom prst="rect">
            <a:avLst/>
          </a:prstGeom>
        </p:spPr>
      </p:pic>
      <p:sp>
        <p:nvSpPr>
          <p:cNvPr id="13" name="Zaokrožen pravokotni oblaček 12"/>
          <p:cNvSpPr/>
          <p:nvPr/>
        </p:nvSpPr>
        <p:spPr>
          <a:xfrm>
            <a:off x="5796136" y="5301208"/>
            <a:ext cx="3096344" cy="1080120"/>
          </a:xfrm>
          <a:prstGeom prst="wedgeRoundRectCallout">
            <a:avLst>
              <a:gd name="adj1" fmla="val -22822"/>
              <a:gd name="adj2" fmla="val -123747"/>
              <a:gd name="adj3" fmla="val 16667"/>
            </a:avLst>
          </a:prstGeom>
          <a:solidFill>
            <a:srgbClr val="FF3300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madžarščina.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724128" y="260648"/>
            <a:ext cx="3419872" cy="830997"/>
          </a:xfrm>
          <a:prstGeom prst="rect">
            <a:avLst/>
          </a:prstGeom>
          <a:solidFill>
            <a:srgbClr val="FF33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MADŽARSKA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2555776" y="476672"/>
            <a:ext cx="2376264" cy="1080120"/>
          </a:xfrm>
          <a:prstGeom prst="wedgeRoundRectCallout">
            <a:avLst>
              <a:gd name="adj1" fmla="val 86413"/>
              <a:gd name="adj2" fmla="val 134459"/>
              <a:gd name="adj3" fmla="val 16667"/>
            </a:avLst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Franjo.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2627784" y="2132856"/>
            <a:ext cx="2304256" cy="1080120"/>
          </a:xfrm>
          <a:prstGeom prst="wedgeRoundRectCallout">
            <a:avLst>
              <a:gd name="adj1" fmla="val 82121"/>
              <a:gd name="adj2" fmla="val 22994"/>
              <a:gd name="adj3" fmla="val 16667"/>
            </a:avLst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na Hrvaškem.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1907704" y="3429000"/>
            <a:ext cx="3096344" cy="1080120"/>
          </a:xfrm>
          <a:prstGeom prst="wedgeRoundRectCallout">
            <a:avLst>
              <a:gd name="adj1" fmla="val 79063"/>
              <a:gd name="adj2" fmla="val -39089"/>
              <a:gd name="adj3" fmla="val 16667"/>
            </a:avLst>
          </a:prstGeom>
          <a:solidFill>
            <a:srgbClr val="0000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Hrvat.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11" name="Slika 10" descr="Hrvaš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831827" cy="4464496"/>
          </a:xfrm>
          <a:prstGeom prst="rect">
            <a:avLst/>
          </a:prstGeom>
        </p:spPr>
      </p:pic>
      <p:sp>
        <p:nvSpPr>
          <p:cNvPr id="8" name="Zaokrožen pravokotni oblaček 7"/>
          <p:cNvSpPr/>
          <p:nvPr/>
        </p:nvSpPr>
        <p:spPr>
          <a:xfrm>
            <a:off x="4499992" y="5373216"/>
            <a:ext cx="3096344" cy="1080120"/>
          </a:xfrm>
          <a:prstGeom prst="wedgeRoundRectCallout">
            <a:avLst>
              <a:gd name="adj1" fmla="val 20984"/>
              <a:gd name="adj2" fmla="val -190061"/>
              <a:gd name="adj3" fmla="val 16667"/>
            </a:avLst>
          </a:prstGeom>
          <a:solidFill>
            <a:srgbClr val="0000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hrvaščina.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444208" y="4149080"/>
            <a:ext cx="2699792" cy="830997"/>
          </a:xfrm>
          <a:prstGeom prst="rect">
            <a:avLst/>
          </a:prstGeom>
          <a:solidFill>
            <a:srgbClr val="0000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HRVAŠKA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12" grpId="2" animBg="1"/>
      <p:bldP spid="1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1907704" y="764704"/>
            <a:ext cx="2376264" cy="1080120"/>
          </a:xfrm>
          <a:prstGeom prst="wedgeRoundRectCallout">
            <a:avLst>
              <a:gd name="adj1" fmla="val 67814"/>
              <a:gd name="adj2" fmla="val 99185"/>
              <a:gd name="adj3" fmla="val 16667"/>
            </a:avLst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Marija.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1979712" y="2132856"/>
            <a:ext cx="2232248" cy="1080120"/>
          </a:xfrm>
          <a:prstGeom prst="wedgeRoundRectCallout">
            <a:avLst>
              <a:gd name="adj1" fmla="val 71369"/>
              <a:gd name="adj2" fmla="val 35693"/>
              <a:gd name="adj3" fmla="val 16667"/>
            </a:avLst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Sloveniji.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5796136" y="5301208"/>
            <a:ext cx="3096344" cy="1080120"/>
          </a:xfrm>
          <a:prstGeom prst="wedgeRoundRectCallout">
            <a:avLst>
              <a:gd name="adj1" fmla="val -47431"/>
              <a:gd name="adj2" fmla="val -144910"/>
              <a:gd name="adj3" fmla="val 16667"/>
            </a:avLst>
          </a:prstGeom>
          <a:solidFill>
            <a:srgbClr val="00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slovenščina.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14" name="Slika 13" descr="Slovenija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80643"/>
            <a:ext cx="3096344" cy="3443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Zaokrožen pravokotni oblaček 15"/>
          <p:cNvSpPr/>
          <p:nvPr/>
        </p:nvSpPr>
        <p:spPr>
          <a:xfrm>
            <a:off x="1259632" y="4365104"/>
            <a:ext cx="3096344" cy="1080120"/>
          </a:xfrm>
          <a:prstGeom prst="wedgeRoundRectCallout">
            <a:avLst>
              <a:gd name="adj1" fmla="val 54453"/>
              <a:gd name="adj2" fmla="val -111047"/>
              <a:gd name="adj3" fmla="val 16667"/>
            </a:avLst>
          </a:prstGeom>
          <a:solidFill>
            <a:srgbClr val="00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Slovenka.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259632" y="3429000"/>
            <a:ext cx="3059832" cy="830997"/>
          </a:xfrm>
          <a:prstGeom prst="rect">
            <a:avLst/>
          </a:prstGeom>
          <a:solidFill>
            <a:srgbClr val="0066F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SLOVENIJA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en pravokotni oblaček 6"/>
          <p:cNvSpPr/>
          <p:nvPr/>
        </p:nvSpPr>
        <p:spPr>
          <a:xfrm>
            <a:off x="971600" y="1052736"/>
            <a:ext cx="2376264" cy="1080120"/>
          </a:xfrm>
          <a:prstGeom prst="wedgeRoundRectCallout">
            <a:avLst>
              <a:gd name="adj1" fmla="val 73587"/>
              <a:gd name="adj2" fmla="val 93541"/>
              <a:gd name="adj3" fmla="val 16667"/>
            </a:avLst>
          </a:prstGeom>
          <a:solidFill>
            <a:srgbClr val="00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Ime mi je Adem.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971600" y="2780928"/>
            <a:ext cx="2304256" cy="1080120"/>
          </a:xfrm>
          <a:prstGeom prst="wedgeRoundRectCallout">
            <a:avLst>
              <a:gd name="adj1" fmla="val 88074"/>
              <a:gd name="adj2" fmla="val -24979"/>
              <a:gd name="adj3" fmla="val 16667"/>
            </a:avLst>
          </a:prstGeom>
          <a:solidFill>
            <a:srgbClr val="00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Živim v Sloveniji.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1043608" y="4221088"/>
            <a:ext cx="3096344" cy="1080120"/>
          </a:xfrm>
          <a:prstGeom prst="wedgeRoundRectCallout">
            <a:avLst>
              <a:gd name="adj1" fmla="val 50024"/>
              <a:gd name="adj2" fmla="val -95527"/>
              <a:gd name="adj3" fmla="val 16667"/>
            </a:avLst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 narodnosti sem Albanec.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6" name="Slika 5" descr="Koso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6672"/>
            <a:ext cx="3272432" cy="3469386"/>
          </a:xfrm>
          <a:prstGeom prst="rect">
            <a:avLst/>
          </a:prstGeom>
        </p:spPr>
      </p:pic>
      <p:sp>
        <p:nvSpPr>
          <p:cNvPr id="12" name="Zaokrožen pravokotni oblaček 11"/>
          <p:cNvSpPr/>
          <p:nvPr/>
        </p:nvSpPr>
        <p:spPr>
          <a:xfrm>
            <a:off x="4716016" y="4005064"/>
            <a:ext cx="3096344" cy="1080120"/>
          </a:xfrm>
          <a:prstGeom prst="wedgeRoundRectCallout">
            <a:avLst>
              <a:gd name="adj1" fmla="val -39556"/>
              <a:gd name="adj2" fmla="val -126568"/>
              <a:gd name="adj3" fmla="val 16667"/>
            </a:avLst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Moj materni jezik je albanščina.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56176" y="1916832"/>
            <a:ext cx="2664296" cy="830997"/>
          </a:xfrm>
          <a:prstGeom prst="rect">
            <a:avLst/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chemeClr val="bg1"/>
                </a:solidFill>
              </a:rPr>
              <a:t>KOSOVO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2" grpId="0" animBg="1"/>
      <p:bldP spid="12" grpId="1" animBg="1"/>
      <p:bldP spid="11" grpId="2" animBg="1"/>
      <p:bldP spid="11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KAKO PIŠEMO?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4800" dirty="0" smtClean="0"/>
              <a:t>Imena jezikov pišemo z </a:t>
            </a:r>
            <a:r>
              <a:rPr lang="sl-SI" sz="4800" b="1" dirty="0" smtClean="0">
                <a:solidFill>
                  <a:srgbClr val="FF0000"/>
                </a:solidFill>
              </a:rPr>
              <a:t>malo začetnico</a:t>
            </a:r>
            <a:r>
              <a:rPr lang="sl-SI" sz="4800" dirty="0" smtClean="0"/>
              <a:t>.</a:t>
            </a:r>
          </a:p>
          <a:p>
            <a:r>
              <a:rPr lang="sl-SI" sz="4800" dirty="0" smtClean="0"/>
              <a:t>Imena držav pišemo z </a:t>
            </a:r>
            <a:r>
              <a:rPr lang="sl-SI" sz="4800" b="1" dirty="0" smtClean="0">
                <a:solidFill>
                  <a:srgbClr val="FF0000"/>
                </a:solidFill>
              </a:rPr>
              <a:t>veliko začetnico</a:t>
            </a:r>
            <a:r>
              <a:rPr lang="sl-SI" sz="4800" dirty="0" smtClean="0"/>
              <a:t>.</a:t>
            </a:r>
          </a:p>
          <a:p>
            <a:r>
              <a:rPr lang="sl-SI" sz="4800" dirty="0" smtClean="0"/>
              <a:t>Imena pripadnikov narodov pišemo z </a:t>
            </a:r>
            <a:r>
              <a:rPr lang="sl-SI" sz="4800" b="1" dirty="0" smtClean="0">
                <a:solidFill>
                  <a:srgbClr val="FF0000"/>
                </a:solidFill>
              </a:rPr>
              <a:t>veliko začetnico</a:t>
            </a:r>
            <a:r>
              <a:rPr lang="sl-SI" sz="4800" dirty="0" smtClean="0"/>
              <a:t>.</a:t>
            </a:r>
          </a:p>
          <a:p>
            <a:endParaRPr lang="sl-SI" sz="4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sl-SI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loveniji živijo različni narodi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z="4800" dirty="0" smtClean="0">
                <a:solidFill>
                  <a:srgbClr val="FF0000"/>
                </a:solidFill>
              </a:rPr>
              <a:t>NAROD</a:t>
            </a:r>
            <a:r>
              <a:rPr lang="sl-SI" sz="4800" dirty="0" smtClean="0"/>
              <a:t> je skupnost ljudi, ki je zgodovinsko, jezikovno in kulturno povezana.</a:t>
            </a:r>
          </a:p>
          <a:p>
            <a:r>
              <a:rPr lang="sl-SI" sz="4800" dirty="0" smtClean="0"/>
              <a:t>V Sloveniji je večina prebivalcev pripadnikov </a:t>
            </a:r>
            <a:r>
              <a:rPr lang="sl-SI" sz="4800" dirty="0" smtClean="0">
                <a:solidFill>
                  <a:srgbClr val="FF0000"/>
                </a:solidFill>
              </a:rPr>
              <a:t>slovenskega naroda</a:t>
            </a:r>
            <a:r>
              <a:rPr lang="sl-SI" sz="4800" dirty="0" smtClean="0"/>
              <a:t>, torej </a:t>
            </a:r>
            <a:r>
              <a:rPr lang="sl-SI" sz="4800" dirty="0" smtClean="0">
                <a:solidFill>
                  <a:srgbClr val="FF0000"/>
                </a:solidFill>
              </a:rPr>
              <a:t>Slovencev</a:t>
            </a:r>
            <a:r>
              <a:rPr lang="sl-SI" sz="4800" dirty="0" smtClean="0"/>
              <a:t>.</a:t>
            </a:r>
            <a:endParaRPr lang="sl-SI" sz="4800" dirty="0" smtClean="0"/>
          </a:p>
          <a:p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23229924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351</Words>
  <Application>Microsoft Office PowerPoint</Application>
  <PresentationFormat>Diaprojekcija na zaslonu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PIŠEMO?</vt:lpstr>
      <vt:lpstr>V Sloveniji živijo različni narodi</vt:lpstr>
      <vt:lpstr>V Sloveniji živijo različni narodi</vt:lpstr>
      <vt:lpstr>V preglednici poišči, katerih je pet narodov, ki so poleg Slovencev najštevilčnejši.</vt:lpstr>
      <vt:lpstr>Državljan ali tujec</vt:lpstr>
      <vt:lpstr>Državljan ali tujec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Klavdija</dc:creator>
  <cp:lastModifiedBy>Irena Čermelj</cp:lastModifiedBy>
  <cp:revision>40</cp:revision>
  <dcterms:created xsi:type="dcterms:W3CDTF">2012-09-20T15:24:17Z</dcterms:created>
  <dcterms:modified xsi:type="dcterms:W3CDTF">2020-04-19T06:08:01Z</dcterms:modified>
</cp:coreProperties>
</file>