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  <p:sldId id="278" r:id="rId22"/>
    <p:sldId id="279" r:id="rId23"/>
  </p:sldIdLst>
  <p:sldSz cx="12192000" cy="6858000"/>
  <p:notesSz cx="12192000" cy="6858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62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44649" y="1234567"/>
            <a:ext cx="8902700" cy="603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758951"/>
            <a:ext cx="3444240" cy="5331460"/>
          </a:xfrm>
          <a:custGeom>
            <a:avLst/>
            <a:gdLst/>
            <a:ahLst/>
            <a:cxnLst/>
            <a:rect l="l" t="t" r="r" b="b"/>
            <a:pathLst>
              <a:path w="3444240" h="5331460">
                <a:moveTo>
                  <a:pt x="3444240" y="0"/>
                </a:moveTo>
                <a:lnTo>
                  <a:pt x="0" y="0"/>
                </a:lnTo>
                <a:lnTo>
                  <a:pt x="0" y="5330952"/>
                </a:lnTo>
                <a:lnTo>
                  <a:pt x="3444240" y="5330952"/>
                </a:lnTo>
                <a:lnTo>
                  <a:pt x="3444240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1817095" y="758951"/>
            <a:ext cx="375285" cy="5331460"/>
          </a:xfrm>
          <a:custGeom>
            <a:avLst/>
            <a:gdLst/>
            <a:ahLst/>
            <a:cxnLst/>
            <a:rect l="l" t="t" r="r" b="b"/>
            <a:pathLst>
              <a:path w="375284" h="5331460">
                <a:moveTo>
                  <a:pt x="0" y="5330952"/>
                </a:moveTo>
                <a:lnTo>
                  <a:pt x="374903" y="5330952"/>
                </a:lnTo>
                <a:lnTo>
                  <a:pt x="374903" y="0"/>
                </a:lnTo>
                <a:lnTo>
                  <a:pt x="0" y="0"/>
                </a:lnTo>
                <a:lnTo>
                  <a:pt x="0" y="5330952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49065" y="1350086"/>
            <a:ext cx="1386204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69034" y="1587500"/>
            <a:ext cx="9853930" cy="15798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58585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4/6/2020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gopro.com/v/RoRndB0JMmVeo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1460" cy="5334000"/>
          </a:xfrm>
          <a:custGeom>
            <a:avLst/>
            <a:gdLst/>
            <a:ahLst/>
            <a:cxnLst/>
            <a:rect l="l" t="t" r="r" b="b"/>
            <a:pathLst>
              <a:path w="9141460" h="5334000">
                <a:moveTo>
                  <a:pt x="9140952" y="0"/>
                </a:moveTo>
                <a:lnTo>
                  <a:pt x="0" y="0"/>
                </a:lnTo>
                <a:lnTo>
                  <a:pt x="0" y="5334000"/>
                </a:lnTo>
                <a:lnTo>
                  <a:pt x="9140952" y="5334000"/>
                </a:lnTo>
                <a:lnTo>
                  <a:pt x="9140952" y="0"/>
                </a:lnTo>
                <a:close/>
              </a:path>
            </a:pathLst>
          </a:custGeom>
          <a:solidFill>
            <a:srgbClr val="40B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268968" y="762000"/>
            <a:ext cx="2923540" cy="5334000"/>
          </a:xfrm>
          <a:custGeom>
            <a:avLst/>
            <a:gdLst/>
            <a:ahLst/>
            <a:cxnLst/>
            <a:rect l="l" t="t" r="r" b="b"/>
            <a:pathLst>
              <a:path w="2923540" h="5334000">
                <a:moveTo>
                  <a:pt x="0" y="5334000"/>
                </a:moveTo>
                <a:lnTo>
                  <a:pt x="2923031" y="5334000"/>
                </a:lnTo>
                <a:lnTo>
                  <a:pt x="2923031" y="0"/>
                </a:lnTo>
                <a:lnTo>
                  <a:pt x="0" y="0"/>
                </a:lnTo>
                <a:lnTo>
                  <a:pt x="0" y="5334000"/>
                </a:lnTo>
                <a:close/>
              </a:path>
            </a:pathLst>
          </a:custGeom>
          <a:solidFill>
            <a:srgbClr val="C7C7C7">
              <a:alpha val="49803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148892" y="2740863"/>
            <a:ext cx="4872990" cy="173355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12700" marR="5080">
              <a:lnSpc>
                <a:spcPts val="6360"/>
              </a:lnSpc>
              <a:spcBef>
                <a:spcPts val="915"/>
              </a:spcBef>
            </a:pPr>
            <a:r>
              <a:rPr sz="5900" spc="-470" dirty="0">
                <a:solidFill>
                  <a:srgbClr val="FFFFFF"/>
                </a:solidFill>
                <a:latin typeface="Arial"/>
                <a:cs typeface="Arial"/>
              </a:rPr>
              <a:t>METULJ  </a:t>
            </a:r>
            <a:r>
              <a:rPr sz="5900" spc="-67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5900" spc="-860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5900" spc="-29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5900" spc="-84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5900" spc="-6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5900" spc="-41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900" spc="-7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5900" spc="-310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5900" spc="-84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5900" spc="-77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5900" spc="-44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5900" spc="-775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5900" spc="-18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59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79067" y="5107940"/>
            <a:ext cx="3279140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spc="-75" dirty="0">
                <a:solidFill>
                  <a:srgbClr val="D9F0F6"/>
                </a:solidFill>
                <a:latin typeface="Arial"/>
                <a:cs typeface="Arial"/>
              </a:rPr>
              <a:t>DAN </a:t>
            </a:r>
            <a:r>
              <a:rPr sz="2200" spc="-165" dirty="0">
                <a:solidFill>
                  <a:srgbClr val="D9F0F6"/>
                </a:solidFill>
                <a:latin typeface="Arial"/>
                <a:cs typeface="Arial"/>
              </a:rPr>
              <a:t>ZDRAVJA, </a:t>
            </a:r>
            <a:r>
              <a:rPr lang="sl-SI" sz="2200" spc="-40" dirty="0" smtClean="0">
                <a:solidFill>
                  <a:srgbClr val="D9F0F6"/>
                </a:solidFill>
                <a:latin typeface="Arial"/>
                <a:cs typeface="Arial"/>
              </a:rPr>
              <a:t>naravoslovni dan</a:t>
            </a:r>
            <a:endParaRPr sz="2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473149"/>
            <a:ext cx="10414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45" dirty="0">
                <a:latin typeface="Trebuchet MS"/>
                <a:cs typeface="Trebuchet MS"/>
              </a:rPr>
              <a:t>2.KORAK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900555"/>
            <a:ext cx="6280785" cy="896399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razgrnemo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obeh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 err="1">
                <a:solidFill>
                  <a:srgbClr val="585858"/>
                </a:solidFill>
                <a:latin typeface="Arial"/>
                <a:cs typeface="Arial"/>
              </a:rPr>
              <a:t>straneh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2000" spc="-155" dirty="0" smtClean="0">
                <a:solidFill>
                  <a:srgbClr val="585858"/>
                </a:solidFill>
                <a:latin typeface="Arial"/>
                <a:cs typeface="Arial"/>
              </a:rPr>
              <a:t>ČIM BOLJ NATANČNO </a:t>
            </a:r>
            <a:r>
              <a:rPr sz="2000" spc="-60" dirty="0" err="1" smtClean="0">
                <a:solidFill>
                  <a:srgbClr val="585858"/>
                </a:solidFill>
                <a:latin typeface="Arial"/>
                <a:cs typeface="Arial"/>
              </a:rPr>
              <a:t>pobarvamo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/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okrasimo</a:t>
            </a:r>
            <a:endParaRPr sz="2000" dirty="0">
              <a:latin typeface="Arial"/>
              <a:cs typeface="Arial"/>
            </a:endParaRPr>
          </a:p>
          <a:p>
            <a:pPr marL="195580">
              <a:lnSpc>
                <a:spcPts val="2280"/>
              </a:lnSpc>
            </a:pP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metulja.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56888" y="3078479"/>
            <a:ext cx="3048000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327392" y="3078479"/>
            <a:ext cx="3215640" cy="23591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544193"/>
            <a:ext cx="6910070" cy="603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5580" marR="5080" indent="-182880">
              <a:lnSpc>
                <a:spcPts val="2160"/>
              </a:lnSpc>
              <a:spcBef>
                <a:spcPts val="3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bosta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krili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res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enaki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/simetrični,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si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pomagaj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tako,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ko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kaže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slika 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(prepogni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3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okno).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89647" y="2618232"/>
            <a:ext cx="2682239" cy="3456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204975"/>
            <a:ext cx="103822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20" dirty="0">
                <a:solidFill>
                  <a:srgbClr val="585858"/>
                </a:solidFill>
                <a:latin typeface="Trebuchet MS"/>
                <a:cs typeface="Trebuchet MS"/>
              </a:rPr>
              <a:t>3</a:t>
            </a:r>
            <a:r>
              <a:rPr sz="2000" b="1" spc="-160" dirty="0">
                <a:solidFill>
                  <a:srgbClr val="585858"/>
                </a:solidFill>
                <a:latin typeface="Trebuchet MS"/>
                <a:cs typeface="Trebuchet MS"/>
              </a:rPr>
              <a:t>.</a:t>
            </a:r>
            <a:r>
              <a:rPr sz="2000" b="1" spc="-95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r>
              <a:rPr sz="2000" b="1" spc="35" dirty="0">
                <a:solidFill>
                  <a:srgbClr val="585858"/>
                </a:solidFill>
                <a:latin typeface="Trebuchet MS"/>
                <a:cs typeface="Trebuchet MS"/>
              </a:rPr>
              <a:t>OR</a:t>
            </a:r>
            <a:r>
              <a:rPr sz="2000" b="1" spc="45" dirty="0">
                <a:solidFill>
                  <a:srgbClr val="585858"/>
                </a:solidFill>
                <a:latin typeface="Trebuchet MS"/>
                <a:cs typeface="Trebuchet MS"/>
              </a:rPr>
              <a:t>A</a:t>
            </a:r>
            <a:r>
              <a:rPr sz="2000" b="1" spc="20" dirty="0">
                <a:solidFill>
                  <a:srgbClr val="585858"/>
                </a:solidFill>
                <a:latin typeface="Trebuchet MS"/>
                <a:cs typeface="Trebuchet MS"/>
              </a:rPr>
              <a:t>K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9065" y="1631391"/>
            <a:ext cx="379730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spc="-1040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5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Prilepimo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tipalke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iz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žice </a:t>
            </a:r>
            <a:r>
              <a:rPr sz="2000" spc="-40" dirty="0" err="1">
                <a:solidFill>
                  <a:srgbClr val="585858"/>
                </a:solidFill>
                <a:latin typeface="Arial"/>
                <a:cs typeface="Arial"/>
              </a:rPr>
              <a:t>ali</a:t>
            </a:r>
            <a:r>
              <a:rPr sz="2000" spc="-4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2000" spc="-425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 err="1" smtClean="0">
                <a:solidFill>
                  <a:srgbClr val="585858"/>
                </a:solidFill>
                <a:latin typeface="Arial"/>
                <a:cs typeface="Arial"/>
              </a:rPr>
              <a:t>papirja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333488" y="2630423"/>
            <a:ext cx="3468623" cy="3380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320164"/>
            <a:ext cx="11029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40" dirty="0">
                <a:latin typeface="Trebuchet MS"/>
                <a:cs typeface="Trebuchet MS"/>
              </a:rPr>
              <a:t>4.</a:t>
            </a:r>
            <a:r>
              <a:rPr b="1" spc="-265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KORAK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747266"/>
            <a:ext cx="53581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Metulja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pritrdimo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na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okno,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kjer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ga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bodo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videli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vsi.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525511" y="2517648"/>
            <a:ext cx="2618232" cy="34930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105357"/>
            <a:ext cx="232600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dirty="0">
                <a:latin typeface="Trebuchet MS"/>
                <a:cs typeface="Trebuchet MS"/>
              </a:rPr>
              <a:t>LAHKO</a:t>
            </a:r>
            <a:r>
              <a:rPr b="1" spc="-35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TUDI</a:t>
            </a:r>
            <a:r>
              <a:rPr b="1" spc="-320" dirty="0">
                <a:latin typeface="Trebuchet MS"/>
                <a:cs typeface="Trebuchet MS"/>
              </a:rPr>
              <a:t> </a:t>
            </a:r>
            <a:r>
              <a:rPr b="1" spc="10" dirty="0">
                <a:latin typeface="Trebuchet MS"/>
                <a:cs typeface="Trebuchet MS"/>
              </a:rPr>
              <a:t>TAKO…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532636"/>
            <a:ext cx="667639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Obrišemo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prvega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izrežemo.</a:t>
            </a:r>
            <a:r>
              <a:rPr sz="2000" spc="-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Vsakega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okrasimo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eni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strani.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956303" y="2401823"/>
            <a:ext cx="2279904" cy="20909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53200" y="2401823"/>
            <a:ext cx="1255776" cy="2090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232647" y="2380488"/>
            <a:ext cx="2846831" cy="213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xfrm>
            <a:off x="1644649" y="1234567"/>
            <a:ext cx="8902700" cy="61106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499995" marR="5080" indent="-182880">
              <a:lnSpc>
                <a:spcPts val="2160"/>
              </a:lnSpc>
              <a:spcBef>
                <a:spcPts val="365"/>
              </a:spcBef>
            </a:pPr>
            <a:r>
              <a:rPr spc="-1045" dirty="0">
                <a:solidFill>
                  <a:srgbClr val="40B9D2"/>
                </a:solidFill>
              </a:rPr>
              <a:t></a:t>
            </a:r>
            <a:r>
              <a:rPr spc="170" dirty="0">
                <a:solidFill>
                  <a:srgbClr val="40B9D2"/>
                </a:solidFill>
              </a:rPr>
              <a:t> </a:t>
            </a:r>
            <a:r>
              <a:rPr spc="-125" dirty="0"/>
              <a:t>V </a:t>
            </a:r>
            <a:r>
              <a:rPr spc="-70" dirty="0"/>
              <a:t>sredino </a:t>
            </a:r>
            <a:r>
              <a:rPr spc="-80" dirty="0"/>
              <a:t>obeh </a:t>
            </a:r>
            <a:r>
              <a:rPr spc="-5" dirty="0"/>
              <a:t>kril </a:t>
            </a:r>
            <a:r>
              <a:rPr spc="-35" dirty="0"/>
              <a:t>prilepimo </a:t>
            </a:r>
            <a:r>
              <a:rPr spc="-65" dirty="0"/>
              <a:t>palico </a:t>
            </a:r>
            <a:r>
              <a:rPr spc="-30" dirty="0"/>
              <a:t>in </a:t>
            </a:r>
            <a:r>
              <a:rPr spc="-40" dirty="0"/>
              <a:t>tipalke. </a:t>
            </a:r>
            <a:r>
              <a:rPr spc="-20" dirty="0"/>
              <a:t>Krili </a:t>
            </a:r>
            <a:r>
              <a:rPr spc="-55" dirty="0"/>
              <a:t>zlepimo</a:t>
            </a:r>
            <a:r>
              <a:rPr spc="-355" dirty="0"/>
              <a:t> </a:t>
            </a:r>
            <a:r>
              <a:rPr spc="-95" dirty="0"/>
              <a:t>in  </a:t>
            </a:r>
            <a:r>
              <a:rPr spc="-25" dirty="0"/>
              <a:t>metulja </a:t>
            </a:r>
            <a:r>
              <a:rPr spc="-5" dirty="0"/>
              <a:t>pritrdimo </a:t>
            </a:r>
            <a:r>
              <a:rPr spc="-100" dirty="0" err="1"/>
              <a:t>na</a:t>
            </a:r>
            <a:r>
              <a:rPr spc="-370" dirty="0"/>
              <a:t> </a:t>
            </a:r>
            <a:r>
              <a:rPr lang="sl-SI" spc="-370" dirty="0" smtClean="0"/>
              <a:t> </a:t>
            </a:r>
            <a:r>
              <a:rPr spc="-40" dirty="0" err="1" smtClean="0"/>
              <a:t>prosto</a:t>
            </a:r>
            <a:r>
              <a:rPr spc="-40" dirty="0"/>
              <a:t>.</a:t>
            </a:r>
          </a:p>
        </p:txBody>
      </p:sp>
      <p:sp>
        <p:nvSpPr>
          <p:cNvPr id="4" name="object 4"/>
          <p:cNvSpPr/>
          <p:nvPr/>
        </p:nvSpPr>
        <p:spPr>
          <a:xfrm>
            <a:off x="3986784" y="2167127"/>
            <a:ext cx="3166871" cy="39197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04176" y="2167127"/>
            <a:ext cx="3182112" cy="39197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1691" y="2834132"/>
            <a:ext cx="285178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390" dirty="0">
                <a:solidFill>
                  <a:srgbClr val="FFFFFF"/>
                </a:solidFill>
                <a:latin typeface="Arial"/>
                <a:cs typeface="Arial"/>
              </a:rPr>
              <a:t>Če </a:t>
            </a: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si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r>
              <a:rPr sz="3600" spc="-6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že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3600" spc="-90" dirty="0">
                <a:solidFill>
                  <a:srgbClr val="FFFFFF"/>
                </a:solidFill>
                <a:latin typeface="Arial"/>
                <a:cs typeface="Arial"/>
              </a:rPr>
              <a:t>/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10" dirty="0">
                <a:solidFill>
                  <a:srgbClr val="FFFFFF"/>
                </a:solidFill>
                <a:latin typeface="Arial"/>
                <a:cs typeface="Arial"/>
              </a:rPr>
              <a:t>il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874432"/>
            <a:ext cx="6224905" cy="13068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b="1" dirty="0">
                <a:solidFill>
                  <a:srgbClr val="585858"/>
                </a:solidFill>
                <a:latin typeface="Trebuchet MS"/>
                <a:cs typeface="Trebuchet MS"/>
              </a:rPr>
              <a:t>LAHKO</a:t>
            </a:r>
            <a:r>
              <a:rPr sz="2000" b="1" spc="-32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585858"/>
                </a:solidFill>
                <a:latin typeface="Trebuchet MS"/>
                <a:cs typeface="Trebuchet MS"/>
              </a:rPr>
              <a:t>TUDI</a:t>
            </a:r>
            <a:r>
              <a:rPr sz="2000" b="1" spc="-29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10" dirty="0">
                <a:solidFill>
                  <a:srgbClr val="585858"/>
                </a:solidFill>
                <a:latin typeface="Trebuchet MS"/>
                <a:cs typeface="Trebuchet MS"/>
              </a:rPr>
              <a:t>TAKO…</a:t>
            </a:r>
            <a:endParaRPr sz="200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9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Obrišemo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prvega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izrežemo.</a:t>
            </a:r>
            <a:endParaRPr sz="200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Naredimo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novega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metulja,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ga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prilepimo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drugo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okno.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9065" y="4273423"/>
            <a:ext cx="698055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20" dirty="0">
                <a:solidFill>
                  <a:srgbClr val="2791A6"/>
                </a:solidFill>
                <a:latin typeface="Arial"/>
                <a:cs typeface="Arial"/>
              </a:rPr>
              <a:t>Želimo</a:t>
            </a:r>
            <a:r>
              <a:rPr sz="2800" b="1" spc="-19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135" dirty="0">
                <a:solidFill>
                  <a:srgbClr val="2791A6"/>
                </a:solidFill>
                <a:latin typeface="Arial"/>
                <a:cs typeface="Arial"/>
              </a:rPr>
              <a:t>vam</a:t>
            </a:r>
            <a:r>
              <a:rPr sz="2800" b="1" spc="-19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-175" dirty="0">
                <a:solidFill>
                  <a:srgbClr val="2791A6"/>
                </a:solidFill>
                <a:latin typeface="Arial"/>
                <a:cs typeface="Arial"/>
              </a:rPr>
              <a:t>lepo</a:t>
            </a:r>
            <a:r>
              <a:rPr sz="2800" b="1" spc="-21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195" dirty="0">
                <a:solidFill>
                  <a:srgbClr val="2791A6"/>
                </a:solidFill>
                <a:latin typeface="Arial"/>
                <a:cs typeface="Arial"/>
              </a:rPr>
              <a:t>in</a:t>
            </a:r>
            <a:r>
              <a:rPr sz="2800" b="1" spc="-16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-5" dirty="0">
                <a:solidFill>
                  <a:srgbClr val="2791A6"/>
                </a:solidFill>
                <a:latin typeface="Arial"/>
                <a:cs typeface="Arial"/>
              </a:rPr>
              <a:t>prijetno</a:t>
            </a:r>
            <a:r>
              <a:rPr sz="2800" b="1" spc="-20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800" b="1" spc="80" dirty="0">
                <a:solidFill>
                  <a:srgbClr val="2791A6"/>
                </a:solidFill>
                <a:latin typeface="Arial"/>
                <a:cs typeface="Arial"/>
              </a:rPr>
              <a:t>ustvarjanje…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834132"/>
            <a:ext cx="21355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Metulj 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4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4" y="853008"/>
            <a:ext cx="7404735" cy="49657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800" b="1" i="1" spc="-160" dirty="0">
                <a:solidFill>
                  <a:srgbClr val="585858"/>
                </a:solidFill>
                <a:latin typeface="Trebuchet MS"/>
                <a:cs typeface="Trebuchet MS"/>
              </a:rPr>
              <a:t>Metulj:</a:t>
            </a:r>
            <a:endParaRPr sz="2800" dirty="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5" dirty="0">
                <a:solidFill>
                  <a:srgbClr val="2791A6"/>
                </a:solidFill>
                <a:latin typeface="Trebuchet MS"/>
                <a:cs typeface="Trebuchet MS"/>
              </a:rPr>
              <a:t>POZDRAVLJA</a:t>
            </a:r>
            <a:r>
              <a:rPr sz="2800" b="1" spc="-32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-100" dirty="0">
                <a:solidFill>
                  <a:srgbClr val="2791A6"/>
                </a:solidFill>
                <a:latin typeface="Trebuchet MS"/>
                <a:cs typeface="Trebuchet MS"/>
              </a:rPr>
              <a:t>PRIJATELJE,</a:t>
            </a:r>
            <a:endParaRPr sz="2800" dirty="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40" dirty="0">
                <a:solidFill>
                  <a:srgbClr val="2791A6"/>
                </a:solidFill>
                <a:latin typeface="Trebuchet MS"/>
                <a:cs typeface="Trebuchet MS"/>
              </a:rPr>
              <a:t>ZNANCE,</a:t>
            </a:r>
            <a:endParaRPr sz="2800" dirty="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20" dirty="0">
                <a:solidFill>
                  <a:srgbClr val="2791A6"/>
                </a:solidFill>
                <a:latin typeface="Trebuchet MS"/>
                <a:cs typeface="Trebuchet MS"/>
              </a:rPr>
              <a:t>SOŠOLCE,</a:t>
            </a:r>
            <a:endParaRPr sz="2800" dirty="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-80" dirty="0">
                <a:solidFill>
                  <a:srgbClr val="2791A6"/>
                </a:solidFill>
                <a:latin typeface="Trebuchet MS"/>
                <a:cs typeface="Trebuchet MS"/>
              </a:rPr>
              <a:t>UČITELJE,</a:t>
            </a:r>
            <a:endParaRPr sz="2800" dirty="0">
              <a:latin typeface="Trebuchet MS"/>
              <a:cs typeface="Trebuchet MS"/>
            </a:endParaRPr>
          </a:p>
          <a:p>
            <a:pPr marL="195580" indent="-182880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195580" algn="l"/>
              </a:tabLst>
            </a:pPr>
            <a:r>
              <a:rPr sz="2800" b="1" spc="5" dirty="0">
                <a:solidFill>
                  <a:srgbClr val="2791A6"/>
                </a:solidFill>
                <a:latin typeface="Trebuchet MS"/>
                <a:cs typeface="Trebuchet MS"/>
              </a:rPr>
              <a:t>VSE.</a:t>
            </a:r>
            <a:endParaRPr sz="2800" dirty="0">
              <a:latin typeface="Trebuchet MS"/>
              <a:cs typeface="Trebuchet MS"/>
            </a:endParaRPr>
          </a:p>
          <a:p>
            <a:pPr marL="3603625">
              <a:lnSpc>
                <a:spcPct val="100000"/>
              </a:lnSpc>
              <a:spcBef>
                <a:spcPts val="530"/>
              </a:spcBef>
            </a:pPr>
            <a:r>
              <a:rPr sz="2800" b="1" i="1" spc="-135" dirty="0">
                <a:solidFill>
                  <a:srgbClr val="585858"/>
                </a:solidFill>
                <a:latin typeface="Trebuchet MS"/>
                <a:cs typeface="Trebuchet MS"/>
              </a:rPr>
              <a:t>Sporoča</a:t>
            </a:r>
            <a:r>
              <a:rPr sz="2800" b="1" i="1" spc="-31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800" b="1" i="1" spc="-180" dirty="0">
                <a:solidFill>
                  <a:srgbClr val="585858"/>
                </a:solidFill>
                <a:latin typeface="Trebuchet MS"/>
                <a:cs typeface="Trebuchet MS"/>
              </a:rPr>
              <a:t>:</a:t>
            </a:r>
            <a:endParaRPr sz="2800" dirty="0">
              <a:latin typeface="Trebuchet MS"/>
              <a:cs typeface="Trebuchet MS"/>
            </a:endParaRPr>
          </a:p>
          <a:p>
            <a:pPr marL="3786504" lvl="1" indent="-183515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3787140" algn="l"/>
              </a:tabLst>
            </a:pPr>
            <a:r>
              <a:rPr sz="2800" b="1" spc="-60" dirty="0">
                <a:solidFill>
                  <a:srgbClr val="2791A6"/>
                </a:solidFill>
                <a:latin typeface="Trebuchet MS"/>
                <a:cs typeface="Trebuchet MS"/>
              </a:rPr>
              <a:t>JAZ </a:t>
            </a:r>
            <a:r>
              <a:rPr sz="2800" b="1" spc="135" dirty="0">
                <a:solidFill>
                  <a:srgbClr val="2791A6"/>
                </a:solidFill>
                <a:latin typeface="Trebuchet MS"/>
                <a:cs typeface="Trebuchet MS"/>
              </a:rPr>
              <a:t>SEM</a:t>
            </a:r>
            <a:r>
              <a:rPr sz="2800" b="1" spc="-61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791A6"/>
                </a:solidFill>
                <a:latin typeface="Trebuchet MS"/>
                <a:cs typeface="Trebuchet MS"/>
              </a:rPr>
              <a:t>DOBRO,</a:t>
            </a:r>
            <a:endParaRPr sz="2800" dirty="0">
              <a:latin typeface="Trebuchet MS"/>
              <a:cs typeface="Trebuchet MS"/>
            </a:endParaRPr>
          </a:p>
          <a:p>
            <a:pPr marL="3786504" lvl="1" indent="-183515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3787140" algn="l"/>
              </a:tabLst>
            </a:pPr>
            <a:r>
              <a:rPr sz="2800" b="1" spc="75" dirty="0">
                <a:solidFill>
                  <a:srgbClr val="2791A6"/>
                </a:solidFill>
                <a:latin typeface="Trebuchet MS"/>
                <a:cs typeface="Trebuchet MS"/>
              </a:rPr>
              <a:t>BODI</a:t>
            </a:r>
            <a:r>
              <a:rPr sz="2800" b="1" spc="-40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-10" dirty="0">
                <a:solidFill>
                  <a:srgbClr val="2791A6"/>
                </a:solidFill>
                <a:latin typeface="Trebuchet MS"/>
                <a:cs typeface="Trebuchet MS"/>
              </a:rPr>
              <a:t>ZDRAV,</a:t>
            </a:r>
            <a:endParaRPr sz="2800" dirty="0">
              <a:latin typeface="Trebuchet MS"/>
              <a:cs typeface="Trebuchet MS"/>
            </a:endParaRPr>
          </a:p>
          <a:p>
            <a:pPr marL="3786504" lvl="1" indent="-183515">
              <a:lnSpc>
                <a:spcPct val="100000"/>
              </a:lnSpc>
              <a:spcBef>
                <a:spcPts val="530"/>
              </a:spcBef>
              <a:buClr>
                <a:srgbClr val="40B9D2"/>
              </a:buClr>
              <a:buFont typeface="Arial"/>
              <a:buChar char=""/>
              <a:tabLst>
                <a:tab pos="3787140" algn="l"/>
              </a:tabLst>
            </a:pPr>
            <a:r>
              <a:rPr sz="2800" b="1" spc="45" dirty="0">
                <a:solidFill>
                  <a:srgbClr val="2791A6"/>
                </a:solidFill>
                <a:latin typeface="Trebuchet MS"/>
                <a:cs typeface="Trebuchet MS"/>
              </a:rPr>
              <a:t>OSTANI</a:t>
            </a:r>
            <a:r>
              <a:rPr sz="2800" b="1" spc="-34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800" b="1" spc="70" dirty="0">
                <a:solidFill>
                  <a:srgbClr val="2791A6"/>
                </a:solidFill>
                <a:latin typeface="Trebuchet MS"/>
                <a:cs typeface="Trebuchet MS"/>
              </a:rPr>
              <a:t>DOMA.</a:t>
            </a:r>
            <a:endParaRPr sz="28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339797"/>
            <a:ext cx="1414780" cy="2056764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535"/>
              </a:spcBef>
            </a:pP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04" dirty="0">
                <a:solidFill>
                  <a:srgbClr val="FFFFFF"/>
                </a:solidFill>
                <a:latin typeface="Arial"/>
                <a:cs typeface="Arial"/>
              </a:rPr>
              <a:t>u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140" dirty="0">
                <a:solidFill>
                  <a:srgbClr val="FFFFFF"/>
                </a:solidFill>
                <a:latin typeface="Arial"/>
                <a:cs typeface="Arial"/>
              </a:rPr>
              <a:t>e  </a:t>
            </a:r>
            <a:r>
              <a:rPr sz="3600" spc="-125" dirty="0">
                <a:solidFill>
                  <a:srgbClr val="FFFFFF"/>
                </a:solidFill>
                <a:latin typeface="Arial"/>
                <a:cs typeface="Arial"/>
              </a:rPr>
              <a:t>bomo  </a:t>
            </a:r>
            <a:r>
              <a:rPr sz="3600" spc="-95" dirty="0">
                <a:solidFill>
                  <a:srgbClr val="FFFFFF"/>
                </a:solidFill>
                <a:latin typeface="Arial"/>
                <a:cs typeface="Arial"/>
              </a:rPr>
              <a:t>širili 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naprej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330274"/>
            <a:ext cx="38131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30" dirty="0">
                <a:solidFill>
                  <a:srgbClr val="2791A6"/>
                </a:solidFill>
                <a:latin typeface="Trebuchet MS"/>
                <a:cs typeface="Trebuchet MS"/>
              </a:rPr>
              <a:t>FOTOGRAFIRANJE</a:t>
            </a:r>
            <a:r>
              <a:rPr sz="2400" b="1" spc="-250" dirty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sz="2400" b="1" spc="30" dirty="0">
                <a:solidFill>
                  <a:srgbClr val="2791A6"/>
                </a:solidFill>
                <a:latin typeface="Trebuchet MS"/>
                <a:cs typeface="Trebuchet MS"/>
              </a:rPr>
              <a:t>IZDELKA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1169034" y="1587500"/>
            <a:ext cx="9853930" cy="1606080"/>
          </a:xfrm>
          <a:prstGeom prst="rect">
            <a:avLst/>
          </a:prstGeom>
        </p:spPr>
        <p:txBody>
          <a:bodyPr vert="horz" wrap="square" lIns="0" tIns="273811" rIns="0" bIns="0" rtlCol="0">
            <a:spAutoFit/>
          </a:bodyPr>
          <a:lstStyle/>
          <a:p>
            <a:pPr marL="2792730" marR="5080">
              <a:lnSpc>
                <a:spcPct val="90000"/>
              </a:lnSpc>
              <a:spcBef>
                <a:spcPts val="385"/>
              </a:spcBef>
            </a:pPr>
            <a:r>
              <a:rPr spc="-125" dirty="0"/>
              <a:t>Ko</a:t>
            </a:r>
            <a:r>
              <a:rPr spc="-220" dirty="0"/>
              <a:t> </a:t>
            </a:r>
            <a:r>
              <a:rPr spc="-70" dirty="0"/>
              <a:t>boste</a:t>
            </a:r>
            <a:r>
              <a:rPr spc="-180" dirty="0"/>
              <a:t> </a:t>
            </a:r>
            <a:r>
              <a:rPr spc="-70" dirty="0"/>
              <a:t>končali</a:t>
            </a:r>
            <a:r>
              <a:rPr spc="-195" dirty="0"/>
              <a:t> </a:t>
            </a:r>
            <a:r>
              <a:rPr spc="-145" dirty="0"/>
              <a:t>vašega</a:t>
            </a:r>
            <a:r>
              <a:rPr spc="-165" dirty="0"/>
              <a:t> </a:t>
            </a:r>
            <a:r>
              <a:rPr spc="-25" dirty="0"/>
              <a:t>metulja,</a:t>
            </a:r>
            <a:r>
              <a:rPr spc="-180" dirty="0"/>
              <a:t> </a:t>
            </a:r>
            <a:r>
              <a:rPr b="1" spc="35" dirty="0">
                <a:latin typeface="Trebuchet MS"/>
                <a:cs typeface="Trebuchet MS"/>
              </a:rPr>
              <a:t>ga</a:t>
            </a:r>
            <a:r>
              <a:rPr b="1" spc="-235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fotografirajte</a:t>
            </a:r>
            <a:r>
              <a:rPr b="1" spc="-180" dirty="0">
                <a:latin typeface="Trebuchet MS"/>
                <a:cs typeface="Trebuchet MS"/>
              </a:rPr>
              <a:t> </a:t>
            </a:r>
            <a:r>
              <a:rPr b="1" spc="-105" dirty="0">
                <a:latin typeface="Trebuchet MS"/>
                <a:cs typeface="Trebuchet MS"/>
              </a:rPr>
              <a:t>in  pošljite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-125" dirty="0">
                <a:latin typeface="Trebuchet MS"/>
                <a:cs typeface="Trebuchet MS"/>
              </a:rPr>
              <a:t>razredničarki</a:t>
            </a:r>
            <a:r>
              <a:rPr b="1" spc="-220" dirty="0">
                <a:latin typeface="Trebuchet MS"/>
                <a:cs typeface="Trebuchet MS"/>
              </a:rPr>
              <a:t> </a:t>
            </a:r>
            <a:r>
              <a:rPr b="1" spc="-95" dirty="0">
                <a:latin typeface="Trebuchet MS"/>
                <a:cs typeface="Trebuchet MS"/>
              </a:rPr>
              <a:t>ali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-120" dirty="0" err="1">
                <a:latin typeface="Trebuchet MS"/>
                <a:cs typeface="Trebuchet MS"/>
              </a:rPr>
              <a:t>razredniku</a:t>
            </a:r>
            <a:r>
              <a:rPr b="1" spc="-215" dirty="0">
                <a:latin typeface="Trebuchet MS"/>
                <a:cs typeface="Trebuchet MS"/>
              </a:rPr>
              <a:t> </a:t>
            </a:r>
            <a:r>
              <a:rPr spc="-65" dirty="0" err="1" smtClean="0"/>
              <a:t>preko</a:t>
            </a:r>
            <a:r>
              <a:rPr spc="-65" dirty="0" smtClean="0"/>
              <a:t> </a:t>
            </a:r>
            <a:r>
              <a:rPr spc="-70" dirty="0"/>
              <a:t>elektronskega  </a:t>
            </a:r>
            <a:r>
              <a:rPr spc="-114" dirty="0"/>
              <a:t>naslova</a:t>
            </a:r>
            <a:r>
              <a:rPr spc="-180" dirty="0"/>
              <a:t> </a:t>
            </a:r>
            <a:r>
              <a:rPr spc="-40" dirty="0"/>
              <a:t>ali</a:t>
            </a:r>
            <a:r>
              <a:rPr spc="-200" dirty="0"/>
              <a:t> </a:t>
            </a:r>
            <a:r>
              <a:rPr spc="-65" dirty="0"/>
              <a:t>druge</a:t>
            </a:r>
            <a:r>
              <a:rPr spc="-210" dirty="0"/>
              <a:t> </a:t>
            </a:r>
            <a:r>
              <a:rPr spc="-65" dirty="0"/>
              <a:t>dogovorjene</a:t>
            </a:r>
            <a:r>
              <a:rPr spc="-204" dirty="0"/>
              <a:t> </a:t>
            </a:r>
            <a:r>
              <a:rPr spc="-50" dirty="0"/>
              <a:t>oblike</a:t>
            </a:r>
            <a:r>
              <a:rPr spc="-185" dirty="0"/>
              <a:t> </a:t>
            </a:r>
            <a:r>
              <a:rPr spc="-65" dirty="0"/>
              <a:t>pošiljanja.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9065" y="3764026"/>
            <a:ext cx="693928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spc="-210" dirty="0">
                <a:solidFill>
                  <a:srgbClr val="585858"/>
                </a:solidFill>
                <a:latin typeface="Arial"/>
                <a:cs typeface="Arial"/>
              </a:rPr>
              <a:t>Vse</a:t>
            </a:r>
            <a:r>
              <a:rPr sz="24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75" dirty="0">
                <a:solidFill>
                  <a:srgbClr val="585858"/>
                </a:solidFill>
                <a:latin typeface="Arial"/>
                <a:cs typeface="Arial"/>
              </a:rPr>
              <a:t>prispele</a:t>
            </a:r>
            <a:r>
              <a:rPr sz="24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585858"/>
                </a:solidFill>
                <a:latin typeface="Arial"/>
                <a:cs typeface="Arial"/>
              </a:rPr>
              <a:t>metulje</a:t>
            </a:r>
            <a:r>
              <a:rPr sz="2400" spc="-2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bomo</a:t>
            </a:r>
            <a:r>
              <a:rPr sz="2400" spc="-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585858"/>
                </a:solidFill>
                <a:latin typeface="Arial"/>
                <a:cs typeface="Arial"/>
              </a:rPr>
              <a:t>objavili</a:t>
            </a:r>
            <a:r>
              <a:rPr sz="24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2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400" spc="-21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5" dirty="0">
                <a:solidFill>
                  <a:srgbClr val="585858"/>
                </a:solidFill>
                <a:latin typeface="Arial"/>
                <a:cs typeface="Arial"/>
              </a:rPr>
              <a:t>spletni</a:t>
            </a:r>
            <a:r>
              <a:rPr sz="24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45" dirty="0" err="1">
                <a:solidFill>
                  <a:srgbClr val="585858"/>
                </a:solidFill>
                <a:latin typeface="Arial"/>
                <a:cs typeface="Arial"/>
              </a:rPr>
              <a:t>strani</a:t>
            </a:r>
            <a:r>
              <a:rPr sz="2400" spc="-1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110" dirty="0" err="1" smtClean="0">
                <a:solidFill>
                  <a:srgbClr val="585858"/>
                </a:solidFill>
                <a:latin typeface="Arial"/>
                <a:cs typeface="Arial"/>
              </a:rPr>
              <a:t>šole</a:t>
            </a:r>
            <a:r>
              <a:rPr sz="2400" spc="-70" dirty="0" smtClean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9065" y="5057013"/>
            <a:ext cx="44107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14" dirty="0">
                <a:solidFill>
                  <a:srgbClr val="585858"/>
                </a:solidFill>
                <a:latin typeface="Arial"/>
                <a:cs typeface="Arial"/>
              </a:rPr>
              <a:t>Vaših </a:t>
            </a:r>
            <a:r>
              <a:rPr sz="2400" spc="-30" dirty="0">
                <a:solidFill>
                  <a:srgbClr val="585858"/>
                </a:solidFill>
                <a:latin typeface="Arial"/>
                <a:cs typeface="Arial"/>
              </a:rPr>
              <a:t>metuljev </a:t>
            </a:r>
            <a:r>
              <a:rPr sz="2400" spc="-195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2400" spc="-145" dirty="0">
                <a:solidFill>
                  <a:srgbClr val="585858"/>
                </a:solidFill>
                <a:latin typeface="Arial"/>
                <a:cs typeface="Arial"/>
              </a:rPr>
              <a:t>že </a:t>
            </a:r>
            <a:r>
              <a:rPr sz="2400" spc="-85" dirty="0" err="1">
                <a:solidFill>
                  <a:srgbClr val="585858"/>
                </a:solidFill>
                <a:latin typeface="Arial"/>
                <a:cs typeface="Arial"/>
              </a:rPr>
              <a:t>zelo</a:t>
            </a:r>
            <a:r>
              <a:rPr sz="2400" spc="-50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2400" spc="-509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400" spc="-75" dirty="0" err="1" smtClean="0">
                <a:solidFill>
                  <a:srgbClr val="585858"/>
                </a:solidFill>
                <a:latin typeface="Arial"/>
                <a:cs typeface="Arial"/>
              </a:rPr>
              <a:t>veselimo</a:t>
            </a:r>
            <a:r>
              <a:rPr sz="2400" spc="-7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344625"/>
            <a:ext cx="424243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40" dirty="0">
                <a:solidFill>
                  <a:srgbClr val="40B9D2"/>
                </a:solidFill>
              </a:rPr>
              <a:t></a:t>
            </a:r>
            <a:r>
              <a:rPr spc="155" dirty="0">
                <a:solidFill>
                  <a:srgbClr val="40B9D2"/>
                </a:solidFill>
              </a:rPr>
              <a:t> </a:t>
            </a:r>
            <a:r>
              <a:rPr b="1" spc="-60" dirty="0">
                <a:latin typeface="Trebuchet MS"/>
                <a:cs typeface="Trebuchet MS"/>
              </a:rPr>
              <a:t>Sprostitveni </a:t>
            </a:r>
            <a:r>
              <a:rPr b="1" spc="-65" dirty="0">
                <a:latin typeface="Trebuchet MS"/>
                <a:cs typeface="Trebuchet MS"/>
              </a:rPr>
              <a:t>odmor </a:t>
            </a:r>
            <a:r>
              <a:rPr b="1" spc="-90" dirty="0">
                <a:latin typeface="Trebuchet MS"/>
                <a:cs typeface="Trebuchet MS"/>
              </a:rPr>
              <a:t>in </a:t>
            </a:r>
            <a:r>
              <a:rPr b="1" spc="-65" dirty="0">
                <a:latin typeface="Trebuchet MS"/>
                <a:cs typeface="Trebuchet MS"/>
              </a:rPr>
              <a:t>sadni</a:t>
            </a:r>
            <a:r>
              <a:rPr b="1" spc="-434" dirty="0">
                <a:latin typeface="Trebuchet MS"/>
                <a:cs typeface="Trebuchet MS"/>
              </a:rPr>
              <a:t> </a:t>
            </a:r>
            <a:r>
              <a:rPr b="1" spc="-105" dirty="0">
                <a:latin typeface="Trebuchet MS"/>
                <a:cs typeface="Trebuchet MS"/>
              </a:rPr>
              <a:t>prigrizek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128896" y="1771904"/>
            <a:ext cx="6077585" cy="60388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Nekaj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minut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za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sprostitev.</a:t>
            </a:r>
            <a:r>
              <a:rPr sz="2000" spc="-1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Opravite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nekaj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vaj,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so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vam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jih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predlagali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pri</a:t>
            </a:r>
            <a:r>
              <a:rPr sz="2000" spc="-4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športni. </a:t>
            </a:r>
            <a:r>
              <a:rPr sz="2000" spc="-180" dirty="0">
                <a:solidFill>
                  <a:srgbClr val="585858"/>
                </a:solidFill>
                <a:latin typeface="Arial"/>
                <a:cs typeface="Arial"/>
              </a:rPr>
              <a:t>Po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možnosti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na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balkonu.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717792" y="2555650"/>
            <a:ext cx="3483863" cy="3633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3364" y="2834132"/>
            <a:ext cx="276034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2260" marR="5080" indent="-290195">
              <a:lnSpc>
                <a:spcPts val="3890"/>
              </a:lnSpc>
              <a:spcBef>
                <a:spcPts val="585"/>
              </a:spcBef>
            </a:pP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DAN</a:t>
            </a:r>
            <a:r>
              <a:rPr sz="3600" spc="-5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355" dirty="0">
                <a:solidFill>
                  <a:srgbClr val="FFFFFF"/>
                </a:solidFill>
                <a:latin typeface="Arial"/>
                <a:cs typeface="Arial"/>
              </a:rPr>
              <a:t>ZDRAVJA  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07. </a:t>
            </a:r>
            <a:r>
              <a:rPr sz="3600" spc="-170" dirty="0">
                <a:solidFill>
                  <a:srgbClr val="FFFFFF"/>
                </a:solidFill>
                <a:latin typeface="Arial"/>
                <a:cs typeface="Arial"/>
              </a:rPr>
              <a:t>04.</a:t>
            </a:r>
            <a:r>
              <a:rPr sz="3600" spc="-49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265" dirty="0">
                <a:solidFill>
                  <a:srgbClr val="FFFFFF"/>
                </a:solidFill>
                <a:latin typeface="Arial"/>
                <a:cs typeface="Arial"/>
              </a:rPr>
              <a:t>2020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656664"/>
            <a:ext cx="6566535" cy="504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4" dirty="0"/>
              <a:t>07. </a:t>
            </a:r>
            <a:r>
              <a:rPr sz="3200" spc="-110" dirty="0"/>
              <a:t>04. </a:t>
            </a:r>
            <a:r>
              <a:rPr sz="3200" spc="-204" dirty="0"/>
              <a:t>2020 </a:t>
            </a:r>
            <a:r>
              <a:rPr sz="3200" spc="-70" dirty="0"/>
              <a:t>je </a:t>
            </a:r>
            <a:r>
              <a:rPr sz="3200" spc="-95" dirty="0" err="1"/>
              <a:t>svetovni</a:t>
            </a:r>
            <a:r>
              <a:rPr sz="3200" spc="-95" dirty="0"/>
              <a:t> </a:t>
            </a:r>
            <a:r>
              <a:rPr sz="3200" spc="-135" dirty="0" err="1" smtClean="0"/>
              <a:t>dan</a:t>
            </a:r>
            <a:r>
              <a:rPr lang="sl-SI" sz="3200" spc="-135" dirty="0" smtClean="0"/>
              <a:t> </a:t>
            </a:r>
            <a:r>
              <a:rPr sz="3200" spc="-695" dirty="0" smtClean="0"/>
              <a:t> </a:t>
            </a:r>
            <a:r>
              <a:rPr lang="sl-SI" sz="3200" spc="-695" dirty="0" smtClean="0"/>
              <a:t> </a:t>
            </a:r>
            <a:r>
              <a:rPr sz="3200" spc="-105" dirty="0" err="1" smtClean="0"/>
              <a:t>zdravja</a:t>
            </a:r>
            <a:r>
              <a:rPr sz="3200" spc="-105" dirty="0"/>
              <a:t>.</a:t>
            </a:r>
            <a:endParaRPr sz="3200" dirty="0"/>
          </a:p>
        </p:txBody>
      </p:sp>
      <p:sp>
        <p:nvSpPr>
          <p:cNvPr id="4" name="object 4"/>
          <p:cNvSpPr txBox="1"/>
          <p:nvPr/>
        </p:nvSpPr>
        <p:spPr>
          <a:xfrm>
            <a:off x="3949065" y="2840227"/>
            <a:ext cx="7030084" cy="184986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L="12700" marR="382905">
              <a:lnSpc>
                <a:spcPts val="3460"/>
              </a:lnSpc>
              <a:spcBef>
                <a:spcPts val="525"/>
              </a:spcBef>
            </a:pPr>
            <a:r>
              <a:rPr sz="3200" spc="-95" dirty="0">
                <a:solidFill>
                  <a:srgbClr val="585858"/>
                </a:solidFill>
                <a:latin typeface="Arial"/>
                <a:cs typeface="Arial"/>
              </a:rPr>
              <a:t>Zdravje</a:t>
            </a:r>
            <a:r>
              <a:rPr sz="3200" spc="-22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40" dirty="0">
                <a:solidFill>
                  <a:srgbClr val="585858"/>
                </a:solidFill>
                <a:latin typeface="Arial"/>
                <a:cs typeface="Arial"/>
              </a:rPr>
              <a:t>ni</a:t>
            </a:r>
            <a:r>
              <a:rPr sz="3200" spc="-2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le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gibanje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3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10" dirty="0">
                <a:solidFill>
                  <a:srgbClr val="585858"/>
                </a:solidFill>
                <a:latin typeface="Arial"/>
                <a:cs typeface="Arial"/>
              </a:rPr>
              <a:t>hrana.</a:t>
            </a:r>
            <a:r>
              <a:rPr sz="3200" spc="-3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95" dirty="0">
                <a:solidFill>
                  <a:srgbClr val="585858"/>
                </a:solidFill>
                <a:latin typeface="Arial"/>
                <a:cs typeface="Arial"/>
              </a:rPr>
              <a:t>Zdravje</a:t>
            </a:r>
            <a:r>
              <a:rPr sz="3200" spc="-2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75" dirty="0">
                <a:solidFill>
                  <a:srgbClr val="585858"/>
                </a:solidFill>
                <a:latin typeface="Arial"/>
                <a:cs typeface="Arial"/>
              </a:rPr>
              <a:t>je  </a:t>
            </a:r>
            <a:r>
              <a:rPr sz="3200" spc="-60" dirty="0">
                <a:solidFill>
                  <a:srgbClr val="585858"/>
                </a:solidFill>
                <a:latin typeface="Arial"/>
                <a:cs typeface="Arial"/>
              </a:rPr>
              <a:t>dobro</a:t>
            </a:r>
            <a:r>
              <a:rPr sz="3200" spc="-2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organiziran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35" dirty="0">
                <a:solidFill>
                  <a:srgbClr val="585858"/>
                </a:solidFill>
                <a:latin typeface="Arial"/>
                <a:cs typeface="Arial"/>
              </a:rPr>
              <a:t>dan</a:t>
            </a:r>
            <a:r>
              <a:rPr sz="3200" spc="-25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25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5" dirty="0">
                <a:solidFill>
                  <a:srgbClr val="585858"/>
                </a:solidFill>
                <a:latin typeface="Arial"/>
                <a:cs typeface="Arial"/>
              </a:rPr>
              <a:t>prijetni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70" dirty="0">
                <a:solidFill>
                  <a:srgbClr val="585858"/>
                </a:solidFill>
                <a:latin typeface="Arial"/>
                <a:cs typeface="Arial"/>
              </a:rPr>
              <a:t>družbi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210"/>
              </a:lnSpc>
            </a:pPr>
            <a:r>
              <a:rPr sz="3200" spc="-25" dirty="0">
                <a:solidFill>
                  <a:srgbClr val="585858"/>
                </a:solidFill>
                <a:latin typeface="Arial"/>
                <a:cs typeface="Arial"/>
              </a:rPr>
              <a:t>ljudi,</a:t>
            </a:r>
            <a:r>
              <a:rPr sz="3200" spc="-2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3200" spc="-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585858"/>
                </a:solidFill>
                <a:latin typeface="Arial"/>
                <a:cs typeface="Arial"/>
              </a:rPr>
              <a:t>jih</a:t>
            </a:r>
            <a:r>
              <a:rPr sz="3200" spc="-2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585858"/>
                </a:solidFill>
                <a:latin typeface="Arial"/>
                <a:cs typeface="Arial"/>
              </a:rPr>
              <a:t>imamo</a:t>
            </a:r>
            <a:r>
              <a:rPr sz="3200" spc="-22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65" dirty="0">
                <a:solidFill>
                  <a:srgbClr val="585858"/>
                </a:solidFill>
                <a:latin typeface="Arial"/>
                <a:cs typeface="Arial"/>
              </a:rPr>
              <a:t>radi.</a:t>
            </a:r>
            <a:r>
              <a:rPr sz="3200" spc="-2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80" dirty="0">
                <a:solidFill>
                  <a:srgbClr val="585858"/>
                </a:solidFill>
                <a:latin typeface="Arial"/>
                <a:cs typeface="Arial"/>
              </a:rPr>
              <a:t>Ko</a:t>
            </a:r>
            <a:r>
              <a:rPr sz="3200" spc="-2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naredimo</a:t>
            </a:r>
            <a:r>
              <a:rPr sz="3200" spc="-2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105" dirty="0">
                <a:solidFill>
                  <a:srgbClr val="585858"/>
                </a:solidFill>
                <a:latin typeface="Arial"/>
                <a:cs typeface="Arial"/>
              </a:rPr>
              <a:t>nekaj</a:t>
            </a:r>
            <a:endParaRPr sz="3200" dirty="0">
              <a:latin typeface="Arial"/>
              <a:cs typeface="Arial"/>
            </a:endParaRPr>
          </a:p>
          <a:p>
            <a:pPr marL="12700">
              <a:lnSpc>
                <a:spcPts val="3650"/>
              </a:lnSpc>
            </a:pPr>
            <a:r>
              <a:rPr sz="3200" spc="-229" dirty="0">
                <a:solidFill>
                  <a:srgbClr val="585858"/>
                </a:solidFill>
                <a:latin typeface="Arial"/>
                <a:cs typeface="Arial"/>
              </a:rPr>
              <a:t>zase </a:t>
            </a:r>
            <a:r>
              <a:rPr sz="3200" spc="-35" dirty="0">
                <a:solidFill>
                  <a:srgbClr val="585858"/>
                </a:solidFill>
                <a:latin typeface="Arial"/>
                <a:cs typeface="Arial"/>
              </a:rPr>
              <a:t>in </a:t>
            </a:r>
            <a:r>
              <a:rPr sz="3200" spc="-105" dirty="0">
                <a:solidFill>
                  <a:srgbClr val="585858"/>
                </a:solidFill>
                <a:latin typeface="Arial"/>
                <a:cs typeface="Arial"/>
              </a:rPr>
              <a:t>nekaj </a:t>
            </a:r>
            <a:r>
              <a:rPr sz="3200" spc="-204" dirty="0" err="1">
                <a:solidFill>
                  <a:srgbClr val="585858"/>
                </a:solidFill>
                <a:latin typeface="Arial"/>
                <a:cs typeface="Arial"/>
              </a:rPr>
              <a:t>za</a:t>
            </a:r>
            <a:r>
              <a:rPr sz="3200" spc="-6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lang="sl-SI" sz="3200" spc="-620" dirty="0" smtClean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3200" spc="-85" dirty="0" err="1" smtClean="0">
                <a:solidFill>
                  <a:srgbClr val="585858"/>
                </a:solidFill>
                <a:latin typeface="Arial"/>
                <a:cs typeface="Arial"/>
              </a:rPr>
              <a:t>druge</a:t>
            </a:r>
            <a:r>
              <a:rPr sz="3200" spc="-8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32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347977"/>
            <a:ext cx="597979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Glede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znanje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možnosti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95" dirty="0">
                <a:solidFill>
                  <a:srgbClr val="585858"/>
                </a:solidFill>
                <a:latin typeface="Trebuchet MS"/>
                <a:cs typeface="Trebuchet MS"/>
              </a:rPr>
              <a:t>sodeluj</a:t>
            </a:r>
            <a:r>
              <a:rPr sz="2000" b="1" spc="-16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110" dirty="0">
                <a:solidFill>
                  <a:srgbClr val="585858"/>
                </a:solidFill>
                <a:latin typeface="Trebuchet MS"/>
                <a:cs typeface="Trebuchet MS"/>
              </a:rPr>
              <a:t>pri</a:t>
            </a:r>
            <a:r>
              <a:rPr sz="2000" b="1" spc="-18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100" dirty="0">
                <a:solidFill>
                  <a:srgbClr val="585858"/>
                </a:solidFill>
                <a:latin typeface="Trebuchet MS"/>
                <a:cs typeface="Trebuchet MS"/>
              </a:rPr>
              <a:t>pripravi</a:t>
            </a:r>
            <a:r>
              <a:rPr sz="2000" b="1" spc="-180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70" dirty="0">
                <a:solidFill>
                  <a:srgbClr val="585858"/>
                </a:solidFill>
                <a:latin typeface="Trebuchet MS"/>
                <a:cs typeface="Trebuchet MS"/>
              </a:rPr>
              <a:t>kosila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128896" y="1774393"/>
            <a:ext cx="6962140" cy="1153160"/>
          </a:xfrm>
          <a:prstGeom prst="rect">
            <a:avLst/>
          </a:prstGeom>
        </p:spPr>
        <p:txBody>
          <a:bodyPr vert="horz" wrap="square" lIns="0" tIns="4254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334"/>
              </a:spcBef>
            </a:pPr>
            <a:r>
              <a:rPr spc="-150" dirty="0"/>
              <a:t>NE</a:t>
            </a:r>
            <a:r>
              <a:rPr spc="-165" dirty="0"/>
              <a:t> </a:t>
            </a:r>
            <a:r>
              <a:rPr spc="-110" dirty="0"/>
              <a:t>POZABI</a:t>
            </a:r>
            <a:r>
              <a:rPr spc="-140" dirty="0"/>
              <a:t> </a:t>
            </a:r>
            <a:r>
              <a:rPr spc="-30" dirty="0"/>
              <a:t>!</a:t>
            </a:r>
            <a:r>
              <a:rPr spc="-195" dirty="0"/>
              <a:t> </a:t>
            </a:r>
            <a:r>
              <a:rPr spc="-180" dirty="0"/>
              <a:t>Še</a:t>
            </a:r>
            <a:r>
              <a:rPr spc="-155" dirty="0"/>
              <a:t> </a:t>
            </a:r>
            <a:r>
              <a:rPr spc="-90" dirty="0"/>
              <a:t>posebno</a:t>
            </a:r>
            <a:r>
              <a:rPr spc="-125" dirty="0"/>
              <a:t> </a:t>
            </a:r>
            <a:r>
              <a:rPr spc="-15" dirty="0"/>
              <a:t>pri</a:t>
            </a:r>
            <a:r>
              <a:rPr spc="-130" dirty="0"/>
              <a:t> </a:t>
            </a:r>
            <a:r>
              <a:rPr spc="-50" dirty="0"/>
              <a:t>hrani</a:t>
            </a:r>
            <a:r>
              <a:rPr spc="-180" dirty="0"/>
              <a:t> </a:t>
            </a:r>
            <a:r>
              <a:rPr spc="-45" dirty="0"/>
              <a:t>je</a:t>
            </a:r>
            <a:r>
              <a:rPr spc="-135" dirty="0"/>
              <a:t> </a:t>
            </a:r>
            <a:r>
              <a:rPr spc="-55" dirty="0"/>
              <a:t>pomembno</a:t>
            </a:r>
            <a:r>
              <a:rPr spc="-80" dirty="0"/>
              <a:t> </a:t>
            </a:r>
            <a:r>
              <a:rPr b="1" spc="-90" dirty="0">
                <a:latin typeface="Trebuchet MS"/>
                <a:cs typeface="Trebuchet MS"/>
              </a:rPr>
              <a:t>redno</a:t>
            </a:r>
            <a:r>
              <a:rPr b="1" spc="-170" dirty="0">
                <a:latin typeface="Trebuchet MS"/>
                <a:cs typeface="Trebuchet MS"/>
              </a:rPr>
              <a:t> </a:t>
            </a:r>
            <a:r>
              <a:rPr b="1" spc="-90" dirty="0">
                <a:latin typeface="Trebuchet MS"/>
                <a:cs typeface="Trebuchet MS"/>
              </a:rPr>
              <a:t>in</a:t>
            </a:r>
            <a:r>
              <a:rPr b="1" spc="-175" dirty="0">
                <a:latin typeface="Trebuchet MS"/>
                <a:cs typeface="Trebuchet MS"/>
              </a:rPr>
              <a:t> </a:t>
            </a:r>
            <a:r>
              <a:rPr b="1" spc="-80" dirty="0">
                <a:latin typeface="Trebuchet MS"/>
                <a:cs typeface="Trebuchet MS"/>
              </a:rPr>
              <a:t>pravilno  </a:t>
            </a:r>
            <a:r>
              <a:rPr b="1" spc="-95" dirty="0">
                <a:latin typeface="Trebuchet MS"/>
                <a:cs typeface="Trebuchet MS"/>
              </a:rPr>
              <a:t>umivanje </a:t>
            </a:r>
            <a:r>
              <a:rPr b="1" spc="-85" dirty="0">
                <a:latin typeface="Trebuchet MS"/>
                <a:cs typeface="Trebuchet MS"/>
              </a:rPr>
              <a:t>rok </a:t>
            </a:r>
            <a:r>
              <a:rPr dirty="0"/>
              <a:t>ter </a:t>
            </a:r>
            <a:r>
              <a:rPr spc="-85" dirty="0"/>
              <a:t>varna </a:t>
            </a:r>
            <a:r>
              <a:rPr spc="-60" dirty="0"/>
              <a:t>priprava </a:t>
            </a:r>
            <a:r>
              <a:rPr spc="-30" dirty="0"/>
              <a:t>in </a:t>
            </a:r>
            <a:r>
              <a:rPr spc="-80" dirty="0"/>
              <a:t>shranjevanje </a:t>
            </a:r>
            <a:r>
              <a:rPr spc="-70" dirty="0"/>
              <a:t>hrane. Priporoča  </a:t>
            </a:r>
            <a:r>
              <a:rPr spc="-120" dirty="0"/>
              <a:t>se, </a:t>
            </a:r>
            <a:r>
              <a:rPr spc="-100" dirty="0"/>
              <a:t>da </a:t>
            </a:r>
            <a:r>
              <a:rPr spc="-160" dirty="0"/>
              <a:t>se </a:t>
            </a:r>
            <a:r>
              <a:rPr spc="-50" dirty="0"/>
              <a:t>živila, </a:t>
            </a:r>
            <a:r>
              <a:rPr spc="-15" dirty="0"/>
              <a:t>ki </a:t>
            </a:r>
            <a:r>
              <a:rPr spc="-5" dirty="0"/>
              <a:t>jih </a:t>
            </a:r>
            <a:r>
              <a:rPr spc="-70" dirty="0"/>
              <a:t>zaužijemo </a:t>
            </a:r>
            <a:r>
              <a:rPr spc="-95" dirty="0"/>
              <a:t>surova </a:t>
            </a:r>
            <a:r>
              <a:rPr spc="-90" dirty="0"/>
              <a:t>(sadje </a:t>
            </a:r>
            <a:r>
              <a:rPr spc="-30" dirty="0"/>
              <a:t>in </a:t>
            </a:r>
            <a:r>
              <a:rPr spc="-80" dirty="0"/>
              <a:t>zelenjavo),  </a:t>
            </a:r>
            <a:r>
              <a:rPr spc="-5" dirty="0"/>
              <a:t>temeljito</a:t>
            </a:r>
            <a:r>
              <a:rPr spc="-90" dirty="0"/>
              <a:t> </a:t>
            </a:r>
            <a:r>
              <a:rPr spc="-65" dirty="0"/>
              <a:t>opere.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4128896" y="3024886"/>
            <a:ext cx="146748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Pripravi</a:t>
            </a:r>
            <a:r>
              <a:rPr sz="2000" spc="-1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mizo.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58652" y="3514344"/>
            <a:ext cx="3464795" cy="2535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172921"/>
            <a:ext cx="5973445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40" dirty="0">
                <a:solidFill>
                  <a:srgbClr val="40B9D2"/>
                </a:solidFill>
              </a:rPr>
              <a:t></a:t>
            </a:r>
            <a:r>
              <a:rPr spc="160" dirty="0">
                <a:solidFill>
                  <a:srgbClr val="40B9D2"/>
                </a:solidFill>
              </a:rPr>
              <a:t> </a:t>
            </a:r>
            <a:r>
              <a:rPr spc="-75" dirty="0"/>
              <a:t>Skupni</a:t>
            </a:r>
            <a:r>
              <a:rPr spc="-130" dirty="0"/>
              <a:t> </a:t>
            </a:r>
            <a:r>
              <a:rPr spc="-35" dirty="0"/>
              <a:t>obroki</a:t>
            </a:r>
            <a:r>
              <a:rPr spc="-110" dirty="0"/>
              <a:t> </a:t>
            </a:r>
            <a:r>
              <a:rPr spc="-120" dirty="0"/>
              <a:t>so</a:t>
            </a:r>
            <a:r>
              <a:rPr spc="-180" dirty="0"/>
              <a:t> </a:t>
            </a:r>
            <a:r>
              <a:rPr spc="-160" dirty="0"/>
              <a:t>čas</a:t>
            </a:r>
            <a:r>
              <a:rPr spc="-140" dirty="0"/>
              <a:t> </a:t>
            </a:r>
            <a:r>
              <a:rPr spc="-130" dirty="0"/>
              <a:t>za</a:t>
            </a:r>
            <a:r>
              <a:rPr spc="-165" dirty="0"/>
              <a:t> </a:t>
            </a:r>
            <a:r>
              <a:rPr spc="-65" dirty="0"/>
              <a:t>druženje</a:t>
            </a:r>
            <a:r>
              <a:rPr spc="-85" dirty="0"/>
              <a:t> </a:t>
            </a:r>
            <a:r>
              <a:rPr spc="-30" dirty="0"/>
              <a:t>in</a:t>
            </a:r>
            <a:r>
              <a:rPr spc="-170" dirty="0"/>
              <a:t> </a:t>
            </a:r>
            <a:r>
              <a:rPr spc="-65" dirty="0"/>
              <a:t>pogovor.</a:t>
            </a:r>
            <a:r>
              <a:rPr spc="-130" dirty="0"/>
              <a:t> </a:t>
            </a:r>
            <a:r>
              <a:rPr spc="-70" dirty="0"/>
              <a:t>Dober</a:t>
            </a:r>
            <a:r>
              <a:rPr spc="-95" dirty="0"/>
              <a:t> </a:t>
            </a:r>
            <a:r>
              <a:rPr spc="-45" dirty="0"/>
              <a:t>tek.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2027300"/>
            <a:ext cx="506603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Ne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pozabi,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kar 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pripravi</a:t>
            </a:r>
            <a:r>
              <a:rPr sz="2000" spc="-40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se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samo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ne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pospravi.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678423" y="3459479"/>
            <a:ext cx="4706112" cy="2660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845" y="2586685"/>
            <a:ext cx="30416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5" dirty="0">
                <a:solidFill>
                  <a:srgbClr val="FFFFFF"/>
                </a:solidFill>
              </a:rPr>
              <a:t>BODITE</a:t>
            </a:r>
            <a:r>
              <a:rPr sz="3600" spc="-525" dirty="0">
                <a:solidFill>
                  <a:srgbClr val="FFFFFF"/>
                </a:solidFill>
              </a:rPr>
              <a:t> </a:t>
            </a:r>
            <a:r>
              <a:rPr sz="3600" spc="-290" dirty="0">
                <a:solidFill>
                  <a:srgbClr val="FFFFFF"/>
                </a:solidFill>
              </a:rPr>
              <a:t>ZDRAVI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17093" y="3575050"/>
            <a:ext cx="2885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OSTANI</a:t>
            </a:r>
            <a:r>
              <a:rPr sz="3600" spc="-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80" dirty="0">
                <a:solidFill>
                  <a:srgbClr val="FFFFFF"/>
                </a:solidFill>
                <a:latin typeface="Arial"/>
                <a:cs typeface="Arial"/>
              </a:rPr>
              <a:t>DOMA</a:t>
            </a:r>
            <a:endParaRPr sz="3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10000" y="752855"/>
            <a:ext cx="7696200" cy="4020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78863" y="3261359"/>
            <a:ext cx="347980" cy="326390"/>
            <a:chOff x="1578863" y="3261359"/>
            <a:chExt cx="347980" cy="326390"/>
          </a:xfrm>
        </p:grpSpPr>
        <p:sp>
          <p:nvSpPr>
            <p:cNvPr id="6" name="object 6"/>
            <p:cNvSpPr/>
            <p:nvPr/>
          </p:nvSpPr>
          <p:spPr>
            <a:xfrm>
              <a:off x="1584959" y="3267455"/>
              <a:ext cx="335280" cy="314325"/>
            </a:xfrm>
            <a:custGeom>
              <a:avLst/>
              <a:gdLst/>
              <a:ahLst/>
              <a:cxnLst/>
              <a:rect l="l" t="t" r="r" b="b"/>
              <a:pathLst>
                <a:path w="335280" h="314325">
                  <a:moveTo>
                    <a:pt x="167640" y="0"/>
                  </a:moveTo>
                  <a:lnTo>
                    <a:pt x="123075" y="5603"/>
                  </a:lnTo>
                  <a:lnTo>
                    <a:pt x="83029" y="21420"/>
                  </a:lnTo>
                  <a:lnTo>
                    <a:pt x="49101" y="45958"/>
                  </a:lnTo>
                  <a:lnTo>
                    <a:pt x="22888" y="77724"/>
                  </a:lnTo>
                  <a:lnTo>
                    <a:pt x="5988" y="115226"/>
                  </a:lnTo>
                  <a:lnTo>
                    <a:pt x="0" y="156972"/>
                  </a:lnTo>
                  <a:lnTo>
                    <a:pt x="5988" y="198717"/>
                  </a:lnTo>
                  <a:lnTo>
                    <a:pt x="22888" y="236220"/>
                  </a:lnTo>
                  <a:lnTo>
                    <a:pt x="49101" y="267985"/>
                  </a:lnTo>
                  <a:lnTo>
                    <a:pt x="83029" y="292523"/>
                  </a:lnTo>
                  <a:lnTo>
                    <a:pt x="123075" y="308340"/>
                  </a:lnTo>
                  <a:lnTo>
                    <a:pt x="167640" y="313944"/>
                  </a:lnTo>
                  <a:lnTo>
                    <a:pt x="212204" y="308340"/>
                  </a:lnTo>
                  <a:lnTo>
                    <a:pt x="252250" y="292523"/>
                  </a:lnTo>
                  <a:lnTo>
                    <a:pt x="286178" y="267985"/>
                  </a:lnTo>
                  <a:lnTo>
                    <a:pt x="312391" y="236220"/>
                  </a:lnTo>
                  <a:lnTo>
                    <a:pt x="329291" y="198717"/>
                  </a:lnTo>
                  <a:lnTo>
                    <a:pt x="335279" y="156972"/>
                  </a:lnTo>
                  <a:lnTo>
                    <a:pt x="329291" y="115226"/>
                  </a:lnTo>
                  <a:lnTo>
                    <a:pt x="312391" y="77724"/>
                  </a:lnTo>
                  <a:lnTo>
                    <a:pt x="286178" y="45958"/>
                  </a:lnTo>
                  <a:lnTo>
                    <a:pt x="252250" y="21420"/>
                  </a:lnTo>
                  <a:lnTo>
                    <a:pt x="212204" y="5603"/>
                  </a:lnTo>
                  <a:lnTo>
                    <a:pt x="16764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84959" y="3267455"/>
              <a:ext cx="335280" cy="314325"/>
            </a:xfrm>
            <a:custGeom>
              <a:avLst/>
              <a:gdLst/>
              <a:ahLst/>
              <a:cxnLst/>
              <a:rect l="l" t="t" r="r" b="b"/>
              <a:pathLst>
                <a:path w="335280" h="314325">
                  <a:moveTo>
                    <a:pt x="0" y="156972"/>
                  </a:moveTo>
                  <a:lnTo>
                    <a:pt x="5988" y="115226"/>
                  </a:lnTo>
                  <a:lnTo>
                    <a:pt x="22888" y="77724"/>
                  </a:lnTo>
                  <a:lnTo>
                    <a:pt x="49101" y="45958"/>
                  </a:lnTo>
                  <a:lnTo>
                    <a:pt x="83029" y="21420"/>
                  </a:lnTo>
                  <a:lnTo>
                    <a:pt x="123075" y="5603"/>
                  </a:lnTo>
                  <a:lnTo>
                    <a:pt x="167640" y="0"/>
                  </a:lnTo>
                  <a:lnTo>
                    <a:pt x="212204" y="5603"/>
                  </a:lnTo>
                  <a:lnTo>
                    <a:pt x="252250" y="21420"/>
                  </a:lnTo>
                  <a:lnTo>
                    <a:pt x="286178" y="45958"/>
                  </a:lnTo>
                  <a:lnTo>
                    <a:pt x="312391" y="77724"/>
                  </a:lnTo>
                  <a:lnTo>
                    <a:pt x="329291" y="115226"/>
                  </a:lnTo>
                  <a:lnTo>
                    <a:pt x="335279" y="156972"/>
                  </a:lnTo>
                  <a:lnTo>
                    <a:pt x="329291" y="198717"/>
                  </a:lnTo>
                  <a:lnTo>
                    <a:pt x="312391" y="236220"/>
                  </a:lnTo>
                  <a:lnTo>
                    <a:pt x="286178" y="267985"/>
                  </a:lnTo>
                  <a:lnTo>
                    <a:pt x="252250" y="292523"/>
                  </a:lnTo>
                  <a:lnTo>
                    <a:pt x="212204" y="308340"/>
                  </a:lnTo>
                  <a:lnTo>
                    <a:pt x="167640" y="313944"/>
                  </a:lnTo>
                  <a:lnTo>
                    <a:pt x="123075" y="308340"/>
                  </a:lnTo>
                  <a:lnTo>
                    <a:pt x="83029" y="292523"/>
                  </a:lnTo>
                  <a:lnTo>
                    <a:pt x="49101" y="267985"/>
                  </a:lnTo>
                  <a:lnTo>
                    <a:pt x="22888" y="236220"/>
                  </a:lnTo>
                  <a:lnTo>
                    <a:pt x="5988" y="198717"/>
                  </a:lnTo>
                  <a:lnTo>
                    <a:pt x="0" y="156972"/>
                  </a:lnTo>
                  <a:close/>
                </a:path>
              </a:pathLst>
            </a:custGeom>
            <a:ln w="12192">
              <a:solidFill>
                <a:srgbClr val="001F5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73448" y="5230495"/>
            <a:ext cx="7308215" cy="998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105"/>
              </a:spcBef>
            </a:pPr>
            <a:r>
              <a:rPr sz="1600" spc="-45" dirty="0">
                <a:solidFill>
                  <a:srgbClr val="2791A6"/>
                </a:solidFill>
                <a:latin typeface="Arial"/>
                <a:cs typeface="Arial"/>
              </a:rPr>
              <a:t>Predstavitev</a:t>
            </a:r>
            <a:r>
              <a:rPr sz="1600" spc="-13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je</a:t>
            </a:r>
            <a:r>
              <a:rPr sz="1600" spc="-12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0" dirty="0">
                <a:solidFill>
                  <a:srgbClr val="2791A6"/>
                </a:solidFill>
                <a:latin typeface="Arial"/>
                <a:cs typeface="Arial"/>
              </a:rPr>
              <a:t>pripravila</a:t>
            </a:r>
            <a:r>
              <a:rPr sz="1600" spc="-17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po</a:t>
            </a:r>
            <a:r>
              <a:rPr sz="1600" spc="-13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40" dirty="0">
                <a:solidFill>
                  <a:srgbClr val="2791A6"/>
                </a:solidFill>
                <a:latin typeface="Arial"/>
                <a:cs typeface="Arial"/>
              </a:rPr>
              <a:t>zamisli</a:t>
            </a:r>
            <a:r>
              <a:rPr sz="1600" spc="-17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o</a:t>
            </a:r>
            <a:r>
              <a:rPr sz="1600" spc="-13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15" dirty="0">
                <a:solidFill>
                  <a:srgbClr val="2791A6"/>
                </a:solidFill>
                <a:latin typeface="Arial"/>
                <a:cs typeface="Arial"/>
              </a:rPr>
              <a:t>Metulju</a:t>
            </a:r>
            <a:r>
              <a:rPr sz="1600" spc="-15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791A6"/>
                </a:solidFill>
                <a:latin typeface="Arial"/>
                <a:cs typeface="Arial"/>
              </a:rPr>
              <a:t>upanja</a:t>
            </a:r>
            <a:r>
              <a:rPr sz="1600" spc="-8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Davorke</a:t>
            </a:r>
            <a:r>
              <a:rPr sz="1600" spc="-16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Pregl</a:t>
            </a:r>
            <a:endParaRPr sz="16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Klarisa</a:t>
            </a:r>
            <a:r>
              <a:rPr sz="1600" spc="-15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25" dirty="0">
                <a:solidFill>
                  <a:srgbClr val="2791A6"/>
                </a:solidFill>
                <a:latin typeface="Arial"/>
                <a:cs typeface="Arial"/>
              </a:rPr>
              <a:t>Hrvatin</a:t>
            </a:r>
            <a:r>
              <a:rPr sz="1600" spc="-26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70" dirty="0">
                <a:solidFill>
                  <a:srgbClr val="2791A6"/>
                </a:solidFill>
                <a:latin typeface="Arial"/>
                <a:cs typeface="Arial"/>
              </a:rPr>
              <a:t>Tomažič</a:t>
            </a:r>
            <a:r>
              <a:rPr sz="1600" spc="-18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>
                <a:solidFill>
                  <a:srgbClr val="2791A6"/>
                </a:solidFill>
                <a:latin typeface="Arial"/>
                <a:cs typeface="Arial"/>
              </a:rPr>
              <a:t>v</a:t>
            </a:r>
            <a:r>
              <a:rPr sz="1600" spc="-10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791A6"/>
                </a:solidFill>
                <a:latin typeface="Arial"/>
                <a:cs typeface="Arial"/>
              </a:rPr>
              <a:t>sodelovanju</a:t>
            </a:r>
            <a:r>
              <a:rPr sz="1600" spc="-17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90" dirty="0">
                <a:solidFill>
                  <a:srgbClr val="2791A6"/>
                </a:solidFill>
                <a:latin typeface="Arial"/>
                <a:cs typeface="Arial"/>
              </a:rPr>
              <a:t>z</a:t>
            </a:r>
            <a:r>
              <a:rPr sz="1600" spc="-22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0" dirty="0">
                <a:solidFill>
                  <a:srgbClr val="2791A6"/>
                </a:solidFill>
                <a:latin typeface="Arial"/>
                <a:cs typeface="Arial"/>
              </a:rPr>
              <a:t>Veroniko</a:t>
            </a:r>
            <a:r>
              <a:rPr sz="1600" spc="-14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Zubin</a:t>
            </a:r>
            <a:r>
              <a:rPr sz="1600" spc="-13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dirty="0">
                <a:solidFill>
                  <a:srgbClr val="2791A6"/>
                </a:solidFill>
                <a:latin typeface="Arial"/>
                <a:cs typeface="Arial"/>
              </a:rPr>
              <a:t>ter</a:t>
            </a:r>
            <a:r>
              <a:rPr sz="1600" spc="-12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35" dirty="0">
                <a:solidFill>
                  <a:srgbClr val="2791A6"/>
                </a:solidFill>
                <a:latin typeface="Arial"/>
                <a:cs typeface="Arial"/>
              </a:rPr>
              <a:t>Mojco</a:t>
            </a:r>
            <a:r>
              <a:rPr sz="1600" spc="-120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55" dirty="0">
                <a:solidFill>
                  <a:srgbClr val="2791A6"/>
                </a:solidFill>
                <a:latin typeface="Arial"/>
                <a:cs typeface="Arial"/>
              </a:rPr>
              <a:t>Burgar</a:t>
            </a:r>
            <a:r>
              <a:rPr sz="1600" spc="-15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10" dirty="0">
                <a:solidFill>
                  <a:srgbClr val="2791A6"/>
                </a:solidFill>
                <a:latin typeface="Arial"/>
                <a:cs typeface="Arial"/>
              </a:rPr>
              <a:t>in</a:t>
            </a:r>
            <a:r>
              <a:rPr sz="1600" spc="-18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10" dirty="0" err="1">
                <a:solidFill>
                  <a:srgbClr val="2791A6"/>
                </a:solidFill>
                <a:latin typeface="Arial"/>
                <a:cs typeface="Arial"/>
              </a:rPr>
              <a:t>Aljo</a:t>
            </a:r>
            <a:r>
              <a:rPr sz="1600" spc="-14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1600" spc="-60" dirty="0" err="1" smtClean="0">
                <a:solidFill>
                  <a:srgbClr val="2791A6"/>
                </a:solidFill>
                <a:latin typeface="Arial"/>
                <a:cs typeface="Arial"/>
              </a:rPr>
              <a:t>Brečko</a:t>
            </a:r>
            <a:endParaRPr lang="sl-SI" sz="1600" spc="-60" dirty="0" smtClean="0">
              <a:solidFill>
                <a:srgbClr val="2791A6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endParaRPr lang="sl-SI" sz="1600" spc="-60" dirty="0">
              <a:solidFill>
                <a:srgbClr val="2791A6"/>
              </a:solidFill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lang="sl-SI" sz="1600" spc="-60" dirty="0" smtClean="0">
                <a:solidFill>
                  <a:srgbClr val="2791A6"/>
                </a:solidFill>
                <a:latin typeface="Arial"/>
                <a:cs typeface="Arial"/>
              </a:rPr>
              <a:t>Za učence 4.c OŠ </a:t>
            </a:r>
            <a:r>
              <a:rPr lang="sl-SI" sz="1600" spc="-60" dirty="0" err="1" smtClean="0">
                <a:solidFill>
                  <a:srgbClr val="2791A6"/>
                </a:solidFill>
                <a:latin typeface="Arial"/>
                <a:cs typeface="Arial"/>
              </a:rPr>
              <a:t>Šturje</a:t>
            </a:r>
            <a:r>
              <a:rPr lang="sl-SI" sz="1600" spc="-60" dirty="0" smtClean="0">
                <a:solidFill>
                  <a:srgbClr val="2791A6"/>
                </a:solidFill>
                <a:latin typeface="Arial"/>
                <a:cs typeface="Arial"/>
              </a:rPr>
              <a:t> Ajdovščina preuredila: </a:t>
            </a:r>
            <a:r>
              <a:rPr lang="sl-SI" sz="1600" spc="-60" smtClean="0">
                <a:solidFill>
                  <a:srgbClr val="2791A6"/>
                </a:solidFill>
                <a:latin typeface="Arial"/>
                <a:cs typeface="Arial"/>
              </a:rPr>
              <a:t>Metka Batagelj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85057" y="1467104"/>
            <a:ext cx="669035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Zjutraj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temeljito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b="1" spc="-110" dirty="0">
                <a:solidFill>
                  <a:srgbClr val="585858"/>
                </a:solidFill>
                <a:latin typeface="Trebuchet MS"/>
                <a:cs typeface="Trebuchet MS"/>
              </a:rPr>
              <a:t>prezračite</a:t>
            </a:r>
            <a:r>
              <a:rPr sz="2000" b="1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35" dirty="0">
                <a:solidFill>
                  <a:srgbClr val="585858"/>
                </a:solidFill>
                <a:latin typeface="Trebuchet MS"/>
                <a:cs typeface="Trebuchet MS"/>
              </a:rPr>
              <a:t>sobo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35" dirty="0">
                <a:solidFill>
                  <a:srgbClr val="585858"/>
                </a:solidFill>
                <a:latin typeface="Arial"/>
                <a:cs typeface="Arial"/>
              </a:rPr>
              <a:t>S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" dirty="0">
                <a:solidFill>
                  <a:srgbClr val="585858"/>
                </a:solidFill>
                <a:latin typeface="Arial"/>
                <a:cs typeface="Arial"/>
              </a:rPr>
              <a:t>tem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zamenjamo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iztrošeni,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067936" y="1813641"/>
            <a:ext cx="3652514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5" dirty="0"/>
              <a:t>nečisti </a:t>
            </a:r>
            <a:r>
              <a:rPr spc="-30" dirty="0"/>
              <a:t>in </a:t>
            </a:r>
            <a:r>
              <a:rPr spc="-65" dirty="0" err="1"/>
              <a:t>vlažni</a:t>
            </a:r>
            <a:r>
              <a:rPr spc="-65" dirty="0"/>
              <a:t> </a:t>
            </a:r>
            <a:r>
              <a:rPr spc="-75" dirty="0" err="1" smtClean="0"/>
              <a:t>zrak</a:t>
            </a:r>
            <a:r>
              <a:rPr lang="sl-SI" spc="-75" dirty="0" smtClean="0"/>
              <a:t> </a:t>
            </a:r>
            <a:r>
              <a:rPr spc="-425" dirty="0" smtClean="0"/>
              <a:t> </a:t>
            </a:r>
            <a:r>
              <a:rPr spc="-195" dirty="0"/>
              <a:t>s </a:t>
            </a:r>
            <a:r>
              <a:rPr spc="-85" dirty="0"/>
              <a:t>svežim.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885057" y="2044877"/>
            <a:ext cx="7059930" cy="11544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94945" indent="-182880">
              <a:lnSpc>
                <a:spcPct val="100000"/>
              </a:lnSpc>
              <a:spcBef>
                <a:spcPts val="10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5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Kratkotrajno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intenzivno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zračenje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prostorov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z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odpiranjem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oken:</a:t>
            </a:r>
            <a:endParaRPr sz="2000">
              <a:latin typeface="Arial"/>
              <a:cs typeface="Arial"/>
            </a:endParaRPr>
          </a:p>
          <a:p>
            <a:pPr marL="194945" marR="5080">
              <a:lnSpc>
                <a:spcPts val="2160"/>
              </a:lnSpc>
              <a:spcBef>
                <a:spcPts val="1235"/>
              </a:spcBef>
            </a:pP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enakomernih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časovnih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intervalih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(n.pr.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vsake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50" dirty="0">
                <a:solidFill>
                  <a:srgbClr val="585858"/>
                </a:solidFill>
                <a:latin typeface="Arial"/>
                <a:cs typeface="Arial"/>
              </a:rPr>
              <a:t>tri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ure)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odpremo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za 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kratek 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čas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(5 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–10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minut)</a:t>
            </a:r>
            <a:r>
              <a:rPr sz="2000" spc="-3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okna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stežaj.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51490" y="3688603"/>
            <a:ext cx="3203218" cy="24117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720450" y="3688800"/>
            <a:ext cx="3703586" cy="24997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1276604"/>
            <a:ext cx="7090409" cy="87820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5580" marR="5080" indent="-182880" algn="just">
              <a:lnSpc>
                <a:spcPts val="2160"/>
              </a:lnSpc>
              <a:spcBef>
                <a:spcPts val="3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7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Pred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začetkom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dela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si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privoščite </a:t>
            </a:r>
            <a:r>
              <a:rPr sz="2000" b="1" spc="-100" dirty="0">
                <a:solidFill>
                  <a:srgbClr val="585858"/>
                </a:solidFill>
                <a:latin typeface="Trebuchet MS"/>
                <a:cs typeface="Trebuchet MS"/>
              </a:rPr>
              <a:t>zajtrk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.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Lahko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ga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naredite</a:t>
            </a:r>
            <a:r>
              <a:rPr sz="2000" spc="-409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sami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ali 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ga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pomagate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pripraviti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staršem.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Seveda,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ne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pozabite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umivanje 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rok in</a:t>
            </a:r>
            <a:r>
              <a:rPr sz="2000" spc="-2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zob.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867911" y="2145792"/>
            <a:ext cx="7507605" cy="3938270"/>
            <a:chOff x="3867911" y="2145792"/>
            <a:chExt cx="7507605" cy="3938270"/>
          </a:xfrm>
        </p:grpSpPr>
        <p:sp>
          <p:nvSpPr>
            <p:cNvPr id="5" name="object 5"/>
            <p:cNvSpPr/>
            <p:nvPr/>
          </p:nvSpPr>
          <p:spPr>
            <a:xfrm>
              <a:off x="6885432" y="2145792"/>
              <a:ext cx="4489704" cy="267614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867911" y="3581400"/>
              <a:ext cx="3547872" cy="25024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</a:rPr>
              <a:t>Kaj </a:t>
            </a:r>
            <a:r>
              <a:rPr sz="3600" spc="-160" dirty="0">
                <a:solidFill>
                  <a:srgbClr val="FFFFFF"/>
                </a:solidFill>
              </a:rPr>
              <a:t>lahko  </a:t>
            </a:r>
            <a:r>
              <a:rPr sz="3600" spc="-185" dirty="0">
                <a:solidFill>
                  <a:srgbClr val="FFFFFF"/>
                </a:solidFill>
              </a:rPr>
              <a:t>n</a:t>
            </a:r>
            <a:r>
              <a:rPr sz="3600" spc="-330" dirty="0">
                <a:solidFill>
                  <a:srgbClr val="FFFFFF"/>
                </a:solidFill>
              </a:rPr>
              <a:t>a</a:t>
            </a:r>
            <a:r>
              <a:rPr sz="3600" spc="-75" dirty="0">
                <a:solidFill>
                  <a:srgbClr val="FFFFFF"/>
                </a:solidFill>
              </a:rPr>
              <a:t>r</a:t>
            </a:r>
            <a:r>
              <a:rPr sz="3600" spc="-275" dirty="0">
                <a:solidFill>
                  <a:srgbClr val="FFFFFF"/>
                </a:solidFill>
              </a:rPr>
              <a:t>e</a:t>
            </a:r>
            <a:r>
              <a:rPr sz="3600" spc="-160" dirty="0">
                <a:solidFill>
                  <a:srgbClr val="FFFFFF"/>
                </a:solidFill>
              </a:rPr>
              <a:t>d</a:t>
            </a:r>
            <a:r>
              <a:rPr sz="3600" spc="-35" dirty="0">
                <a:solidFill>
                  <a:srgbClr val="FFFFFF"/>
                </a:solidFill>
              </a:rPr>
              <a:t>i</a:t>
            </a:r>
            <a:r>
              <a:rPr sz="3600" spc="-100" dirty="0">
                <a:solidFill>
                  <a:srgbClr val="FFFFFF"/>
                </a:solidFill>
              </a:rPr>
              <a:t>m</a:t>
            </a:r>
            <a:r>
              <a:rPr sz="3600" spc="-55" dirty="0">
                <a:solidFill>
                  <a:srgbClr val="FFFFFF"/>
                </a:solidFill>
              </a:rPr>
              <a:t>o  </a:t>
            </a:r>
            <a:r>
              <a:rPr sz="3600" spc="-270" dirty="0">
                <a:solidFill>
                  <a:srgbClr val="FFFFFF"/>
                </a:solidFill>
              </a:rPr>
              <a:t>sami?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046346" y="2116831"/>
            <a:ext cx="6074410" cy="87884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b="1" spc="-114" dirty="0">
                <a:solidFill>
                  <a:srgbClr val="585858"/>
                </a:solidFill>
                <a:latin typeface="Trebuchet MS"/>
                <a:cs typeface="Trebuchet MS"/>
              </a:rPr>
              <a:t>Urejanje</a:t>
            </a:r>
            <a:r>
              <a:rPr sz="2000" b="1" spc="-175" dirty="0">
                <a:solidFill>
                  <a:srgbClr val="585858"/>
                </a:solidFill>
                <a:latin typeface="Trebuchet MS"/>
                <a:cs typeface="Trebuchet MS"/>
              </a:rPr>
              <a:t> </a:t>
            </a:r>
            <a:r>
              <a:rPr sz="2000" b="1" spc="-55" dirty="0">
                <a:solidFill>
                  <a:srgbClr val="585858"/>
                </a:solidFill>
                <a:latin typeface="Trebuchet MS"/>
                <a:cs typeface="Trebuchet MS"/>
              </a:rPr>
              <a:t>sobe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195580">
              <a:lnSpc>
                <a:spcPct val="100000"/>
              </a:lnSpc>
              <a:spcBef>
                <a:spcPts val="960"/>
              </a:spcBef>
            </a:pP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Ko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se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vaša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postelja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ohladi,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jo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posteljite.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Pospravite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sobo.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78879" y="3627120"/>
            <a:ext cx="4169664" cy="22981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177800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just">
              <a:lnSpc>
                <a:spcPts val="3890"/>
              </a:lnSpc>
              <a:spcBef>
                <a:spcPts val="590"/>
              </a:spcBef>
            </a:pP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Kaj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lahko  </a:t>
            </a:r>
            <a:r>
              <a:rPr sz="3600" spc="-185" dirty="0">
                <a:solidFill>
                  <a:srgbClr val="FFFFFF"/>
                </a:solidFill>
                <a:latin typeface="Arial"/>
                <a:cs typeface="Arial"/>
              </a:rPr>
              <a:t>n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</a:t>
            </a:r>
            <a:r>
              <a:rPr sz="3600" spc="-55" dirty="0">
                <a:solidFill>
                  <a:srgbClr val="FFFFFF"/>
                </a:solidFill>
                <a:latin typeface="Arial"/>
                <a:cs typeface="Arial"/>
              </a:rPr>
              <a:t>o  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sami?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160780"/>
            <a:ext cx="2034539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045" dirty="0">
                <a:solidFill>
                  <a:srgbClr val="40B9D2"/>
                </a:solidFill>
              </a:rPr>
              <a:t></a:t>
            </a:r>
            <a:r>
              <a:rPr spc="135" dirty="0">
                <a:solidFill>
                  <a:srgbClr val="40B9D2"/>
                </a:solidFill>
              </a:rPr>
              <a:t> </a:t>
            </a:r>
            <a:r>
              <a:rPr b="1" spc="-110" dirty="0">
                <a:latin typeface="Trebuchet MS"/>
                <a:cs typeface="Trebuchet MS"/>
              </a:rPr>
              <a:t>Čiščenje</a:t>
            </a:r>
            <a:r>
              <a:rPr b="1" spc="-200" dirty="0">
                <a:latin typeface="Trebuchet MS"/>
                <a:cs typeface="Trebuchet MS"/>
              </a:rPr>
              <a:t> </a:t>
            </a:r>
            <a:r>
              <a:rPr b="1" spc="-90" dirty="0">
                <a:latin typeface="Trebuchet MS"/>
                <a:cs typeface="Trebuchet MS"/>
              </a:rPr>
              <a:t>površin</a:t>
            </a:r>
            <a:r>
              <a:rPr spc="-90" dirty="0"/>
              <a:t>.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2975610" marR="5080">
              <a:lnSpc>
                <a:spcPts val="2160"/>
              </a:lnSpc>
              <a:spcBef>
                <a:spcPts val="365"/>
              </a:spcBef>
            </a:pPr>
            <a:r>
              <a:rPr sz="2000" spc="-80" dirty="0"/>
              <a:t>Delovne</a:t>
            </a:r>
            <a:r>
              <a:rPr sz="2000" spc="-110" dirty="0"/>
              <a:t> </a:t>
            </a:r>
            <a:r>
              <a:rPr sz="2000" spc="-75" dirty="0"/>
              <a:t>površine</a:t>
            </a:r>
            <a:r>
              <a:rPr sz="2000" spc="-135" dirty="0"/>
              <a:t> </a:t>
            </a:r>
            <a:r>
              <a:rPr sz="2000" spc="-30" dirty="0"/>
              <a:t>in</a:t>
            </a:r>
            <a:r>
              <a:rPr sz="2000" spc="-145" dirty="0"/>
              <a:t> </a:t>
            </a:r>
            <a:r>
              <a:rPr sz="2000" spc="-45" dirty="0"/>
              <a:t>predmete,</a:t>
            </a:r>
            <a:r>
              <a:rPr sz="2000" spc="-75" dirty="0"/>
              <a:t> </a:t>
            </a:r>
            <a:r>
              <a:rPr sz="2000" spc="-15" dirty="0"/>
              <a:t>ki</a:t>
            </a:r>
            <a:r>
              <a:rPr sz="2000" spc="-160" dirty="0"/>
              <a:t> se</a:t>
            </a:r>
            <a:r>
              <a:rPr sz="2000" spc="-130" dirty="0"/>
              <a:t> </a:t>
            </a:r>
            <a:r>
              <a:rPr sz="2000" spc="-5" dirty="0"/>
              <a:t>jih</a:t>
            </a:r>
            <a:r>
              <a:rPr sz="2000" spc="-160" dirty="0"/>
              <a:t> </a:t>
            </a:r>
            <a:r>
              <a:rPr sz="2000" spc="-50" dirty="0"/>
              <a:t>pogosto</a:t>
            </a:r>
            <a:r>
              <a:rPr sz="2000" spc="-125" dirty="0"/>
              <a:t> </a:t>
            </a:r>
            <a:r>
              <a:rPr sz="2000" spc="-20" dirty="0"/>
              <a:t>dotikate</a:t>
            </a:r>
            <a:r>
              <a:rPr sz="2000" spc="-110" dirty="0"/>
              <a:t> </a:t>
            </a:r>
            <a:r>
              <a:rPr sz="2000" spc="-30" dirty="0"/>
              <a:t>očistite</a:t>
            </a:r>
            <a:r>
              <a:rPr sz="2000" spc="-110" dirty="0"/>
              <a:t> </a:t>
            </a:r>
            <a:r>
              <a:rPr sz="2000" spc="-114" dirty="0"/>
              <a:t>z  </a:t>
            </a:r>
            <a:r>
              <a:rPr sz="2000" spc="-50" dirty="0"/>
              <a:t>običajnim</a:t>
            </a:r>
            <a:r>
              <a:rPr sz="2000" spc="-100" dirty="0"/>
              <a:t> </a:t>
            </a:r>
            <a:r>
              <a:rPr sz="2000" spc="-30" dirty="0"/>
              <a:t>čistilom</a:t>
            </a:r>
            <a:r>
              <a:rPr sz="2000" spc="-130" dirty="0"/>
              <a:t> za</a:t>
            </a:r>
            <a:r>
              <a:rPr sz="2000" spc="-165" dirty="0"/>
              <a:t> </a:t>
            </a:r>
            <a:r>
              <a:rPr sz="2000" spc="-75" dirty="0"/>
              <a:t>površine</a:t>
            </a:r>
            <a:r>
              <a:rPr sz="2000" spc="-105" dirty="0"/>
              <a:t> </a:t>
            </a:r>
            <a:r>
              <a:rPr sz="2000" spc="-70" dirty="0"/>
              <a:t>(</a:t>
            </a:r>
            <a:r>
              <a:rPr sz="2000" spc="-150" dirty="0"/>
              <a:t> </a:t>
            </a:r>
            <a:r>
              <a:rPr sz="2000" spc="-195" dirty="0"/>
              <a:t>s</a:t>
            </a:r>
            <a:r>
              <a:rPr sz="2000" spc="-165" dirty="0"/>
              <a:t> </a:t>
            </a:r>
            <a:r>
              <a:rPr sz="2000" spc="-30" dirty="0"/>
              <a:t>čistilom</a:t>
            </a:r>
            <a:r>
              <a:rPr sz="2000" spc="-105" dirty="0"/>
              <a:t> </a:t>
            </a:r>
            <a:r>
              <a:rPr sz="2000" spc="-60" dirty="0"/>
              <a:t>navlažite</a:t>
            </a:r>
            <a:r>
              <a:rPr sz="2000" spc="-155" dirty="0"/>
              <a:t> </a:t>
            </a:r>
            <a:r>
              <a:rPr sz="2000" spc="-40" dirty="0"/>
              <a:t>krpo</a:t>
            </a:r>
            <a:r>
              <a:rPr sz="2000" spc="-130" dirty="0"/>
              <a:t> </a:t>
            </a:r>
            <a:r>
              <a:rPr sz="2000" spc="-30" dirty="0"/>
              <a:t>in</a:t>
            </a:r>
            <a:endParaRPr sz="2000"/>
          </a:p>
          <a:p>
            <a:pPr marL="2975610">
              <a:lnSpc>
                <a:spcPts val="2130"/>
              </a:lnSpc>
            </a:pPr>
            <a:r>
              <a:rPr sz="2000" spc="-60" dirty="0"/>
              <a:t>obrišete).</a:t>
            </a:r>
            <a:r>
              <a:rPr sz="2000" spc="-80" dirty="0"/>
              <a:t> </a:t>
            </a:r>
            <a:r>
              <a:rPr sz="2000" spc="-50" dirty="0"/>
              <a:t>Mlajši</a:t>
            </a:r>
            <a:r>
              <a:rPr sz="2000" spc="-160" dirty="0"/>
              <a:t> </a:t>
            </a:r>
            <a:r>
              <a:rPr sz="2000" spc="-90" dirty="0"/>
              <a:t>učenci</a:t>
            </a:r>
            <a:r>
              <a:rPr sz="2000" spc="-135" dirty="0"/>
              <a:t> </a:t>
            </a:r>
            <a:r>
              <a:rPr sz="2000" spc="-40" dirty="0"/>
              <a:t>opravite</a:t>
            </a:r>
            <a:r>
              <a:rPr sz="2000" spc="-110" dirty="0"/>
              <a:t> </a:t>
            </a:r>
            <a:r>
              <a:rPr sz="2000" spc="40" dirty="0"/>
              <a:t>to</a:t>
            </a:r>
            <a:r>
              <a:rPr sz="2000" spc="-155" dirty="0"/>
              <a:t> </a:t>
            </a:r>
            <a:r>
              <a:rPr sz="2000" spc="-80" dirty="0"/>
              <a:t>skupaj</a:t>
            </a:r>
            <a:r>
              <a:rPr sz="2000" spc="-130" dirty="0"/>
              <a:t> </a:t>
            </a:r>
            <a:r>
              <a:rPr sz="2000" spc="-195" dirty="0"/>
              <a:t>s</a:t>
            </a:r>
            <a:r>
              <a:rPr sz="2000" spc="-165" dirty="0"/>
              <a:t> </a:t>
            </a:r>
            <a:r>
              <a:rPr sz="2000" spc="-60" dirty="0"/>
              <a:t>starši</a:t>
            </a:r>
            <a:r>
              <a:rPr sz="2000" spc="-160" dirty="0"/>
              <a:t> </a:t>
            </a:r>
            <a:r>
              <a:rPr sz="2000" spc="-40" dirty="0"/>
              <a:t>ali</a:t>
            </a:r>
            <a:endParaRPr sz="2000"/>
          </a:p>
          <a:p>
            <a:pPr marL="2975610" marR="442595">
              <a:lnSpc>
                <a:spcPts val="2160"/>
              </a:lnSpc>
              <a:spcBef>
                <a:spcPts val="1230"/>
              </a:spcBef>
            </a:pPr>
            <a:r>
              <a:rPr sz="2000" spc="-20" dirty="0"/>
              <a:t>Očistiti</a:t>
            </a:r>
            <a:r>
              <a:rPr sz="2000" spc="-125" dirty="0"/>
              <a:t> </a:t>
            </a:r>
            <a:r>
              <a:rPr sz="2000" spc="-45" dirty="0"/>
              <a:t>je</a:t>
            </a:r>
            <a:r>
              <a:rPr sz="2000" spc="-130" dirty="0"/>
              <a:t> </a:t>
            </a:r>
            <a:r>
              <a:rPr sz="2000" spc="-40" dirty="0"/>
              <a:t>potrebno:</a:t>
            </a:r>
            <a:r>
              <a:rPr sz="2000" spc="-100" dirty="0"/>
              <a:t> </a:t>
            </a:r>
            <a:r>
              <a:rPr sz="2000" spc="-50" dirty="0"/>
              <a:t>kljuke</a:t>
            </a:r>
            <a:r>
              <a:rPr sz="2000" spc="-105" dirty="0"/>
              <a:t> </a:t>
            </a:r>
            <a:r>
              <a:rPr sz="2000" spc="-30" dirty="0"/>
              <a:t>in</a:t>
            </a:r>
            <a:r>
              <a:rPr sz="2000" spc="-145" dirty="0"/>
              <a:t> </a:t>
            </a:r>
            <a:r>
              <a:rPr sz="2000" spc="-65" dirty="0"/>
              <a:t>druge</a:t>
            </a:r>
            <a:r>
              <a:rPr sz="2000" spc="-100" dirty="0"/>
              <a:t> </a:t>
            </a:r>
            <a:r>
              <a:rPr sz="2000" spc="-65" dirty="0"/>
              <a:t>ročaje,</a:t>
            </a:r>
            <a:r>
              <a:rPr sz="2000" spc="-120" dirty="0"/>
              <a:t> </a:t>
            </a:r>
            <a:r>
              <a:rPr sz="2000" spc="-40" dirty="0"/>
              <a:t>mizo,</a:t>
            </a:r>
            <a:r>
              <a:rPr sz="2000" spc="-140" dirty="0"/>
              <a:t> </a:t>
            </a:r>
            <a:r>
              <a:rPr sz="2000" spc="-80" dirty="0"/>
              <a:t>računalniško  </a:t>
            </a:r>
            <a:r>
              <a:rPr sz="2000" spc="-70" dirty="0"/>
              <a:t>miško </a:t>
            </a:r>
            <a:r>
              <a:rPr sz="2000" spc="-30" dirty="0"/>
              <a:t>in</a:t>
            </a:r>
            <a:r>
              <a:rPr sz="2000" spc="-220" dirty="0"/>
              <a:t> </a:t>
            </a:r>
            <a:r>
              <a:rPr sz="2000" spc="-45" dirty="0"/>
              <a:t>tipkovnico.</a:t>
            </a:r>
            <a:endParaRPr sz="2000"/>
          </a:p>
        </p:txBody>
      </p:sp>
      <p:sp>
        <p:nvSpPr>
          <p:cNvPr id="5" name="object 5"/>
          <p:cNvSpPr/>
          <p:nvPr/>
        </p:nvSpPr>
        <p:spPr>
          <a:xfrm>
            <a:off x="7232904" y="3633215"/>
            <a:ext cx="3572255" cy="2359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834132"/>
            <a:ext cx="213550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70" dirty="0">
                <a:solidFill>
                  <a:srgbClr val="FFFFFF"/>
                </a:solidFill>
                <a:latin typeface="Arial"/>
                <a:cs typeface="Arial"/>
              </a:rPr>
              <a:t>Metulj  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sz="3600" spc="-75" dirty="0">
                <a:solidFill>
                  <a:srgbClr val="FFFFFF"/>
                </a:solidFill>
                <a:latin typeface="Arial"/>
                <a:cs typeface="Arial"/>
              </a:rPr>
              <a:t>r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33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7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15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sz="3600" spc="-41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3600" spc="170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3600" spc="-20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24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1014863"/>
            <a:ext cx="458533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1" spc="-75" dirty="0">
                <a:solidFill>
                  <a:srgbClr val="2791A6"/>
                </a:solidFill>
                <a:latin typeface="Trebuchet MS"/>
                <a:cs typeface="Trebuchet MS"/>
              </a:rPr>
              <a:t>Povežimo se </a:t>
            </a:r>
            <a:r>
              <a:rPr b="1" spc="-90" dirty="0">
                <a:solidFill>
                  <a:srgbClr val="2791A6"/>
                </a:solidFill>
                <a:latin typeface="Trebuchet MS"/>
                <a:cs typeface="Trebuchet MS"/>
              </a:rPr>
              <a:t>in </a:t>
            </a:r>
            <a:r>
              <a:rPr b="1" spc="-50" dirty="0" err="1" smtClean="0">
                <a:solidFill>
                  <a:srgbClr val="2791A6"/>
                </a:solidFill>
                <a:latin typeface="Trebuchet MS"/>
                <a:cs typeface="Trebuchet MS"/>
              </a:rPr>
              <a:t>stopimo</a:t>
            </a:r>
            <a:r>
              <a:rPr lang="sl-SI" b="1" spc="-50" dirty="0" smtClean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b="1" spc="-465" dirty="0" smtClean="0">
                <a:solidFill>
                  <a:srgbClr val="2791A6"/>
                </a:solidFill>
                <a:latin typeface="Trebuchet MS"/>
                <a:cs typeface="Trebuchet MS"/>
              </a:rPr>
              <a:t> </a:t>
            </a:r>
            <a:r>
              <a:rPr b="1" spc="-95" dirty="0">
                <a:solidFill>
                  <a:srgbClr val="2791A6"/>
                </a:solidFill>
                <a:latin typeface="Trebuchet MS"/>
                <a:cs typeface="Trebuchet MS"/>
              </a:rPr>
              <a:t>skupaj!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675256"/>
            <a:ext cx="6732270" cy="30130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ts val="2280"/>
              </a:lnSpc>
              <a:spcBef>
                <a:spcPts val="90"/>
              </a:spcBef>
            </a:pP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Povej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85858"/>
                </a:solidFill>
                <a:latin typeface="Arial"/>
                <a:cs typeface="Arial"/>
              </a:rPr>
              <a:t>prijatelju,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da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misliš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nanj,</a:t>
            </a:r>
            <a:r>
              <a:rPr sz="2000" spc="-17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mu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želiš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le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najboljše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da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mu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2280"/>
              </a:lnSpc>
            </a:pP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pošiljaš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upanje.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Povej </a:t>
            </a:r>
            <a:r>
              <a:rPr sz="2000" spc="40" dirty="0">
                <a:solidFill>
                  <a:srgbClr val="585858"/>
                </a:solidFill>
                <a:latin typeface="Arial"/>
                <a:cs typeface="Arial"/>
              </a:rPr>
              <a:t>to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celemu</a:t>
            </a:r>
            <a:r>
              <a:rPr sz="2000" spc="-2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svetu.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Kako?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Pošlji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svet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metulja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upanja,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ki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tvojem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oknu.</a:t>
            </a:r>
            <a:endParaRPr sz="2000">
              <a:latin typeface="Arial"/>
              <a:cs typeface="Arial"/>
            </a:endParaRPr>
          </a:p>
          <a:p>
            <a:pPr marL="12700" marR="5080">
              <a:lnSpc>
                <a:spcPts val="2160"/>
              </a:lnSpc>
              <a:spcBef>
                <a:spcPts val="1235"/>
              </a:spcBef>
            </a:pPr>
            <a:r>
              <a:rPr sz="2000" spc="-15" dirty="0">
                <a:solidFill>
                  <a:srgbClr val="585858"/>
                </a:solidFill>
                <a:latin typeface="Arial"/>
                <a:cs typeface="Arial"/>
              </a:rPr>
              <a:t>Metulj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na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tvojem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oknu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ali</a:t>
            </a:r>
            <a:r>
              <a:rPr sz="2000" spc="-1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balkonu</a:t>
            </a:r>
            <a:r>
              <a:rPr sz="2000" spc="-12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pozdravil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razveselil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  prijatelje, 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znance, sošolce,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učitelje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4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cel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svet!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sz="2000" spc="-85" dirty="0">
                <a:solidFill>
                  <a:srgbClr val="585858"/>
                </a:solidFill>
                <a:latin typeface="Arial"/>
                <a:cs typeface="Arial"/>
              </a:rPr>
              <a:t>Prinesel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5" dirty="0">
                <a:solidFill>
                  <a:srgbClr val="585858"/>
                </a:solidFill>
                <a:latin typeface="Arial"/>
                <a:cs typeface="Arial"/>
              </a:rPr>
              <a:t>jim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upanje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0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</a:t>
            </a:r>
            <a:r>
              <a:rPr sz="2000" spc="-1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pozdrave!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949065" y="5212460"/>
            <a:ext cx="250825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10" dirty="0">
                <a:solidFill>
                  <a:srgbClr val="2791A6"/>
                </a:solidFill>
                <a:latin typeface="Arial"/>
                <a:cs typeface="Arial"/>
              </a:rPr>
              <a:t>Si </a:t>
            </a:r>
            <a:r>
              <a:rPr sz="2000" spc="-175" dirty="0">
                <a:solidFill>
                  <a:srgbClr val="2791A6"/>
                </a:solidFill>
                <a:latin typeface="Arial"/>
                <a:cs typeface="Arial"/>
              </a:rPr>
              <a:t>za? </a:t>
            </a:r>
            <a:r>
              <a:rPr sz="2000" spc="-85" dirty="0">
                <a:solidFill>
                  <a:srgbClr val="2791A6"/>
                </a:solidFill>
                <a:latin typeface="Arial"/>
                <a:cs typeface="Arial"/>
              </a:rPr>
              <a:t>Skupaj</a:t>
            </a:r>
            <a:r>
              <a:rPr sz="2000" spc="-285" dirty="0">
                <a:solidFill>
                  <a:srgbClr val="2791A6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2791A6"/>
                </a:solidFill>
                <a:latin typeface="Arial"/>
                <a:cs typeface="Arial"/>
              </a:rPr>
              <a:t>zmoremo!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834132"/>
            <a:ext cx="1514475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85"/>
              </a:spcBef>
            </a:pPr>
            <a:r>
              <a:rPr sz="3600" spc="-19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3600" spc="-270" dirty="0">
                <a:solidFill>
                  <a:srgbClr val="FFFFFF"/>
                </a:solidFill>
                <a:latin typeface="Arial"/>
                <a:cs typeface="Arial"/>
              </a:rPr>
              <a:t>z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3600" spc="-2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3600" spc="-3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3600" spc="-325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3600" spc="-220" dirty="0">
                <a:solidFill>
                  <a:srgbClr val="FFFFFF"/>
                </a:solidFill>
                <a:latin typeface="Arial"/>
                <a:cs typeface="Arial"/>
              </a:rPr>
              <a:t>v</a:t>
            </a:r>
            <a:r>
              <a:rPr sz="3600" spc="-160" dirty="0">
                <a:solidFill>
                  <a:srgbClr val="FFFFFF"/>
                </a:solidFill>
                <a:latin typeface="Arial"/>
                <a:cs typeface="Arial"/>
              </a:rPr>
              <a:t>a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49065" y="923670"/>
            <a:ext cx="1851660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b="1" spc="-20" dirty="0">
                <a:solidFill>
                  <a:srgbClr val="585858"/>
                </a:solidFill>
                <a:latin typeface="Trebuchet MS"/>
                <a:cs typeface="Trebuchet MS"/>
              </a:rPr>
              <a:t>POTREBUJEMO:</a:t>
            </a:r>
            <a:endParaRPr sz="200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40" dirty="0">
                <a:solidFill>
                  <a:srgbClr val="40B9D2"/>
                </a:solidFill>
              </a:rPr>
              <a:t></a:t>
            </a:r>
            <a:r>
              <a:rPr spc="110" dirty="0">
                <a:solidFill>
                  <a:srgbClr val="40B9D2"/>
                </a:solidFill>
              </a:rPr>
              <a:t> </a:t>
            </a:r>
            <a:r>
              <a:rPr spc="-160" dirty="0"/>
              <a:t>BEL</a:t>
            </a:r>
            <a:r>
              <a:rPr spc="-175" dirty="0"/>
              <a:t> </a:t>
            </a:r>
            <a:r>
              <a:rPr spc="-200" dirty="0"/>
              <a:t>PAPIR,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949065" y="1653844"/>
            <a:ext cx="5772150" cy="2624436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95580" indent="-182880">
              <a:lnSpc>
                <a:spcPct val="100000"/>
              </a:lnSpc>
              <a:spcBef>
                <a:spcPts val="10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SVINČNIK,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80" dirty="0">
                <a:solidFill>
                  <a:srgbClr val="585858"/>
                </a:solidFill>
                <a:latin typeface="Arial"/>
                <a:cs typeface="Arial"/>
              </a:rPr>
              <a:t>ŠKARJE,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LEPILO,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5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ŽICO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(lahko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tudi</a:t>
            </a:r>
            <a:r>
              <a:rPr sz="2000" spc="-1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trši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0" dirty="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r>
              <a:rPr sz="2000" spc="-1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ali</a:t>
            </a: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0" dirty="0">
                <a:solidFill>
                  <a:srgbClr val="585858"/>
                </a:solidFill>
                <a:latin typeface="Arial"/>
                <a:cs typeface="Arial"/>
              </a:rPr>
              <a:t>karton),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60" dirty="0">
                <a:solidFill>
                  <a:srgbClr val="585858"/>
                </a:solidFill>
                <a:latin typeface="Arial"/>
                <a:cs typeface="Arial"/>
              </a:rPr>
              <a:t>LESENO 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PALICO 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(če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bo </a:t>
            </a:r>
            <a:r>
              <a:rPr sz="2000" spc="-10" dirty="0">
                <a:solidFill>
                  <a:srgbClr val="585858"/>
                </a:solidFill>
                <a:latin typeface="Arial"/>
                <a:cs typeface="Arial"/>
              </a:rPr>
              <a:t>metulj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na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tvojem</a:t>
            </a:r>
            <a:r>
              <a:rPr sz="2000" spc="-31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balkonu)</a:t>
            </a:r>
            <a:endParaRPr sz="2000" dirty="0">
              <a:latin typeface="Arial"/>
              <a:cs typeface="Arial"/>
            </a:endParaRPr>
          </a:p>
          <a:p>
            <a:pPr marL="195580" indent="-182880">
              <a:lnSpc>
                <a:spcPct val="100000"/>
              </a:lnSpc>
              <a:spcBef>
                <a:spcPts val="960"/>
              </a:spcBef>
              <a:buClr>
                <a:srgbClr val="40B9D2"/>
              </a:buClr>
              <a:buChar char=""/>
              <a:tabLst>
                <a:tab pos="195580" algn="l"/>
              </a:tabLst>
            </a:pPr>
            <a:r>
              <a:rPr sz="2000" spc="-180" dirty="0">
                <a:solidFill>
                  <a:srgbClr val="585858"/>
                </a:solidFill>
                <a:latin typeface="Arial"/>
                <a:cs typeface="Arial"/>
              </a:rPr>
              <a:t>BARVICE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(lahko </a:t>
            </a:r>
            <a:r>
              <a:rPr sz="2000" dirty="0" err="1">
                <a:solidFill>
                  <a:srgbClr val="585858"/>
                </a:solidFill>
                <a:latin typeface="Arial"/>
                <a:cs typeface="Arial"/>
              </a:rPr>
              <a:t>tudi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40" dirty="0" smtClean="0">
                <a:solidFill>
                  <a:srgbClr val="585858"/>
                </a:solidFill>
                <a:latin typeface="Arial"/>
                <a:cs typeface="Arial"/>
              </a:rPr>
              <a:t>FL</a:t>
            </a:r>
            <a:r>
              <a:rPr lang="sl-SI" sz="2000" spc="-140" dirty="0">
                <a:solidFill>
                  <a:srgbClr val="585858"/>
                </a:solidFill>
                <a:latin typeface="Arial"/>
                <a:cs typeface="Arial"/>
              </a:rPr>
              <a:t>O</a:t>
            </a:r>
            <a:r>
              <a:rPr sz="2000" spc="-140" dirty="0" smtClean="0">
                <a:solidFill>
                  <a:srgbClr val="585858"/>
                </a:solidFill>
                <a:latin typeface="Arial"/>
                <a:cs typeface="Arial"/>
              </a:rPr>
              <a:t>MASTRE</a:t>
            </a:r>
            <a:r>
              <a:rPr sz="2000" spc="-140" dirty="0">
                <a:solidFill>
                  <a:srgbClr val="585858"/>
                </a:solidFill>
                <a:latin typeface="Arial"/>
                <a:cs typeface="Arial"/>
              </a:rPr>
              <a:t>, 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BARVNI</a:t>
            </a:r>
            <a:r>
              <a:rPr sz="2000" spc="-2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00" dirty="0">
                <a:solidFill>
                  <a:srgbClr val="585858"/>
                </a:solidFill>
                <a:latin typeface="Arial"/>
                <a:cs typeface="Arial"/>
              </a:rPr>
              <a:t>PAPIR…).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49065" y="4641889"/>
            <a:ext cx="6903720" cy="1230630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sz="2000" spc="-1040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0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Navodilom</a:t>
            </a:r>
            <a:r>
              <a:rPr sz="2000" spc="-9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lahko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95" dirty="0">
                <a:solidFill>
                  <a:srgbClr val="585858"/>
                </a:solidFill>
                <a:latin typeface="Arial"/>
                <a:cs typeface="Arial"/>
              </a:rPr>
              <a:t>slediš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85858"/>
                </a:solidFill>
                <a:latin typeface="Arial"/>
                <a:cs typeface="Arial"/>
              </a:rPr>
              <a:t>tudi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preko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35" dirty="0">
                <a:solidFill>
                  <a:srgbClr val="585858"/>
                </a:solidFill>
                <a:latin typeface="Arial"/>
                <a:cs typeface="Arial"/>
              </a:rPr>
              <a:t>filmčka</a:t>
            </a:r>
            <a:r>
              <a:rPr sz="20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05" dirty="0">
                <a:solidFill>
                  <a:srgbClr val="585858"/>
                </a:solidFill>
                <a:latin typeface="Arial"/>
                <a:cs typeface="Arial"/>
              </a:rPr>
              <a:t>na</a:t>
            </a:r>
            <a:r>
              <a:rPr sz="2000" spc="-16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spodnji</a:t>
            </a:r>
            <a:r>
              <a:rPr sz="2000" spc="-13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povezavi:</a:t>
            </a:r>
            <a:endParaRPr sz="20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960"/>
              </a:spcBef>
            </a:pPr>
            <a:r>
              <a:rPr sz="2000" u="heavy" spc="-75" dirty="0">
                <a:solidFill>
                  <a:srgbClr val="90BA22"/>
                </a:solidFill>
                <a:uFill>
                  <a:solidFill>
                    <a:srgbClr val="90BA22"/>
                  </a:solidFill>
                </a:uFill>
                <a:latin typeface="Arial"/>
                <a:cs typeface="Arial"/>
                <a:hlinkClick r:id="rId2"/>
              </a:rPr>
              <a:t>https://gopro.com/v/RoRndB0JMmVeo</a:t>
            </a:r>
            <a:endParaRPr sz="20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1080"/>
              </a:spcBef>
            </a:pPr>
            <a:r>
              <a:rPr sz="1400" spc="-145" dirty="0">
                <a:solidFill>
                  <a:srgbClr val="585858"/>
                </a:solidFill>
                <a:latin typeface="Arial"/>
                <a:cs typeface="Arial"/>
              </a:rPr>
              <a:t>Če</a:t>
            </a:r>
            <a:r>
              <a:rPr sz="14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858"/>
                </a:solidFill>
                <a:latin typeface="Arial"/>
                <a:cs typeface="Arial"/>
              </a:rPr>
              <a:t>vam</a:t>
            </a:r>
            <a:r>
              <a:rPr sz="14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povezava</a:t>
            </a:r>
            <a:r>
              <a:rPr sz="14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65" dirty="0">
                <a:solidFill>
                  <a:srgbClr val="585858"/>
                </a:solidFill>
                <a:latin typeface="Arial"/>
                <a:cs typeface="Arial"/>
              </a:rPr>
              <a:t>ne</a:t>
            </a:r>
            <a:r>
              <a:rPr sz="14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bo</a:t>
            </a:r>
            <a:r>
              <a:rPr sz="1400" spc="-10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delovala,</a:t>
            </a:r>
            <a:r>
              <a:rPr sz="1400" spc="-3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kopirajte </a:t>
            </a:r>
            <a:r>
              <a:rPr sz="1400" spc="-25" dirty="0">
                <a:solidFill>
                  <a:srgbClr val="585858"/>
                </a:solidFill>
                <a:latin typeface="Arial"/>
                <a:cs typeface="Arial"/>
              </a:rPr>
              <a:t>in</a:t>
            </a:r>
            <a:r>
              <a:rPr sz="14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prilepite</a:t>
            </a:r>
            <a:r>
              <a:rPr sz="1400" spc="-5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70" dirty="0">
                <a:solidFill>
                  <a:srgbClr val="585858"/>
                </a:solidFill>
                <a:latin typeface="Arial"/>
                <a:cs typeface="Arial"/>
              </a:rPr>
              <a:t>naslov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url</a:t>
            </a:r>
            <a:r>
              <a:rPr sz="14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20" dirty="0">
                <a:solidFill>
                  <a:srgbClr val="585858"/>
                </a:solidFill>
                <a:latin typeface="Arial"/>
                <a:cs typeface="Arial"/>
              </a:rPr>
              <a:t>direktno</a:t>
            </a:r>
            <a:r>
              <a:rPr sz="1400" spc="-5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60" dirty="0">
                <a:solidFill>
                  <a:srgbClr val="585858"/>
                </a:solidFill>
                <a:latin typeface="Arial"/>
                <a:cs typeface="Arial"/>
              </a:rPr>
              <a:t>v</a:t>
            </a:r>
            <a:r>
              <a:rPr sz="14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30" dirty="0">
                <a:solidFill>
                  <a:srgbClr val="585858"/>
                </a:solidFill>
                <a:latin typeface="Arial"/>
                <a:cs typeface="Arial"/>
              </a:rPr>
              <a:t>spletni</a:t>
            </a:r>
            <a:r>
              <a:rPr sz="1400" spc="-8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1400" spc="-45" dirty="0">
                <a:solidFill>
                  <a:srgbClr val="585858"/>
                </a:solidFill>
                <a:latin typeface="Arial"/>
                <a:cs typeface="Arial"/>
              </a:rPr>
              <a:t>brskalnik.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1724" y="2586685"/>
            <a:ext cx="2024380" cy="1562735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>
              <a:lnSpc>
                <a:spcPts val="3890"/>
              </a:lnSpc>
              <a:spcBef>
                <a:spcPts val="590"/>
              </a:spcBef>
            </a:pPr>
            <a:r>
              <a:rPr sz="3600" spc="-165" dirty="0">
                <a:solidFill>
                  <a:srgbClr val="FFFFFF"/>
                </a:solidFill>
                <a:latin typeface="Arial"/>
                <a:cs typeface="Arial"/>
              </a:rPr>
              <a:t>Navodila  </a:t>
            </a:r>
            <a:r>
              <a:rPr sz="3600" spc="-254" dirty="0">
                <a:solidFill>
                  <a:srgbClr val="FFFFFF"/>
                </a:solidFill>
                <a:latin typeface="Arial"/>
                <a:cs typeface="Arial"/>
              </a:rPr>
              <a:t>za</a:t>
            </a:r>
            <a:r>
              <a:rPr sz="3600" spc="-484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600" spc="-175" dirty="0">
                <a:solidFill>
                  <a:srgbClr val="FFFFFF"/>
                </a:solidFill>
                <a:latin typeface="Arial"/>
                <a:cs typeface="Arial"/>
              </a:rPr>
              <a:t>izdelavo  </a:t>
            </a:r>
            <a:r>
              <a:rPr sz="3600" spc="-100" dirty="0">
                <a:solidFill>
                  <a:srgbClr val="FFFFFF"/>
                </a:solidFill>
                <a:latin typeface="Arial"/>
                <a:cs typeface="Arial"/>
              </a:rPr>
              <a:t>metulja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949065" y="958087"/>
            <a:ext cx="104203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45" dirty="0">
                <a:latin typeface="Trebuchet MS"/>
                <a:cs typeface="Trebuchet MS"/>
              </a:rPr>
              <a:t>1.KORAK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949065" y="1385062"/>
            <a:ext cx="6524625" cy="603885"/>
          </a:xfrm>
          <a:prstGeom prst="rect">
            <a:avLst/>
          </a:prstGeom>
        </p:spPr>
        <p:txBody>
          <a:bodyPr vert="horz" wrap="square" lIns="0" tIns="46355" rIns="0" bIns="0" rtlCol="0">
            <a:spAutoFit/>
          </a:bodyPr>
          <a:lstStyle/>
          <a:p>
            <a:pPr marL="195580" marR="5080" indent="-182880">
              <a:lnSpc>
                <a:spcPts val="2160"/>
              </a:lnSpc>
              <a:spcBef>
                <a:spcPts val="365"/>
              </a:spcBef>
            </a:pPr>
            <a:r>
              <a:rPr sz="2000" spc="-1045" dirty="0">
                <a:solidFill>
                  <a:srgbClr val="40B9D2"/>
                </a:solidFill>
                <a:latin typeface="Arial"/>
                <a:cs typeface="Arial"/>
              </a:rPr>
              <a:t></a:t>
            </a:r>
            <a:r>
              <a:rPr sz="2000" spc="165" dirty="0">
                <a:solidFill>
                  <a:srgbClr val="40B9D2"/>
                </a:solidFill>
                <a:latin typeface="Arial"/>
                <a:cs typeface="Arial"/>
              </a:rPr>
              <a:t> 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Papir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0" dirty="0">
                <a:solidFill>
                  <a:srgbClr val="585858"/>
                </a:solidFill>
                <a:latin typeface="Arial"/>
                <a:cs typeface="Arial"/>
              </a:rPr>
              <a:t>prepognemo.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55" dirty="0">
                <a:solidFill>
                  <a:srgbClr val="585858"/>
                </a:solidFill>
                <a:latin typeface="Arial"/>
                <a:cs typeface="Arial"/>
              </a:rPr>
              <a:t>Nanj</a:t>
            </a:r>
            <a:r>
              <a:rPr sz="2000" spc="-17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75" dirty="0">
                <a:solidFill>
                  <a:srgbClr val="585858"/>
                </a:solidFill>
                <a:latin typeface="Arial"/>
                <a:cs typeface="Arial"/>
              </a:rPr>
              <a:t>narišemo</a:t>
            </a:r>
            <a:r>
              <a:rPr sz="2000" spc="-145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45" dirty="0">
                <a:solidFill>
                  <a:srgbClr val="585858"/>
                </a:solidFill>
                <a:latin typeface="Arial"/>
                <a:cs typeface="Arial"/>
              </a:rPr>
              <a:t>obliko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65" dirty="0">
                <a:solidFill>
                  <a:srgbClr val="585858"/>
                </a:solidFill>
                <a:latin typeface="Arial"/>
                <a:cs typeface="Arial"/>
              </a:rPr>
              <a:t>polovice</a:t>
            </a:r>
            <a:r>
              <a:rPr sz="2000" spc="-8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25" dirty="0">
                <a:solidFill>
                  <a:srgbClr val="585858"/>
                </a:solidFill>
                <a:latin typeface="Arial"/>
                <a:cs typeface="Arial"/>
              </a:rPr>
              <a:t>metulja</a:t>
            </a:r>
            <a:r>
              <a:rPr sz="2000" spc="-120" dirty="0">
                <a:solidFill>
                  <a:srgbClr val="585858"/>
                </a:solidFill>
                <a:latin typeface="Arial"/>
                <a:cs typeface="Arial"/>
              </a:rPr>
              <a:t> </a:t>
            </a:r>
            <a:r>
              <a:rPr sz="2000" spc="-114" dirty="0">
                <a:solidFill>
                  <a:srgbClr val="585858"/>
                </a:solidFill>
                <a:latin typeface="Arial"/>
                <a:cs typeface="Arial"/>
              </a:rPr>
              <a:t>in  </a:t>
            </a:r>
            <a:r>
              <a:rPr sz="2000" spc="-70" dirty="0">
                <a:solidFill>
                  <a:srgbClr val="585858"/>
                </a:solidFill>
                <a:latin typeface="Arial"/>
                <a:cs typeface="Arial"/>
              </a:rPr>
              <a:t>izrežemo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78223" y="2295144"/>
            <a:ext cx="2417064" cy="1813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178040" y="2301239"/>
            <a:ext cx="2407920" cy="18074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10200" y="4258055"/>
            <a:ext cx="3352800" cy="1874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0BA2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780</Words>
  <Application>Microsoft Office PowerPoint</Application>
  <PresentationFormat>Širokozaslonsko</PresentationFormat>
  <Paragraphs>102</Paragraphs>
  <Slides>22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22</vt:i4>
      </vt:variant>
    </vt:vector>
  </HeadingPairs>
  <TitlesOfParts>
    <vt:vector size="26" baseType="lpstr">
      <vt:lpstr>Arial</vt:lpstr>
      <vt:lpstr>Calibri</vt:lpstr>
      <vt:lpstr>Trebuchet MS</vt:lpstr>
      <vt:lpstr>Office Theme</vt:lpstr>
      <vt:lpstr>PowerPointova predstavitev</vt:lpstr>
      <vt:lpstr>07. 04. 2020 je svetovni dan   zdravja.</vt:lpstr>
      <vt:lpstr>nečisti in vlažni zrak  s svežim.</vt:lpstr>
      <vt:lpstr>PowerPointova predstavitev</vt:lpstr>
      <vt:lpstr>Kaj lahko  naredimo  sami?</vt:lpstr>
      <vt:lpstr> Čiščenje površin.</vt:lpstr>
      <vt:lpstr>Povežimo se in stopimo  skupaj!</vt:lpstr>
      <vt:lpstr> BEL PAPIR,</vt:lpstr>
      <vt:lpstr>1.KORAK</vt:lpstr>
      <vt:lpstr>2.KORAK</vt:lpstr>
      <vt:lpstr>PowerPointova predstavitev</vt:lpstr>
      <vt:lpstr>PowerPointova predstavitev</vt:lpstr>
      <vt:lpstr>4. KORAK</vt:lpstr>
      <vt:lpstr>LAHKO TUDI TAKO…</vt:lpstr>
      <vt:lpstr> V sredino obeh kril prilepimo palico in tipalke. Krili zlepimo in  metulja pritrdimo na  prosto.</vt:lpstr>
      <vt:lpstr>PowerPointova predstavitev</vt:lpstr>
      <vt:lpstr>PowerPointova predstavitev</vt:lpstr>
      <vt:lpstr>FOTOGRAFIRANJE IZDELKA</vt:lpstr>
      <vt:lpstr> Sprostitveni odmor in sadni prigrizek</vt:lpstr>
      <vt:lpstr>NE POZABI ! Še posebno pri hrani je pomembno redno in pravilno  umivanje rok ter varna priprava in shranjevanje hrane. Priporoča  se, da se živila, ki jih zaužijemo surova (sadje in zelenjavo),  temeljito opere.</vt:lpstr>
      <vt:lpstr> Skupni obroki so čas za druženje in pogovor. Dober tek.</vt:lpstr>
      <vt:lpstr>BODITE ZDRAVI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METULJ PRIJATELJSTVA</dc:title>
  <dc:creator>Klarisa</dc:creator>
  <cp:lastModifiedBy>Uporabnik sistema Windows</cp:lastModifiedBy>
  <cp:revision>3</cp:revision>
  <dcterms:created xsi:type="dcterms:W3CDTF">2020-04-05T08:22:01Z</dcterms:created>
  <dcterms:modified xsi:type="dcterms:W3CDTF">2020-04-06T17:29:20Z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2020-04-05T00:00:00Z</vt:filetime>
  </property>
</Properties>
</file>