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2" r:id="rId4"/>
    <p:sldId id="263" r:id="rId5"/>
    <p:sldId id="265" r:id="rId6"/>
    <p:sldId id="266" r:id="rId7"/>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Ref idx="1002">
        <a:schemeClr val="bg2"/>
      </p:bgRef>
    </p:bg>
    <p:spTree>
      <p:nvGrpSpPr>
        <p:cNvPr id="1" name=""/>
        <p:cNvGrpSpPr/>
        <p:nvPr/>
      </p:nvGrpSpPr>
      <p:grpSpPr>
        <a:xfrm>
          <a:off x="0" y="0"/>
          <a:ext cx="0" cy="0"/>
          <a:chOff x="0" y="0"/>
          <a:chExt cx="0" cy="0"/>
        </a:xfrm>
      </p:grpSpPr>
      <p:sp>
        <p:nvSpPr>
          <p:cNvPr id="9" name="Pravokotni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slov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sl-SI" smtClean="0"/>
              <a:t>Kliknite, če želite urediti slog naslova matrice</a:t>
            </a:r>
            <a:endParaRPr kumimoji="0" lang="en-US"/>
          </a:p>
        </p:txBody>
      </p:sp>
      <p:sp>
        <p:nvSpPr>
          <p:cNvPr id="3" name="Podnaslov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sl-SI" smtClean="0"/>
              <a:t>Kliknite, če želite urediti slog podnaslova matrice</a:t>
            </a:r>
            <a:endParaRPr kumimoji="0" lang="en-US"/>
          </a:p>
        </p:txBody>
      </p:sp>
      <p:sp>
        <p:nvSpPr>
          <p:cNvPr id="4" name="Ograda datuma 3"/>
          <p:cNvSpPr>
            <a:spLocks noGrp="1"/>
          </p:cNvSpPr>
          <p:nvPr>
            <p:ph type="dt" sz="half" idx="10"/>
          </p:nvPr>
        </p:nvSpPr>
        <p:spPr/>
        <p:txBody>
          <a:bodyPr/>
          <a:lstStyle/>
          <a:p>
            <a:fld id="{E0B4BDFD-98ED-432D-870F-982AD09D88E4}" type="datetimeFigureOut">
              <a:rPr lang="sl-SI" smtClean="0"/>
              <a:pPr/>
              <a:t>3.5.2020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48AEA9E-5C22-4A9D-9856-AD9E11A4B220}" type="slidenum">
              <a:rPr lang="sl-SI" smtClean="0"/>
              <a:pPr/>
              <a:t>‹#›</a:t>
            </a:fld>
            <a:endParaRPr lang="sl-SI"/>
          </a:p>
        </p:txBody>
      </p:sp>
      <p:sp>
        <p:nvSpPr>
          <p:cNvPr id="10" name="Pravokotni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E0B4BDFD-98ED-432D-870F-982AD09D88E4}" type="datetimeFigureOut">
              <a:rPr lang="sl-SI" smtClean="0"/>
              <a:pPr/>
              <a:t>3.5.2020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48AEA9E-5C22-4A9D-9856-AD9E11A4B220}"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9" name="Pravokotni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Pravokotni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vpični naslov 1"/>
          <p:cNvSpPr>
            <a:spLocks noGrp="1"/>
          </p:cNvSpPr>
          <p:nvPr>
            <p:ph type="title" orient="vert"/>
          </p:nvPr>
        </p:nvSpPr>
        <p:spPr>
          <a:xfrm>
            <a:off x="6781800" y="274640"/>
            <a:ext cx="1905000" cy="5851525"/>
          </a:xfrm>
        </p:spPr>
        <p:txBody>
          <a:bodyPr vert="eaVert"/>
          <a:lstStyle>
            <a:extLs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304800"/>
            <a:ext cx="6019800" cy="5851525"/>
          </a:xfrm>
        </p:spPr>
        <p:txBody>
          <a:bodyPr vert="eaVert"/>
          <a:lstStyle>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E0B4BDFD-98ED-432D-870F-982AD09D88E4}" type="datetimeFigureOut">
              <a:rPr lang="sl-SI" smtClean="0"/>
              <a:pPr/>
              <a:t>3.5.2020</a:t>
            </a:fld>
            <a:endParaRPr lang="sl-SI"/>
          </a:p>
        </p:txBody>
      </p:sp>
      <p:sp>
        <p:nvSpPr>
          <p:cNvPr id="5" name="Ograda noge 4"/>
          <p:cNvSpPr>
            <a:spLocks noGrp="1"/>
          </p:cNvSpPr>
          <p:nvPr>
            <p:ph type="ftr" sz="quarter" idx="11"/>
          </p:nvPr>
        </p:nvSpPr>
        <p:spPr>
          <a:xfrm>
            <a:off x="2640597" y="6377459"/>
            <a:ext cx="3836404" cy="365125"/>
          </a:xfrm>
        </p:spPr>
        <p:txBody>
          <a:bodyPr/>
          <a:lstStyle/>
          <a:p>
            <a:endParaRPr lang="sl-SI"/>
          </a:p>
        </p:txBody>
      </p:sp>
      <p:sp>
        <p:nvSpPr>
          <p:cNvPr id="6" name="Ograda številke diapozitiva 5"/>
          <p:cNvSpPr>
            <a:spLocks noGrp="1"/>
          </p:cNvSpPr>
          <p:nvPr>
            <p:ph type="sldNum" sz="quarter" idx="12"/>
          </p:nvPr>
        </p:nvSpPr>
        <p:spPr/>
        <p:txBody>
          <a:bodyPr/>
          <a:lstStyle/>
          <a:p>
            <a:fld id="{448AEA9E-5C22-4A9D-9856-AD9E11A4B220}"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155448"/>
            <a:ext cx="8229600" cy="1252728"/>
          </a:xfrm>
        </p:spPr>
        <p:txBody>
          <a:bodyPr/>
          <a:lstStyle>
            <a:extLst/>
          </a:lstStyle>
          <a:p>
            <a:r>
              <a:rPr kumimoji="0" lang="sl-SI" smtClean="0"/>
              <a:t>Kliknite, če želite urediti slog naslova matrice</a:t>
            </a:r>
            <a:endParaRPr kumimoji="0" lang="en-US"/>
          </a:p>
        </p:txBody>
      </p:sp>
      <p:sp>
        <p:nvSpPr>
          <p:cNvPr id="3" name="Ograda vsebine 2"/>
          <p:cNvSpPr>
            <a:spLocks noGrp="1"/>
          </p:cNvSpPr>
          <p:nvPr>
            <p:ph idx="1"/>
          </p:nvPr>
        </p:nvSpPr>
        <p:spPr/>
        <p:txBody>
          <a:bodyPr/>
          <a:lstStyle>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E0B4BDFD-98ED-432D-870F-982AD09D88E4}" type="datetimeFigureOut">
              <a:rPr lang="sl-SI" smtClean="0"/>
              <a:pPr/>
              <a:t>3.5.2020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48AEA9E-5C22-4A9D-9856-AD9E11A4B220}"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2">
        <a:schemeClr val="bg2"/>
      </p:bgRef>
    </p:bg>
    <p:spTree>
      <p:nvGrpSpPr>
        <p:cNvPr id="1" name=""/>
        <p:cNvGrpSpPr/>
        <p:nvPr/>
      </p:nvGrpSpPr>
      <p:grpSpPr>
        <a:xfrm>
          <a:off x="0" y="0"/>
          <a:ext cx="0" cy="0"/>
          <a:chOff x="0" y="0"/>
          <a:chExt cx="0" cy="0"/>
        </a:xfrm>
      </p:grpSpPr>
      <p:sp>
        <p:nvSpPr>
          <p:cNvPr id="9" name="Pravokotni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Pravokotni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slov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sl-SI" smtClean="0"/>
              <a:t>Kliknite, če želite urediti sloge besedila matrice</a:t>
            </a:r>
          </a:p>
        </p:txBody>
      </p:sp>
      <p:sp>
        <p:nvSpPr>
          <p:cNvPr id="4" name="Ograda datuma 3"/>
          <p:cNvSpPr>
            <a:spLocks noGrp="1"/>
          </p:cNvSpPr>
          <p:nvPr>
            <p:ph type="dt" sz="half" idx="10"/>
          </p:nvPr>
        </p:nvSpPr>
        <p:spPr/>
        <p:txBody>
          <a:bodyPr/>
          <a:lstStyle/>
          <a:p>
            <a:fld id="{E0B4BDFD-98ED-432D-870F-982AD09D88E4}" type="datetimeFigureOut">
              <a:rPr lang="sl-SI" smtClean="0"/>
              <a:pPr/>
              <a:t>3.5.2020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48AEA9E-5C22-4A9D-9856-AD9E11A4B220}"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sl-SI" smtClean="0"/>
              <a:t>Kliknite, če želite urediti slog naslova matrice</a:t>
            </a:r>
            <a:endParaRPr kumimoji="0" lang="en-US"/>
          </a:p>
        </p:txBody>
      </p:sp>
      <p:sp>
        <p:nvSpPr>
          <p:cNvPr id="3" name="Ograda vsebine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E0B4BDFD-98ED-432D-870F-982AD09D88E4}" type="datetimeFigureOut">
              <a:rPr lang="sl-SI" smtClean="0"/>
              <a:pPr/>
              <a:t>3.5.2020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448AEA9E-5C22-4A9D-9856-AD9E11A4B220}"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extLst/>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sl-SI" smtClean="0"/>
              <a:t>Kliknite, če želite urediti sloge besedila matrice</a:t>
            </a:r>
          </a:p>
        </p:txBody>
      </p:sp>
      <p:sp>
        <p:nvSpPr>
          <p:cNvPr id="4" name="Ograda vsebine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besedila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sl-SI" smtClean="0"/>
              <a:t>Kliknite, če želite urediti sloge besedila matrice</a:t>
            </a:r>
          </a:p>
        </p:txBody>
      </p:sp>
      <p:sp>
        <p:nvSpPr>
          <p:cNvPr id="6" name="Ograda vsebine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0"/>
          </p:nvPr>
        </p:nvSpPr>
        <p:spPr/>
        <p:txBody>
          <a:bodyPr/>
          <a:lstStyle/>
          <a:p>
            <a:fld id="{E0B4BDFD-98ED-432D-870F-982AD09D88E4}" type="datetimeFigureOut">
              <a:rPr lang="sl-SI" smtClean="0"/>
              <a:pPr/>
              <a:t>3.5.2020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448AEA9E-5C22-4A9D-9856-AD9E11A4B220}"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sl-SI" smtClean="0"/>
              <a:t>Kliknite, če želite urediti slog naslova matrice</a:t>
            </a:r>
            <a:endParaRPr kumimoji="0" lang="en-US"/>
          </a:p>
        </p:txBody>
      </p:sp>
      <p:sp>
        <p:nvSpPr>
          <p:cNvPr id="3" name="Ograda datuma 2"/>
          <p:cNvSpPr>
            <a:spLocks noGrp="1"/>
          </p:cNvSpPr>
          <p:nvPr>
            <p:ph type="dt" sz="half" idx="10"/>
          </p:nvPr>
        </p:nvSpPr>
        <p:spPr/>
        <p:txBody>
          <a:bodyPr/>
          <a:lstStyle/>
          <a:p>
            <a:fld id="{E0B4BDFD-98ED-432D-870F-982AD09D88E4}" type="datetimeFigureOut">
              <a:rPr lang="sl-SI" smtClean="0"/>
              <a:pPr/>
              <a:t>3.5.2020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448AEA9E-5C22-4A9D-9856-AD9E11A4B220}"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E0B4BDFD-98ED-432D-870F-982AD09D88E4}" type="datetimeFigureOut">
              <a:rPr lang="sl-SI" smtClean="0"/>
              <a:pPr/>
              <a:t>3.5.2020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448AEA9E-5C22-4A9D-9856-AD9E11A4B220}"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sl-SI" smtClean="0"/>
              <a:t>Kliknite, če želite urediti slog naslova matrice</a:t>
            </a:r>
            <a:endParaRPr kumimoji="0" lang="en-US"/>
          </a:p>
        </p:txBody>
      </p:sp>
      <p:sp>
        <p:nvSpPr>
          <p:cNvPr id="3" name="Ograda vsebine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besedila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sl-SI" smtClean="0"/>
              <a:t>Kliknite, če želite urediti sloge besedila matrice</a:t>
            </a:r>
          </a:p>
        </p:txBody>
      </p:sp>
      <p:sp>
        <p:nvSpPr>
          <p:cNvPr id="5" name="Ograda datuma 4"/>
          <p:cNvSpPr>
            <a:spLocks noGrp="1"/>
          </p:cNvSpPr>
          <p:nvPr>
            <p:ph type="dt" sz="half" idx="10"/>
          </p:nvPr>
        </p:nvSpPr>
        <p:spPr/>
        <p:txBody>
          <a:bodyPr/>
          <a:lstStyle/>
          <a:p>
            <a:fld id="{E0B4BDFD-98ED-432D-870F-982AD09D88E4}" type="datetimeFigureOut">
              <a:rPr lang="sl-SI" smtClean="0"/>
              <a:pPr/>
              <a:t>3.5.2020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448AEA9E-5C22-4A9D-9856-AD9E11A4B220}" type="slidenum">
              <a:rPr lang="sl-SI" smtClean="0"/>
              <a:pPr/>
              <a:t>‹#›</a:t>
            </a:fld>
            <a:endParaRPr lang="sl-SI"/>
          </a:p>
        </p:txBody>
      </p:sp>
      <p:sp>
        <p:nvSpPr>
          <p:cNvPr id="12" name="Pravokotni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avokotni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sl-SI" smtClean="0"/>
              <a:t>Kliknite, če želite urediti slog naslova matrice</a:t>
            </a:r>
            <a:endParaRPr kumimoji="0" lang="en-US"/>
          </a:p>
        </p:txBody>
      </p:sp>
      <p:sp>
        <p:nvSpPr>
          <p:cNvPr id="3" name="Ograda slik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sl-SI" smtClean="0"/>
              <a:t>Kliknite ikono, če želite dodati sliko</a:t>
            </a:r>
            <a:endParaRPr kumimoji="0" lang="en-US" dirty="0"/>
          </a:p>
        </p:txBody>
      </p:sp>
      <p:sp>
        <p:nvSpPr>
          <p:cNvPr id="4" name="Ograda besedila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sl-SI" smtClean="0"/>
              <a:t>Kliknite, če želite urediti sloge besedila matrice</a:t>
            </a:r>
          </a:p>
        </p:txBody>
      </p:sp>
      <p:sp>
        <p:nvSpPr>
          <p:cNvPr id="5" name="Ograda datuma 4"/>
          <p:cNvSpPr>
            <a:spLocks noGrp="1"/>
          </p:cNvSpPr>
          <p:nvPr>
            <p:ph type="dt" sz="half" idx="10"/>
          </p:nvPr>
        </p:nvSpPr>
        <p:spPr>
          <a:xfrm>
            <a:off x="164592" y="1170432"/>
            <a:ext cx="2523744" cy="201168"/>
          </a:xfrm>
        </p:spPr>
        <p:txBody>
          <a:bodyPr/>
          <a:lstStyle/>
          <a:p>
            <a:fld id="{E0B4BDFD-98ED-432D-870F-982AD09D88E4}" type="datetimeFigureOut">
              <a:rPr lang="sl-SI" smtClean="0"/>
              <a:pPr/>
              <a:t>3.5.2020</a:t>
            </a:fld>
            <a:endParaRPr lang="sl-SI"/>
          </a:p>
        </p:txBody>
      </p:sp>
      <p:sp>
        <p:nvSpPr>
          <p:cNvPr id="11" name="Pravokotni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avokotni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Ograda noge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sl-SI"/>
          </a:p>
        </p:txBody>
      </p:sp>
      <p:sp>
        <p:nvSpPr>
          <p:cNvPr id="7" name="Ograda številke diapozitiva 6"/>
          <p:cNvSpPr>
            <a:spLocks noGrp="1"/>
          </p:cNvSpPr>
          <p:nvPr>
            <p:ph type="sldNum" sz="quarter" idx="12"/>
          </p:nvPr>
        </p:nvSpPr>
        <p:spPr>
          <a:xfrm>
            <a:off x="8339328" y="1170432"/>
            <a:ext cx="733864" cy="201168"/>
          </a:xfrm>
        </p:spPr>
        <p:txBody>
          <a:bodyPr/>
          <a:lstStyle/>
          <a:p>
            <a:fld id="{448AEA9E-5C22-4A9D-9856-AD9E11A4B220}" type="slidenum">
              <a:rPr lang="sl-SI" smtClean="0"/>
              <a:pPr/>
              <a:t>‹#›</a:t>
            </a:fld>
            <a:endParaRPr lang="sl-SI"/>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ravokotni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Pravokotni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Ograda naslova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4" name="Ograda datuma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0B4BDFD-98ED-432D-870F-982AD09D88E4}" type="datetimeFigureOut">
              <a:rPr lang="sl-SI" smtClean="0"/>
              <a:pPr/>
              <a:t>3.5.2020</a:t>
            </a:fld>
            <a:endParaRPr lang="sl-SI"/>
          </a:p>
        </p:txBody>
      </p:sp>
      <p:sp>
        <p:nvSpPr>
          <p:cNvPr id="5" name="Ograda noge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sl-SI"/>
          </a:p>
        </p:txBody>
      </p:sp>
      <p:sp>
        <p:nvSpPr>
          <p:cNvPr id="6" name="Ograda številke diapozitiva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48AEA9E-5C22-4A9D-9856-AD9E11A4B220}"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eucbeniki.sio.si/nar7/1218/index.html" TargetMode="External"/><Relationship Id="rId2" Type="http://schemas.openxmlformats.org/officeDocument/2006/relationships/hyperlink" Target="mailto:tea.curk-sorta@os-sturje.si"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685800" y="2643182"/>
            <a:ext cx="8077200" cy="1857388"/>
          </a:xfrm>
        </p:spPr>
        <p:txBody>
          <a:bodyPr>
            <a:normAutofit/>
          </a:bodyPr>
          <a:lstStyle/>
          <a:p>
            <a:r>
              <a:rPr lang="sl-SI" sz="4800" dirty="0" smtClean="0">
                <a:solidFill>
                  <a:srgbClr val="FFCC00"/>
                </a:solidFill>
              </a:rPr>
              <a:t>BARVNA SKLADNOST (HARMONIJA)</a:t>
            </a:r>
            <a:endParaRPr lang="sl-SI" sz="4800" dirty="0">
              <a:solidFill>
                <a:srgbClr val="FFCC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42844" y="357165"/>
            <a:ext cx="8858312" cy="5324535"/>
          </a:xfrm>
          <a:prstGeom prst="rect">
            <a:avLst/>
          </a:prstGeom>
        </p:spPr>
        <p:txBody>
          <a:bodyPr wrap="square">
            <a:spAutoFit/>
          </a:bodyPr>
          <a:lstStyle/>
          <a:p>
            <a:r>
              <a:rPr lang="sl-SI" sz="1700" dirty="0" smtClean="0"/>
              <a:t>Pozdravljeni sedmošolci!</a:t>
            </a:r>
          </a:p>
          <a:p>
            <a:endParaRPr lang="sl-SI" sz="1700" dirty="0" smtClean="0"/>
          </a:p>
          <a:p>
            <a:r>
              <a:rPr lang="sl-SI" sz="1700" dirty="0" smtClean="0"/>
              <a:t>Upam, da ste si med počitnicami odpočili.</a:t>
            </a:r>
          </a:p>
          <a:p>
            <a:endParaRPr lang="sl-SI" sz="1700" dirty="0" smtClean="0"/>
          </a:p>
          <a:p>
            <a:r>
              <a:rPr lang="sl-SI" sz="1700" dirty="0" smtClean="0"/>
              <a:t>Vaše delo preverjam sproti. </a:t>
            </a:r>
          </a:p>
          <a:p>
            <a:r>
              <a:rPr lang="sl-SI" sz="1700" dirty="0" smtClean="0"/>
              <a:t>Kriteriji samoocenjevanja so na koncu vsake naloge napisani zato, da si z njimi pomagate pri izdelavi naloge ter preverite, kako bi bilo vaše delo ocenjeno.</a:t>
            </a:r>
          </a:p>
          <a:p>
            <a:endParaRPr lang="sl-SI" sz="1700" dirty="0" smtClean="0"/>
          </a:p>
          <a:p>
            <a:r>
              <a:rPr lang="sl-SI" sz="1700" b="1" dirty="0" smtClean="0"/>
              <a:t>V tem ocenjevalnem obdobju morete pridobiti vsi še eno oceno. </a:t>
            </a:r>
          </a:p>
          <a:p>
            <a:r>
              <a:rPr lang="sl-SI" sz="1700" b="1" dirty="0" smtClean="0"/>
              <a:t>Izmed nalog, ki ste mi jih </a:t>
            </a:r>
            <a:r>
              <a:rPr lang="sl-SI" sz="1700" dirty="0" smtClean="0"/>
              <a:t>(oziroma mi jih še boste) </a:t>
            </a:r>
            <a:r>
              <a:rPr lang="sl-SI" sz="1700" b="1" dirty="0" smtClean="0"/>
              <a:t>v času pouka na daljavo poslali, bom ocenila izdelek, ki ste ga </a:t>
            </a:r>
            <a:r>
              <a:rPr lang="sl-SI" sz="1700" dirty="0" smtClean="0"/>
              <a:t>(ali ga boste) </a:t>
            </a:r>
            <a:r>
              <a:rPr lang="sl-SI" sz="1700" b="1" dirty="0" smtClean="0"/>
              <a:t>najbolje naredili.</a:t>
            </a:r>
          </a:p>
          <a:p>
            <a:endParaRPr lang="sl-SI" sz="1700" dirty="0" smtClean="0"/>
          </a:p>
          <a:p>
            <a:r>
              <a:rPr lang="sl-SI" sz="1700" dirty="0" smtClean="0"/>
              <a:t>Nekateri naloge pošiljate redno in se zanje zelo potrudite. Upoštevate navodila, ste natančni in izvirni. Teh izdelkov sem najbolj vesela, tudi ocene bodo v teh primerih seveda odlične. </a:t>
            </a:r>
          </a:p>
          <a:p>
            <a:endParaRPr lang="sl-SI" sz="1700" dirty="0" smtClean="0"/>
          </a:p>
          <a:p>
            <a:r>
              <a:rPr lang="sl-SI" sz="1700" dirty="0" smtClean="0"/>
              <a:t>Vaše naloge si lahko ogledate v spletni razstavi vašega razreda.</a:t>
            </a:r>
          </a:p>
          <a:p>
            <a:endParaRPr lang="sl-SI" sz="1700" dirty="0" smtClean="0"/>
          </a:p>
          <a:p>
            <a:r>
              <a:rPr lang="sl-SI" sz="1700" dirty="0" smtClean="0"/>
              <a:t>Tisti, ki naloge še niste naredili, mi jo pošljite </a:t>
            </a:r>
            <a:r>
              <a:rPr lang="sl-SI" sz="1700" dirty="0" smtClean="0"/>
              <a:t>do </a:t>
            </a:r>
            <a:r>
              <a:rPr lang="sl-SI" sz="1700" smtClean="0"/>
              <a:t>napisanega </a:t>
            </a:r>
            <a:r>
              <a:rPr lang="sl-SI" sz="1700" smtClean="0"/>
              <a:t>datuma.</a:t>
            </a:r>
            <a:endParaRPr lang="sl-SI" sz="1700" dirty="0" smtClean="0"/>
          </a:p>
          <a:p>
            <a:endParaRPr lang="sl-SI" sz="1700" dirty="0" smtClean="0"/>
          </a:p>
          <a:p>
            <a:r>
              <a:rPr lang="sl-SI" sz="1700" dirty="0" smtClean="0"/>
              <a:t>Veselo ustvarjanje vam želim!</a:t>
            </a:r>
            <a:endParaRPr lang="sl-SI"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rvni krog | oblikovanje"/>
          <p:cNvPicPr>
            <a:picLocks noChangeAspect="1" noChangeArrowheads="1"/>
          </p:cNvPicPr>
          <p:nvPr/>
        </p:nvPicPr>
        <p:blipFill>
          <a:blip r:embed="rId2" cstate="print"/>
          <a:srcRect/>
          <a:stretch>
            <a:fillRect/>
          </a:stretch>
        </p:blipFill>
        <p:spPr bwMode="auto">
          <a:xfrm>
            <a:off x="2000232" y="142852"/>
            <a:ext cx="5362575" cy="5314951"/>
          </a:xfrm>
          <a:prstGeom prst="rect">
            <a:avLst/>
          </a:prstGeom>
          <a:noFill/>
        </p:spPr>
      </p:pic>
      <p:sp>
        <p:nvSpPr>
          <p:cNvPr id="3" name="PoljeZBesedilom 2"/>
          <p:cNvSpPr txBox="1"/>
          <p:nvPr/>
        </p:nvSpPr>
        <p:spPr>
          <a:xfrm>
            <a:off x="3428992" y="214290"/>
            <a:ext cx="2428892" cy="369332"/>
          </a:xfrm>
          <a:prstGeom prst="rect">
            <a:avLst/>
          </a:prstGeom>
          <a:noFill/>
        </p:spPr>
        <p:txBody>
          <a:bodyPr wrap="square" rtlCol="0">
            <a:spAutoFit/>
          </a:bodyPr>
          <a:lstStyle/>
          <a:p>
            <a:r>
              <a:rPr lang="sl-SI" dirty="0" smtClean="0"/>
              <a:t>Osnovna rumena barva </a:t>
            </a:r>
            <a:endParaRPr lang="sl-SI" dirty="0"/>
          </a:p>
        </p:txBody>
      </p:sp>
      <p:sp>
        <p:nvSpPr>
          <p:cNvPr id="4" name="PoljeZBesedilom 3"/>
          <p:cNvSpPr txBox="1"/>
          <p:nvPr/>
        </p:nvSpPr>
        <p:spPr>
          <a:xfrm>
            <a:off x="142844" y="3571876"/>
            <a:ext cx="2428892" cy="646331"/>
          </a:xfrm>
          <a:prstGeom prst="rect">
            <a:avLst/>
          </a:prstGeom>
          <a:noFill/>
        </p:spPr>
        <p:txBody>
          <a:bodyPr wrap="square" rtlCol="0">
            <a:spAutoFit/>
          </a:bodyPr>
          <a:lstStyle/>
          <a:p>
            <a:r>
              <a:rPr lang="sl-SI" dirty="0" smtClean="0"/>
              <a:t>Osnovna modra barva – </a:t>
            </a:r>
          </a:p>
          <a:p>
            <a:r>
              <a:rPr lang="sl-SI" dirty="0" err="1" smtClean="0"/>
              <a:t>cyan</a:t>
            </a:r>
            <a:r>
              <a:rPr lang="sl-SI" dirty="0" smtClean="0"/>
              <a:t> </a:t>
            </a:r>
            <a:endParaRPr lang="sl-SI" dirty="0"/>
          </a:p>
        </p:txBody>
      </p:sp>
      <p:sp>
        <p:nvSpPr>
          <p:cNvPr id="5" name="PoljeZBesedilom 4"/>
          <p:cNvSpPr txBox="1"/>
          <p:nvPr/>
        </p:nvSpPr>
        <p:spPr>
          <a:xfrm>
            <a:off x="6715108" y="3643314"/>
            <a:ext cx="2428892" cy="646331"/>
          </a:xfrm>
          <a:prstGeom prst="rect">
            <a:avLst/>
          </a:prstGeom>
          <a:noFill/>
        </p:spPr>
        <p:txBody>
          <a:bodyPr wrap="square" rtlCol="0">
            <a:spAutoFit/>
          </a:bodyPr>
          <a:lstStyle/>
          <a:p>
            <a:r>
              <a:rPr lang="sl-SI" dirty="0" smtClean="0"/>
              <a:t>Osnovna rdeča barva – </a:t>
            </a:r>
          </a:p>
          <a:p>
            <a:r>
              <a:rPr lang="sl-SI" dirty="0" err="1" smtClean="0"/>
              <a:t>magenta</a:t>
            </a:r>
            <a:r>
              <a:rPr lang="sl-SI" dirty="0" smtClean="0"/>
              <a:t> </a:t>
            </a:r>
            <a:endParaRPr lang="sl-SI" dirty="0"/>
          </a:p>
        </p:txBody>
      </p:sp>
      <p:sp>
        <p:nvSpPr>
          <p:cNvPr id="6" name="PoljeZBesedilom 5"/>
          <p:cNvSpPr txBox="1"/>
          <p:nvPr/>
        </p:nvSpPr>
        <p:spPr>
          <a:xfrm>
            <a:off x="285720" y="5357826"/>
            <a:ext cx="8643998" cy="1477328"/>
          </a:xfrm>
          <a:prstGeom prst="rect">
            <a:avLst/>
          </a:prstGeom>
          <a:noFill/>
        </p:spPr>
        <p:txBody>
          <a:bodyPr wrap="square" rtlCol="0">
            <a:spAutoFit/>
          </a:bodyPr>
          <a:lstStyle/>
          <a:p>
            <a:r>
              <a:rPr lang="sl-SI" dirty="0" smtClean="0"/>
              <a:t>Harmonične barve so tiste barve, ki v barvnem krogu ležijo ena zraven druge.</a:t>
            </a:r>
          </a:p>
          <a:p>
            <a:endParaRPr lang="sl-SI" dirty="0" smtClean="0"/>
          </a:p>
          <a:p>
            <a:r>
              <a:rPr lang="sl-SI" dirty="0" smtClean="0"/>
              <a:t>Lahko bi jim rekli tudi sorodne, podobne, zaporedne barve.</a:t>
            </a:r>
          </a:p>
          <a:p>
            <a:endParaRPr lang="sl-SI" dirty="0" smtClean="0"/>
          </a:p>
          <a:p>
            <a:endParaRPr lang="sl-SI"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42844" y="214290"/>
            <a:ext cx="8858312" cy="1200329"/>
          </a:xfrm>
          <a:prstGeom prst="rect">
            <a:avLst/>
          </a:prstGeom>
          <a:noFill/>
        </p:spPr>
        <p:txBody>
          <a:bodyPr wrap="square" rtlCol="0">
            <a:spAutoFit/>
          </a:bodyPr>
          <a:lstStyle/>
          <a:p>
            <a:r>
              <a:rPr lang="sl-SI" dirty="0" smtClean="0"/>
              <a:t>Ko izbiramo zaporedje barv, ki jih bomo uporabili, bodimo pozorni na to, da zaporedje lahko vsebuje samo eno primarno (osnovno) barvo.</a:t>
            </a:r>
          </a:p>
          <a:p>
            <a:endParaRPr lang="sl-SI" dirty="0" smtClean="0"/>
          </a:p>
          <a:p>
            <a:r>
              <a:rPr lang="sl-SI" dirty="0" smtClean="0"/>
              <a:t>Primeri harmoničnih zaporedij barv:</a:t>
            </a:r>
          </a:p>
        </p:txBody>
      </p:sp>
      <p:pic>
        <p:nvPicPr>
          <p:cNvPr id="5" name="Slika 4"/>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072198" y="1643050"/>
            <a:ext cx="2571768" cy="2143141"/>
          </a:xfrm>
          <a:prstGeom prst="rect">
            <a:avLst/>
          </a:prstGeom>
          <a:noFill/>
        </p:spPr>
      </p:pic>
      <p:pic>
        <p:nvPicPr>
          <p:cNvPr id="6" name="Slika 5"/>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00034" y="4071942"/>
            <a:ext cx="2071702" cy="2071702"/>
          </a:xfrm>
          <a:prstGeom prst="rect">
            <a:avLst/>
          </a:prstGeom>
          <a:noFill/>
        </p:spPr>
      </p:pic>
      <p:pic>
        <p:nvPicPr>
          <p:cNvPr id="7" name="Slika 6"/>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071802" y="4071942"/>
            <a:ext cx="2500330" cy="2071702"/>
          </a:xfrm>
          <a:prstGeom prst="rect">
            <a:avLst/>
          </a:prstGeom>
          <a:noFill/>
        </p:spPr>
      </p:pic>
      <p:pic>
        <p:nvPicPr>
          <p:cNvPr id="8" name="Slika 7"/>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072198" y="4071942"/>
            <a:ext cx="2052000" cy="2071702"/>
          </a:xfrm>
          <a:prstGeom prst="rect">
            <a:avLst/>
          </a:prstGeom>
          <a:noFill/>
        </p:spPr>
      </p:pic>
      <p:pic>
        <p:nvPicPr>
          <p:cNvPr id="9" name="Slika 8" descr="C:\Users\sabina\Desktop\Harmonija\harmonija1.jpg"/>
          <p:cNvPicPr>
            <a:picLocks/>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bwMode="auto">
          <a:xfrm>
            <a:off x="500034" y="1643050"/>
            <a:ext cx="2088000" cy="2085975"/>
          </a:xfrm>
          <a:prstGeom prst="rect">
            <a:avLst/>
          </a:prstGeom>
          <a:noFill/>
          <a:ln>
            <a:noFill/>
          </a:ln>
        </p:spPr>
      </p:pic>
      <p:pic>
        <p:nvPicPr>
          <p:cNvPr id="10" name="Slika 9"/>
          <p:cNvPicPr/>
          <p:nvPr/>
        </p:nvPicPr>
        <p:blipFill>
          <a:blip r:embed="rId7"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143240" y="1643050"/>
            <a:ext cx="2160000" cy="21543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a:spLocks noGrp="1"/>
          </p:cNvSpPr>
          <p:nvPr>
            <p:ph type="title"/>
          </p:nvPr>
        </p:nvSpPr>
        <p:spPr/>
        <p:txBody>
          <a:bodyPr>
            <a:normAutofit/>
          </a:bodyPr>
          <a:lstStyle/>
          <a:p>
            <a:r>
              <a:rPr lang="sl-SI" sz="3200" dirty="0" smtClean="0"/>
              <a:t>Naloga: ROZETA</a:t>
            </a:r>
            <a:endParaRPr lang="sl-SI" sz="3200" dirty="0"/>
          </a:p>
        </p:txBody>
      </p:sp>
      <p:sp>
        <p:nvSpPr>
          <p:cNvPr id="4" name="Pravokotnik 3"/>
          <p:cNvSpPr/>
          <p:nvPr/>
        </p:nvSpPr>
        <p:spPr>
          <a:xfrm>
            <a:off x="0" y="1500174"/>
            <a:ext cx="9144000" cy="5078313"/>
          </a:xfrm>
          <a:prstGeom prst="rect">
            <a:avLst/>
          </a:prstGeom>
          <a:ln>
            <a:solidFill>
              <a:schemeClr val="accent1"/>
            </a:solidFill>
          </a:ln>
        </p:spPr>
        <p:txBody>
          <a:bodyPr wrap="square">
            <a:spAutoFit/>
          </a:bodyPr>
          <a:lstStyle/>
          <a:p>
            <a:pPr marL="342900" indent="-342900">
              <a:buFont typeface="+mj-lt"/>
              <a:buAutoNum type="arabicPeriod"/>
            </a:pPr>
            <a:r>
              <a:rPr lang="sl-SI" dirty="0" smtClean="0"/>
              <a:t> Za izdelavo naloge potrebuješ črn flomaster (ali katero koli drugo pisalo                    intenzivne temne barve) in papir poljubne velikosti.                                                                                 V drugem delu naloge potrebuješ še komplet flomastrov ali barvic. </a:t>
            </a:r>
          </a:p>
          <a:p>
            <a:pPr marL="342900" indent="-342900"/>
            <a:endParaRPr lang="sl-SI" dirty="0" smtClean="0"/>
          </a:p>
          <a:p>
            <a:pPr marL="342900" indent="-342900">
              <a:buFont typeface="+mj-lt"/>
              <a:buAutoNum type="arabicPeriod"/>
            </a:pPr>
            <a:r>
              <a:rPr lang="sl-SI" dirty="0" smtClean="0"/>
              <a:t>Iz sredine lista navzven s temnim pisalom riši vzorce v obliki kroga.                                               Pri risanju si vedno znova izmišljuj drugačne, zanimive oblike, ki se krožno               ponavljajo. Nastala bo rozeta – </a:t>
            </a:r>
            <a:r>
              <a:rPr lang="sl-SI" dirty="0" err="1" smtClean="0"/>
              <a:t>krogovičje</a:t>
            </a:r>
            <a:r>
              <a:rPr lang="sl-SI" dirty="0" smtClean="0"/>
              <a:t> – krožni vzorec – krožna                          kompozicija. Tak krožni vzorec je npr. </a:t>
            </a:r>
            <a:r>
              <a:rPr lang="sl-SI" dirty="0" err="1" smtClean="0"/>
              <a:t>mandala</a:t>
            </a:r>
            <a:r>
              <a:rPr lang="sl-SI" dirty="0" smtClean="0"/>
              <a:t>.</a:t>
            </a:r>
          </a:p>
          <a:p>
            <a:pPr marL="342900" indent="-342900">
              <a:buFont typeface="+mj-lt"/>
              <a:buAutoNum type="arabicPeriod"/>
            </a:pPr>
            <a:endParaRPr lang="sl-SI" dirty="0" smtClean="0"/>
          </a:p>
          <a:p>
            <a:pPr marL="342900" indent="-342900">
              <a:buFont typeface="+mj-lt"/>
              <a:buAutoNum type="arabicPeriod"/>
            </a:pPr>
            <a:r>
              <a:rPr lang="sl-SI" dirty="0" smtClean="0"/>
              <a:t>Ko presodiš, da je krožni vzorec dovolj velik in razgiban, ga še pobarvaj.</a:t>
            </a:r>
          </a:p>
          <a:p>
            <a:pPr marL="342900" indent="-342900">
              <a:buFont typeface="+mj-lt"/>
              <a:buAutoNum type="arabicPeriod"/>
            </a:pPr>
            <a:endParaRPr lang="sl-SI" dirty="0" smtClean="0"/>
          </a:p>
          <a:p>
            <a:pPr marL="342900" indent="-342900">
              <a:buFont typeface="+mj-lt"/>
              <a:buAutoNum type="arabicPeriod"/>
            </a:pPr>
            <a:r>
              <a:rPr lang="sl-SI" dirty="0" smtClean="0"/>
              <a:t>Pri barvanju se odloči za poljubno zaporedje harmoničnih barv.                                                      Ne glede na to za katero likovno tehniko se boš odločil, bodi pozoren,                                         da boš izrabil vse njene izrazne možnosti (če barvaš z barvicami, postane                                      s pritiskom barva intenzivnejša).</a:t>
            </a:r>
          </a:p>
          <a:p>
            <a:pPr marL="342900" indent="-342900">
              <a:buFont typeface="+mj-lt"/>
              <a:buAutoNum type="arabicPeriod"/>
            </a:pPr>
            <a:endParaRPr lang="sl-SI" dirty="0" smtClean="0"/>
          </a:p>
          <a:p>
            <a:endParaRPr lang="sl-SI" b="1" dirty="0" smtClean="0"/>
          </a:p>
          <a:p>
            <a:pPr marL="342900" indent="-342900"/>
            <a:r>
              <a:rPr lang="sl-SI" b="1" dirty="0" smtClean="0"/>
              <a:t>         Izdelek naj bo celostno dokončan. Pozoren bodi na detajle in estetskost izdelka. </a:t>
            </a:r>
            <a:endParaRPr lang="sl-SI" dirty="0" smtClean="0"/>
          </a:p>
        </p:txBody>
      </p:sp>
      <p:pic>
        <p:nvPicPr>
          <p:cNvPr id="5" name="Slika 4"/>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7500958" y="1571612"/>
            <a:ext cx="1452565" cy="2286016"/>
          </a:xfrm>
          <a:prstGeom prst="rect">
            <a:avLst/>
          </a:prstGeom>
          <a:noFill/>
        </p:spPr>
      </p:pic>
      <p:pic>
        <p:nvPicPr>
          <p:cNvPr id="6" name="Slika 5"/>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7500958" y="3929066"/>
            <a:ext cx="1500198" cy="221457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57158" y="285728"/>
            <a:ext cx="8358246" cy="3323987"/>
          </a:xfrm>
          <a:prstGeom prst="rect">
            <a:avLst/>
          </a:prstGeom>
        </p:spPr>
        <p:txBody>
          <a:bodyPr wrap="square">
            <a:spAutoFit/>
          </a:bodyPr>
          <a:lstStyle/>
          <a:p>
            <a:pPr marL="342900" indent="-342900"/>
            <a:r>
              <a:rPr lang="sl-SI" sz="1600" dirty="0" smtClean="0"/>
              <a:t>5. Fotografiraj končan izdelek in ga </a:t>
            </a:r>
            <a:r>
              <a:rPr lang="sl-SI" sz="1600" b="1" dirty="0" smtClean="0"/>
              <a:t>do 8. 5. 2020</a:t>
            </a:r>
            <a:r>
              <a:rPr lang="sl-SI" sz="1600" dirty="0" smtClean="0"/>
              <a:t> pošlji na moj </a:t>
            </a:r>
            <a:r>
              <a:rPr lang="sl-SI" sz="1600" dirty="0" err="1" smtClean="0"/>
              <a:t>email</a:t>
            </a:r>
            <a:r>
              <a:rPr lang="sl-SI" sz="1600" dirty="0" smtClean="0"/>
              <a:t>  </a:t>
            </a:r>
            <a:r>
              <a:rPr lang="en-US" sz="1600" u="sng" dirty="0" smtClean="0">
                <a:hlinkClick r:id="rId2"/>
              </a:rPr>
              <a:t>tea.curk-sorta@os-sturje.si</a:t>
            </a:r>
            <a:r>
              <a:rPr lang="en-US" sz="1600" dirty="0" smtClean="0"/>
              <a:t>  </a:t>
            </a:r>
            <a:endParaRPr lang="sl-SI" sz="1600" dirty="0" smtClean="0"/>
          </a:p>
          <a:p>
            <a:r>
              <a:rPr lang="en-US" sz="1600" dirty="0" smtClean="0"/>
              <a:t>  </a:t>
            </a:r>
            <a:endParaRPr lang="sl-SI" sz="1600" dirty="0" smtClean="0"/>
          </a:p>
          <a:p>
            <a:r>
              <a:rPr lang="sl-SI" sz="1600" dirty="0" smtClean="0"/>
              <a:t>7. </a:t>
            </a:r>
            <a:r>
              <a:rPr lang="en-US" sz="1600" b="1" dirty="0" err="1" smtClean="0"/>
              <a:t>Vsaka</a:t>
            </a:r>
            <a:r>
              <a:rPr lang="en-US" sz="1600" b="1" dirty="0" smtClean="0"/>
              <a:t> </a:t>
            </a:r>
            <a:r>
              <a:rPr lang="en-US" sz="1600" b="1" dirty="0" err="1" smtClean="0"/>
              <a:t>fotografija</a:t>
            </a:r>
            <a:r>
              <a:rPr lang="en-US" sz="1600" b="1" dirty="0" smtClean="0"/>
              <a:t> </a:t>
            </a:r>
            <a:r>
              <a:rPr lang="sl-SI" sz="1600" b="1" dirty="0" smtClean="0"/>
              <a:t>naj bo shranjena pod imenom, priimkom in razredom učenca,                         npr. </a:t>
            </a:r>
            <a:r>
              <a:rPr lang="sl-SI" sz="1600" b="1" smtClean="0"/>
              <a:t>MihaNovak7a</a:t>
            </a:r>
            <a:endParaRPr lang="sl-SI" sz="1600" b="1" dirty="0" smtClean="0"/>
          </a:p>
          <a:p>
            <a:endParaRPr lang="sl-SI" sz="1600" b="1" dirty="0" smtClean="0"/>
          </a:p>
          <a:p>
            <a:endParaRPr lang="sl-SI" sz="1600" dirty="0" smtClean="0"/>
          </a:p>
          <a:p>
            <a:r>
              <a:rPr lang="en-US" sz="1600" dirty="0" err="1" smtClean="0"/>
              <a:t>Če</a:t>
            </a:r>
            <a:r>
              <a:rPr lang="en-US" sz="1600" dirty="0" smtClean="0"/>
              <a:t> je </a:t>
            </a:r>
            <a:r>
              <a:rPr lang="en-US" sz="1600" dirty="0" err="1" smtClean="0"/>
              <a:t>karkoli</a:t>
            </a:r>
            <a:r>
              <a:rPr lang="en-US" sz="1600" dirty="0" smtClean="0"/>
              <a:t> </a:t>
            </a:r>
            <a:r>
              <a:rPr lang="en-US" sz="1600" dirty="0" err="1" smtClean="0"/>
              <a:t>nejasnega</a:t>
            </a:r>
            <a:r>
              <a:rPr lang="en-US" sz="1600" dirty="0" smtClean="0"/>
              <a:t>, mi </a:t>
            </a:r>
            <a:r>
              <a:rPr lang="en-US" sz="1600" dirty="0" err="1" smtClean="0"/>
              <a:t>lahko</a:t>
            </a:r>
            <a:r>
              <a:rPr lang="en-US" sz="1600" dirty="0" smtClean="0"/>
              <a:t> </a:t>
            </a:r>
            <a:r>
              <a:rPr lang="en-US" sz="1600" dirty="0" err="1" smtClean="0"/>
              <a:t>pišete</a:t>
            </a:r>
            <a:r>
              <a:rPr lang="en-US" sz="1600" dirty="0" smtClean="0"/>
              <a:t>. </a:t>
            </a:r>
            <a:endParaRPr lang="sl-SI" sz="1600" dirty="0" smtClean="0"/>
          </a:p>
          <a:p>
            <a:endParaRPr lang="sl-SI" sz="1600" dirty="0" smtClean="0"/>
          </a:p>
          <a:p>
            <a:endParaRPr lang="sl-SI" sz="1600" dirty="0" smtClean="0"/>
          </a:p>
          <a:p>
            <a:endParaRPr lang="sl-SI" sz="1600" dirty="0" smtClean="0"/>
          </a:p>
          <a:p>
            <a:endParaRPr lang="sl-SI" sz="1600" dirty="0" smtClean="0"/>
          </a:p>
          <a:p>
            <a:r>
              <a:rPr lang="sl-SI" sz="1600" dirty="0" smtClean="0"/>
              <a:t>Kriteriji samoocenjevanja:</a:t>
            </a:r>
          </a:p>
          <a:p>
            <a:r>
              <a:rPr lang="en-US" dirty="0" smtClean="0"/>
              <a:t> </a:t>
            </a:r>
            <a:endParaRPr lang="sl-SI" dirty="0" smtClean="0"/>
          </a:p>
        </p:txBody>
      </p:sp>
      <p:graphicFrame>
        <p:nvGraphicFramePr>
          <p:cNvPr id="3" name="Tabela 2"/>
          <p:cNvGraphicFramePr>
            <a:graphicFrameLocks noGrp="1"/>
          </p:cNvGraphicFramePr>
          <p:nvPr/>
        </p:nvGraphicFramePr>
        <p:xfrm>
          <a:off x="428596" y="3571876"/>
          <a:ext cx="7429551" cy="1940560"/>
        </p:xfrm>
        <a:graphic>
          <a:graphicData uri="http://schemas.openxmlformats.org/drawingml/2006/table">
            <a:tbl>
              <a:tblPr firstRow="1" bandRow="1">
                <a:tableStyleId>{5C22544A-7EE6-4342-B048-85BDC9FD1C3A}</a:tableStyleId>
              </a:tblPr>
              <a:tblGrid>
                <a:gridCol w="3143272"/>
                <a:gridCol w="2214578"/>
                <a:gridCol w="2071701"/>
              </a:tblGrid>
              <a:tr h="370840">
                <a:tc>
                  <a:txBody>
                    <a:bodyPr/>
                    <a:lstStyle/>
                    <a:p>
                      <a:r>
                        <a:rPr lang="sl-SI" sz="1200" dirty="0" smtClean="0"/>
                        <a:t>KRITERIJI</a:t>
                      </a:r>
                      <a:endParaRPr lang="sl-SI" sz="1200" dirty="0"/>
                    </a:p>
                  </a:txBody>
                  <a:tcPr/>
                </a:tc>
                <a:tc>
                  <a:txBody>
                    <a:bodyPr/>
                    <a:lstStyle/>
                    <a:p>
                      <a:r>
                        <a:rPr lang="sl-SI" sz="1200" dirty="0" smtClean="0"/>
                        <a:t>ŠTEVILO MOŽNIH</a:t>
                      </a:r>
                      <a:r>
                        <a:rPr lang="sl-SI" sz="1200" baseline="0" dirty="0" smtClean="0"/>
                        <a:t> </a:t>
                      </a:r>
                      <a:r>
                        <a:rPr lang="sl-SI" sz="1200" dirty="0" smtClean="0"/>
                        <a:t>TOČK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ŠTEVILO DOSEŽENIH TOČK</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Likovna naloga na temo barvne</a:t>
                      </a:r>
                      <a:r>
                        <a:rPr lang="sl-SI" sz="1200" baseline="0" dirty="0" smtClean="0"/>
                        <a:t> skladnosti</a:t>
                      </a:r>
                      <a:endParaRPr lang="sl-SI" sz="1200" dirty="0" smtClean="0"/>
                    </a:p>
                  </a:txBody>
                  <a:tcPr/>
                </a:tc>
                <a:tc>
                  <a:txBody>
                    <a:bodyPr/>
                    <a:lstStyle/>
                    <a:p>
                      <a:r>
                        <a:rPr lang="sl-SI" sz="1400" dirty="0" smtClean="0"/>
                        <a:t>     5</a:t>
                      </a:r>
                      <a:endParaRPr lang="sl-SI" sz="1400" dirty="0"/>
                    </a:p>
                  </a:txBody>
                  <a:tcPr/>
                </a:tc>
                <a:tc>
                  <a:txBody>
                    <a:bodyPr/>
                    <a:lstStyle/>
                    <a:p>
                      <a:endParaRPr lang="sl-SI"/>
                    </a:p>
                  </a:txBody>
                  <a:tcPr/>
                </a:tc>
              </a:tr>
              <a:tr h="370840">
                <a:tc>
                  <a:txBody>
                    <a:bodyPr/>
                    <a:lstStyle/>
                    <a:p>
                      <a:pPr lvl="0"/>
                      <a:r>
                        <a:rPr lang="sl-SI" sz="1200" dirty="0" smtClean="0"/>
                        <a:t>Primerna likovna tehnika, ki je uspešno uporabljena</a:t>
                      </a:r>
                    </a:p>
                  </a:txBody>
                  <a:tcPr/>
                </a:tc>
                <a:tc>
                  <a:txBody>
                    <a:bodyPr/>
                    <a:lstStyle/>
                    <a:p>
                      <a:r>
                        <a:rPr lang="sl-SI" sz="1400" dirty="0" smtClean="0"/>
                        <a:t>     5</a:t>
                      </a:r>
                      <a:endParaRPr lang="sl-SI" sz="1400" dirty="0"/>
                    </a:p>
                  </a:txBody>
                  <a:tcPr/>
                </a:tc>
                <a:tc>
                  <a:txBody>
                    <a:bodyPr/>
                    <a:lstStyle/>
                    <a:p>
                      <a:endParaRPr lang="sl-SI"/>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smtClean="0"/>
                        <a:t>Izvirna</a:t>
                      </a:r>
                      <a:r>
                        <a:rPr lang="sl-SI" sz="1200" baseline="0" dirty="0" smtClean="0"/>
                        <a:t> in samosvoja izvedba naloge</a:t>
                      </a:r>
                      <a:endParaRPr lang="sl-SI" sz="1200" dirty="0" smtClean="0"/>
                    </a:p>
                  </a:txBody>
                  <a:tcPr/>
                </a:tc>
                <a:tc>
                  <a:txBody>
                    <a:bodyPr/>
                    <a:lstStyle/>
                    <a:p>
                      <a:r>
                        <a:rPr lang="sl-SI" sz="1400" dirty="0" smtClean="0"/>
                        <a:t>     5</a:t>
                      </a:r>
                      <a:endParaRPr lang="sl-SI" sz="1400" dirty="0"/>
                    </a:p>
                  </a:txBody>
                  <a:tcPr/>
                </a:tc>
                <a:tc>
                  <a:txBody>
                    <a:bodyPr/>
                    <a:lstStyle/>
                    <a:p>
                      <a:endParaRPr lang="sl-SI"/>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t>Likovna</a:t>
                      </a:r>
                      <a:r>
                        <a:rPr lang="en-US" sz="1200" dirty="0" smtClean="0"/>
                        <a:t> </a:t>
                      </a:r>
                      <a:r>
                        <a:rPr lang="en-US" sz="1200" dirty="0" err="1" smtClean="0"/>
                        <a:t>čistost</a:t>
                      </a:r>
                      <a:r>
                        <a:rPr lang="en-US" sz="1200" dirty="0" smtClean="0"/>
                        <a:t> </a:t>
                      </a:r>
                      <a:r>
                        <a:rPr lang="sl-SI" sz="1200" dirty="0" smtClean="0"/>
                        <a:t>in natančnost </a:t>
                      </a:r>
                    </a:p>
                  </a:txBody>
                  <a:tcPr/>
                </a:tc>
                <a:tc>
                  <a:txBody>
                    <a:bodyPr/>
                    <a:lstStyle/>
                    <a:p>
                      <a:r>
                        <a:rPr lang="sl-SI" sz="1400" dirty="0" smtClean="0"/>
                        <a:t>     5</a:t>
                      </a:r>
                      <a:endParaRPr lang="sl-SI" sz="1400" dirty="0"/>
                    </a:p>
                  </a:txBody>
                  <a:tcPr/>
                </a:tc>
                <a:tc>
                  <a:txBody>
                    <a:bodyPr/>
                    <a:lstStyle/>
                    <a:p>
                      <a:endParaRPr lang="sl-SI" dirty="0"/>
                    </a:p>
                  </a:txBody>
                  <a:tcPr/>
                </a:tc>
              </a:tr>
            </a:tbl>
          </a:graphicData>
        </a:graphic>
      </p:graphicFrame>
      <p:sp>
        <p:nvSpPr>
          <p:cNvPr id="6" name="PoljeZBesedilom 5"/>
          <p:cNvSpPr txBox="1"/>
          <p:nvPr/>
        </p:nvSpPr>
        <p:spPr>
          <a:xfrm>
            <a:off x="428596" y="5857892"/>
            <a:ext cx="8143932" cy="1138773"/>
          </a:xfrm>
          <a:prstGeom prst="rect">
            <a:avLst/>
          </a:prstGeom>
          <a:noFill/>
        </p:spPr>
        <p:txBody>
          <a:bodyPr wrap="square" rtlCol="0">
            <a:spAutoFit/>
          </a:bodyPr>
          <a:lstStyle/>
          <a:p>
            <a:r>
              <a:rPr lang="sl-SI" sz="1600" dirty="0" smtClean="0"/>
              <a:t>Kdor želi izvedeti o barvah še več, lahko prebere snov v učbeniku:</a:t>
            </a:r>
            <a:r>
              <a:rPr lang="sl-SI" sz="1600" dirty="0" smtClean="0">
                <a:hlinkClick r:id="rId3"/>
              </a:rPr>
              <a:t> https://eucbeniki.sio.si/nar7/1218/index.html</a:t>
            </a:r>
            <a:endParaRPr lang="sl-SI" sz="1600" dirty="0" smtClean="0"/>
          </a:p>
          <a:p>
            <a:r>
              <a:rPr lang="sl-SI" dirty="0" smtClean="0"/>
              <a:t> </a:t>
            </a:r>
          </a:p>
          <a:p>
            <a:endParaRPr lang="sl-SI"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193</TotalTime>
  <Words>310</Words>
  <Application>Microsoft Office PowerPoint</Application>
  <PresentationFormat>Diaprojekcija na zaslonu (4:3)</PresentationFormat>
  <Paragraphs>65</Paragraphs>
  <Slides>6</Slides>
  <Notes>0</Notes>
  <HiddenSlides>0</HiddenSlides>
  <MMClips>0</MMClips>
  <ScaleCrop>false</ScaleCrop>
  <HeadingPairs>
    <vt:vector size="4" baseType="variant">
      <vt:variant>
        <vt:lpstr>Tema</vt:lpstr>
      </vt:variant>
      <vt:variant>
        <vt:i4>1</vt:i4>
      </vt:variant>
      <vt:variant>
        <vt:lpstr>Naslovi diapozitivov</vt:lpstr>
      </vt:variant>
      <vt:variant>
        <vt:i4>6</vt:i4>
      </vt:variant>
    </vt:vector>
  </HeadingPairs>
  <TitlesOfParts>
    <vt:vector size="7" baseType="lpstr">
      <vt:lpstr>Modul</vt:lpstr>
      <vt:lpstr>Diapozitiv 1</vt:lpstr>
      <vt:lpstr>Diapozitiv 2</vt:lpstr>
      <vt:lpstr>Diapozitiv 3</vt:lpstr>
      <vt:lpstr>Diapozitiv 4</vt:lpstr>
      <vt:lpstr>Naloga: ROZETA</vt:lpstr>
      <vt:lpstr>Diapozitiv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SESTAVA LIKOVNEGA DELA</dc:title>
  <dc:creator>Uporabnik</dc:creator>
  <cp:lastModifiedBy>Uporabnik</cp:lastModifiedBy>
  <cp:revision>30</cp:revision>
  <dcterms:created xsi:type="dcterms:W3CDTF">2020-03-21T17:16:51Z</dcterms:created>
  <dcterms:modified xsi:type="dcterms:W3CDTF">2020-05-03T16:26:57Z</dcterms:modified>
</cp:coreProperties>
</file>