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44" r:id="rId4"/>
  </p:sldMasterIdLst>
  <p:notesMasterIdLst>
    <p:notesMasterId r:id="rId23"/>
  </p:notesMasterIdLst>
  <p:handoutMasterIdLst>
    <p:handoutMasterId r:id="rId24"/>
  </p:handoutMasterIdLst>
  <p:sldIdLst>
    <p:sldId id="256" r:id="rId5"/>
    <p:sldId id="280" r:id="rId6"/>
    <p:sldId id="258" r:id="rId7"/>
    <p:sldId id="275" r:id="rId8"/>
    <p:sldId id="276" r:id="rId9"/>
    <p:sldId id="277" r:id="rId10"/>
    <p:sldId id="278" r:id="rId11"/>
    <p:sldId id="279" r:id="rId12"/>
    <p:sldId id="281" r:id="rId13"/>
    <p:sldId id="283" r:id="rId14"/>
    <p:sldId id="282" r:id="rId15"/>
    <p:sldId id="284" r:id="rId16"/>
    <p:sldId id="285" r:id="rId17"/>
    <p:sldId id="286" r:id="rId18"/>
    <p:sldId id="287" r:id="rId19"/>
    <p:sldId id="289" r:id="rId20"/>
    <p:sldId id="288" r:id="rId21"/>
    <p:sldId id="290" r:id="rId22"/>
  </p:sldIdLst>
  <p:sldSz cx="12192000" cy="6858000"/>
  <p:notesSz cx="6858000" cy="9144000"/>
  <p:defaultTextStyle>
    <a:defPPr rtl="0">
      <a:defRPr lang="sl-S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58" autoAdjust="0"/>
    <p:restoredTop sz="94641" autoAdjust="0"/>
  </p:normalViewPr>
  <p:slideViewPr>
    <p:cSldViewPr snapToGrid="0" snapToObjects="1">
      <p:cViewPr varScale="1">
        <p:scale>
          <a:sx n="116" d="100"/>
          <a:sy n="116" d="100"/>
        </p:scale>
        <p:origin x="108" y="3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7" d="100"/>
          <a:sy n="77" d="100"/>
        </p:scale>
        <p:origin x="388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>
            <a:extLst>
              <a:ext uri="{FF2B5EF4-FFF2-40B4-BE49-F238E27FC236}">
                <a16:creationId xmlns="" xmlns:a16="http://schemas.microsoft.com/office/drawing/2014/main" id="{4C72E697-6BEF-436E-82D5-260D6ACBFE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značba mesta datuma 2">
            <a:extLst>
              <a:ext uri="{FF2B5EF4-FFF2-40B4-BE49-F238E27FC236}">
                <a16:creationId xmlns="" xmlns:a16="http://schemas.microsoft.com/office/drawing/2014/main" id="{D4EB95FF-A7F1-4CB3-92C7-2341B92DFB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E3E73-9E4E-4E23-9E30-E21DE7EB35AF}" type="datetime1">
              <a:rPr lang="sl-SI" smtClean="0"/>
              <a:t>7. 04. 2020</a:t>
            </a:fld>
            <a:endParaRPr lang="sl-SI" dirty="0"/>
          </a:p>
        </p:txBody>
      </p:sp>
      <p:sp>
        <p:nvSpPr>
          <p:cNvPr id="4" name="Označba mesta noge 3">
            <a:extLst>
              <a:ext uri="{FF2B5EF4-FFF2-40B4-BE49-F238E27FC236}">
                <a16:creationId xmlns="" xmlns:a16="http://schemas.microsoft.com/office/drawing/2014/main" id="{F7BBE378-33F2-4433-A959-EE66F38C2C0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="" xmlns:a16="http://schemas.microsoft.com/office/drawing/2014/main" id="{34136EA9-F2D9-4407-9F28-4B56804FE9E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537AEB-FE25-42EF-8937-F56276A18BA8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788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3" name="Označba mest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CA2FCC-31E2-4515-8664-4DEDA123D237}" type="datetime1">
              <a:rPr lang="sl-SI" smtClean="0"/>
              <a:pPr/>
              <a:t>7. 04. 2020</a:t>
            </a:fld>
            <a:endParaRPr lang="sl-SI" dirty="0"/>
          </a:p>
        </p:txBody>
      </p:sp>
      <p:sp>
        <p:nvSpPr>
          <p:cNvPr id="4" name="Označba mest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l-SI" noProof="0"/>
          </a:p>
        </p:txBody>
      </p:sp>
      <p:sp>
        <p:nvSpPr>
          <p:cNvPr id="5" name="Označba mesta opomb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dirty="0"/>
              <a:t>Uredite sloge besedila matrice</a:t>
            </a:r>
          </a:p>
          <a:p>
            <a:pPr lvl="1"/>
            <a:r>
              <a:rPr lang="sl-SI" noProof="0" dirty="0"/>
              <a:t>Druga raven</a:t>
            </a:r>
          </a:p>
          <a:p>
            <a:pPr lvl="2"/>
            <a:r>
              <a:rPr lang="sl-SI" noProof="0" dirty="0"/>
              <a:t>Tretja raven</a:t>
            </a:r>
          </a:p>
          <a:p>
            <a:pPr lvl="3"/>
            <a:r>
              <a:rPr lang="sl-SI" noProof="0" dirty="0"/>
              <a:t>Četrta raven</a:t>
            </a:r>
          </a:p>
          <a:p>
            <a:pPr lvl="4"/>
            <a:r>
              <a:rPr lang="sl-SI" noProof="0" dirty="0"/>
              <a:t>Peta raven</a:t>
            </a:r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 noProof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CE3986-D177-47E0-8C65-5097C226ED3E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898851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E3986-D177-47E0-8C65-5097C226ED3E}" type="slidenum">
              <a:rPr lang="sl-SI" smtClean="0"/>
              <a:t>1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171655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CE3986-D177-47E0-8C65-5097C226ED3E}" type="slidenum">
              <a:rPr lang="sl-SI" smtClean="0"/>
              <a:t>3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2112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Nebo R1---PrekrivniNaslov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ctrTitle" hasCustomPrompt="1"/>
          </p:nvPr>
        </p:nvSpPr>
        <p:spPr>
          <a:xfrm>
            <a:off x="3962399" y="1964267"/>
            <a:ext cx="7197726" cy="2421464"/>
          </a:xfrm>
        </p:spPr>
        <p:txBody>
          <a:bodyPr rtlCol="0"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l-SI" noProof="0" smtClean="0"/>
              <a:t>Uredite slog podnaslova matrice</a:t>
            </a:r>
            <a:endParaRPr lang="sl-SI" noProof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 rtlCol="0"/>
          <a:lstStyle/>
          <a:p>
            <a:pPr rtl="0"/>
            <a:fld id="{4B400B7E-4855-45EB-BEE6-26C1C4BDB17B}" type="datetime1">
              <a:rPr lang="sl-SI" noProof="0" smtClean="0"/>
              <a:t>7. 04. 2020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202325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5800" y="4732865"/>
            <a:ext cx="10131427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sliko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5299603"/>
            <a:ext cx="10131427" cy="49371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F3FA42E-1ACB-4C6F-B19F-E4111A1C97C5}" type="datetime1">
              <a:rPr lang="sl-SI" noProof="0" smtClean="0"/>
              <a:t>7. 04. 2020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386312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n na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5801" y="609601"/>
            <a:ext cx="10131427" cy="3124199"/>
          </a:xfrm>
        </p:spPr>
        <p:txBody>
          <a:bodyPr rtlCol="0" anchor="ctr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85800" y="4343400"/>
            <a:ext cx="10131428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26EE1E8-CF49-45B7-B04B-01EC99544FD2}" type="datetime1">
              <a:rPr lang="sl-SI" noProof="0" smtClean="0"/>
              <a:t>7. 04. 2020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4980088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Polje_z_besedilom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sl-SI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4" name="Polje z besedilom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sl-SI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  <p:sp>
        <p:nvSpPr>
          <p:cNvPr id="16" name="Naslov 1"/>
          <p:cNvSpPr>
            <a:spLocks noGrp="1"/>
          </p:cNvSpPr>
          <p:nvPr>
            <p:ph type="title" hasCustomPrompt="1"/>
          </p:nvPr>
        </p:nvSpPr>
        <p:spPr>
          <a:xfrm>
            <a:off x="992267" y="609601"/>
            <a:ext cx="9550399" cy="2743199"/>
          </a:xfrm>
        </p:spPr>
        <p:txBody>
          <a:bodyPr rtlCol="0"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10" name="Označba mesta za besedilo 9"/>
          <p:cNvSpPr>
            <a:spLocks noGrp="1"/>
          </p:cNvSpPr>
          <p:nvPr>
            <p:ph type="body" sz="quarter" idx="13" hasCustomPrompt="1"/>
          </p:nvPr>
        </p:nvSpPr>
        <p:spPr>
          <a:xfrm>
            <a:off x="1097875" y="3352800"/>
            <a:ext cx="9339184" cy="381000"/>
          </a:xfrm>
        </p:spPr>
        <p:txBody>
          <a:bodyPr rtlCol="0"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87465" y="4343400"/>
            <a:ext cx="10152367" cy="14478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DA1083-8CB3-4E79-BAA8-BC52001B80EB}" type="datetime1">
              <a:rPr lang="sl-SI" noProof="0" smtClean="0"/>
              <a:t>7. 04. 2020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20505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5802" y="3308581"/>
            <a:ext cx="10131425" cy="1468800"/>
          </a:xfrm>
        </p:spPr>
        <p:txBody>
          <a:bodyPr rtlCol="0" anchor="b">
            <a:normAutofit/>
          </a:bodyPr>
          <a:lstStyle>
            <a:lvl1pPr algn="l">
              <a:defRPr sz="3200" b="0" cap="none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85801" y="4777381"/>
            <a:ext cx="10131426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18F0009-1636-4108-AD7E-A8EB4ABC2B9C}" type="datetime1">
              <a:rPr lang="sl-SI" noProof="0" smtClean="0"/>
              <a:t>7. 04. 2020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178569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z imenom za 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lika 10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Polje_z_besedilom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sl-SI" sz="8000" noProof="0">
                <a:solidFill>
                  <a:schemeClr val="tx1"/>
                </a:solidFill>
                <a:effectLst/>
              </a:rPr>
              <a:t>«</a:t>
            </a:r>
          </a:p>
        </p:txBody>
      </p:sp>
      <p:sp>
        <p:nvSpPr>
          <p:cNvPr id="14" name="Polje z besedilom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sl-SI" sz="8000" noProof="0">
                <a:solidFill>
                  <a:schemeClr val="tx1"/>
                </a:solidFill>
                <a:effectLst/>
              </a:rPr>
              <a:t>»</a:t>
            </a:r>
          </a:p>
        </p:txBody>
      </p:sp>
      <p:sp>
        <p:nvSpPr>
          <p:cNvPr id="16" name="Naslov 1"/>
          <p:cNvSpPr>
            <a:spLocks noGrp="1"/>
          </p:cNvSpPr>
          <p:nvPr>
            <p:ph type="title" hasCustomPrompt="1"/>
          </p:nvPr>
        </p:nvSpPr>
        <p:spPr>
          <a:xfrm>
            <a:off x="992267" y="609601"/>
            <a:ext cx="9550399" cy="2743199"/>
          </a:xfrm>
        </p:spPr>
        <p:txBody>
          <a:bodyPr rtlCol="0"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10" name="Označba mesta za besedilo 9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sl-SI" noProof="0"/>
              <a:t>Uredite sloge besedila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85799" y="4775200"/>
            <a:ext cx="10135436" cy="10160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2DAC58F-4669-4BEF-A3CE-E492F3A312B7}" type="datetime1">
              <a:rPr lang="sl-SI" noProof="0" smtClean="0"/>
              <a:t>7. 04. 2020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0441876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ilno ali napač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sl-SI" noProof="0"/>
              <a:t>Uredite slog naslova matrice</a:t>
            </a:r>
          </a:p>
        </p:txBody>
      </p:sp>
      <p:sp>
        <p:nvSpPr>
          <p:cNvPr id="10" name="Označba mesta za besedilo 9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sl-SI" noProof="0"/>
              <a:t>Uredite sloge besedila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85800" y="4343400"/>
            <a:ext cx="10131428" cy="14478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E3861DD-53D8-41E6-9F27-6B83C0912AAF}" type="datetime1">
              <a:rPr lang="sl-SI" noProof="0" smtClean="0"/>
              <a:t>7. 04. 2020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42859608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Naslov 1"/>
          <p:cNvSpPr>
            <a:spLocks noGrp="1"/>
          </p:cNvSpPr>
          <p:nvPr>
            <p:ph type="title" hasCustomPrompt="1"/>
          </p:nvPr>
        </p:nvSpPr>
        <p:spPr>
          <a:xfrm>
            <a:off x="685801" y="609600"/>
            <a:ext cx="10131425" cy="1456267"/>
          </a:xfrm>
        </p:spPr>
        <p:txBody>
          <a:bodyPr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498767-4D96-46B5-A820-901EE623904D}" type="datetime1">
              <a:rPr lang="sl-SI" noProof="0" smtClean="0"/>
              <a:t>7. 04. 2020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202126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vpičen naslov 1"/>
          <p:cNvSpPr>
            <a:spLocks noGrp="1"/>
          </p:cNvSpPr>
          <p:nvPr>
            <p:ph type="title" orient="vert" hasCustomPrompt="1"/>
          </p:nvPr>
        </p:nvSpPr>
        <p:spPr>
          <a:xfrm>
            <a:off x="8658675" y="609599"/>
            <a:ext cx="2158552" cy="5181601"/>
          </a:xfrm>
        </p:spPr>
        <p:txBody>
          <a:bodyPr vert="eaVert"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09600"/>
            <a:ext cx="7832116" cy="5181600"/>
          </a:xfrm>
        </p:spPr>
        <p:txBody>
          <a:bodyPr vert="eaVert" rtlCol="0" anchor="t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370C596-D911-4733-B4CB-E4C983D29DCB}" type="datetime1">
              <a:rPr lang="sl-SI" noProof="0" smtClean="0"/>
              <a:t>7. 04. 2020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447542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/>
        <p:txBody>
          <a:bodyPr rtlCol="0" anchor="ctr"/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665B1A-2719-4A91-951E-50A0DA959F77}" type="datetime1">
              <a:rPr lang="sl-SI" noProof="0" smtClean="0"/>
              <a:t>7. 04. 2020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466546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lika 6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5800" y="3308581"/>
            <a:ext cx="10131427" cy="1468800"/>
          </a:xfrm>
        </p:spPr>
        <p:txBody>
          <a:bodyPr rtlCol="0" anchor="b"/>
          <a:lstStyle>
            <a:lvl1pPr algn="l">
              <a:defRPr sz="4000" b="0" cap="all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685799" y="4777381"/>
            <a:ext cx="10131428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23DDFA7-5AAF-48DE-BBC5-A22AC0C87336}" type="datetime1">
              <a:rPr lang="sl-SI" noProof="0" smtClean="0"/>
              <a:t>7. 04. 2020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074580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 hasCustomPrompt="1"/>
          </p:nvPr>
        </p:nvSpPr>
        <p:spPr>
          <a:xfrm>
            <a:off x="685802" y="2142067"/>
            <a:ext cx="4995334" cy="3649134"/>
          </a:xfrm>
        </p:spPr>
        <p:txBody>
          <a:bodyPr rtlCol="0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5821895" y="2142067"/>
            <a:ext cx="4995332" cy="3649133"/>
          </a:xfrm>
        </p:spPr>
        <p:txBody>
          <a:bodyPr rtlCol="0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4631136-D147-48A8-8A10-25BB2E61D919}" type="datetime1">
              <a:rPr lang="sl-SI" noProof="0" smtClean="0"/>
              <a:t>7. 04. 2020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62310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 hasCustomPrompt="1"/>
          </p:nvPr>
        </p:nvSpPr>
        <p:spPr>
          <a:xfrm>
            <a:off x="685801" y="2870201"/>
            <a:ext cx="4996923" cy="2920998"/>
          </a:xfrm>
        </p:spPr>
        <p:txBody>
          <a:bodyPr rtlCol="0" anchor="t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5" name="Označba mesta za besedilo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 hasCustomPrompt="1"/>
          </p:nvPr>
        </p:nvSpPr>
        <p:spPr>
          <a:xfrm>
            <a:off x="5823483" y="2870201"/>
            <a:ext cx="4995334" cy="2920998"/>
          </a:xfrm>
        </p:spPr>
        <p:txBody>
          <a:bodyPr rtlCol="0" anchor="t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8FBD0E3-CAE7-4DF3-A6B8-7A859CBCAA44}" type="datetime1">
              <a:rPr lang="sl-SI" noProof="0" smtClean="0"/>
              <a:t>7. 04. 2020</a:t>
            </a:fld>
            <a:endParaRPr lang="sl-SI" noProof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9" name="Označba mesta za številko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987299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249C76B-8291-40E5-9EE8-8CE1D6512EF1}" type="datetime1">
              <a:rPr lang="sl-SI" noProof="0" smtClean="0"/>
              <a:t>7. 04. 2020</a:t>
            </a:fld>
            <a:endParaRPr lang="sl-SI" noProof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5" name="Označba mesta za številko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4240550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709EF4-B6C0-4019-8506-FE7A95958D0C}" type="datetime1">
              <a:rPr lang="sl-SI" noProof="0" smtClean="0"/>
              <a:t>7. 04. 2020</a:t>
            </a:fld>
            <a:endParaRPr lang="sl-SI" noProof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4" name="Označba mesta za številko diapoz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3293073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5800" y="2074333"/>
            <a:ext cx="3680885" cy="1371600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 hasCustomPrompt="1"/>
          </p:nvPr>
        </p:nvSpPr>
        <p:spPr>
          <a:xfrm>
            <a:off x="4648201" y="609601"/>
            <a:ext cx="6169026" cy="5181600"/>
          </a:xfrm>
        </p:spPr>
        <p:txBody>
          <a:bodyPr rtlCol="0" anchor="ctr">
            <a:normAutofit/>
          </a:bodyPr>
          <a:lstStyle/>
          <a:p>
            <a:pPr lvl="0" rtl="0"/>
            <a:r>
              <a:rPr lang="sl-SI" noProof="0"/>
              <a:t>Uredite sloge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3445933"/>
            <a:ext cx="3680885" cy="1828800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615659E-9F58-4080-BF23-612CAA18D052}" type="datetime1">
              <a:rPr lang="sl-SI" noProof="0" smtClean="0"/>
              <a:t>7. 04. 2020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140976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lika 7" descr="Nebo R1---PrekrivniVsebina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 hasCustomPrompt="1"/>
          </p:nvPr>
        </p:nvSpPr>
        <p:spPr>
          <a:xfrm>
            <a:off x="685800" y="1600200"/>
            <a:ext cx="6164653" cy="1371600"/>
          </a:xfrm>
        </p:spPr>
        <p:txBody>
          <a:bodyPr rtlCol="0" anchor="b">
            <a:normAutofit/>
          </a:bodyPr>
          <a:lstStyle>
            <a:lvl1pPr algn="l">
              <a:defRPr sz="2800" b="0"/>
            </a:lvl1pPr>
          </a:lstStyle>
          <a:p>
            <a:pPr rtl="0"/>
            <a:r>
              <a:rPr lang="sl-SI" noProof="0"/>
              <a:t>Uredite slog naslova matrice</a:t>
            </a:r>
          </a:p>
        </p:txBody>
      </p:sp>
      <p:sp>
        <p:nvSpPr>
          <p:cNvPr id="14" name="Označba mesta za sliko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sl-SI" noProof="0"/>
              <a:t>Kliknite ikono, da dodate sliko</a:t>
            </a:r>
          </a:p>
        </p:txBody>
      </p:sp>
      <p:sp>
        <p:nvSpPr>
          <p:cNvPr id="4" name="Označba mesta za besedilo 3"/>
          <p:cNvSpPr>
            <a:spLocks noGrp="1"/>
          </p:cNvSpPr>
          <p:nvPr>
            <p:ph type="body" sz="half" idx="2" hasCustomPrompt="1"/>
          </p:nvPr>
        </p:nvSpPr>
        <p:spPr>
          <a:xfrm>
            <a:off x="685800" y="2971800"/>
            <a:ext cx="6164653" cy="1828800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Uredite sloge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29F59D3-E178-4846-9A21-78549920EF99}" type="datetime1">
              <a:rPr lang="sl-SI" noProof="0" smtClean="0"/>
              <a:t>7. 04. 2020</a:t>
            </a:fld>
            <a:endParaRPr lang="sl-SI" noProof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sl-SI" noProof="0"/>
          </a:p>
        </p:txBody>
      </p:sp>
      <p:sp>
        <p:nvSpPr>
          <p:cNvPr id="7" name="Označba mesta za številko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2179080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sl-SI" noProof="0" dirty="0"/>
              <a:t>Uredite slog naslova matrice</a:t>
            </a:r>
          </a:p>
        </p:txBody>
      </p:sp>
      <p:sp>
        <p:nvSpPr>
          <p:cNvPr id="3" name="Označba mesta za besedilo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144D9DA3-1457-4C73-BC14-84C4A10A244D}" type="datetime1">
              <a:rPr lang="sl-SI" noProof="0" smtClean="0"/>
              <a:t>7. 04. 2020</a:t>
            </a:fld>
            <a:endParaRPr lang="sl-SI" noProof="0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endParaRPr lang="sl-SI" noProof="0"/>
          </a:p>
        </p:txBody>
      </p:sp>
      <p:sp>
        <p:nvSpPr>
          <p:cNvPr id="6" name="Označba mesta za številko diapozitiva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rtl="0"/>
            <a:fld id="{69E57DC2-970A-4B3E-BB1C-7A09969E49DF}" type="slidenum">
              <a:rPr lang="sl-SI" noProof="0" smtClean="0"/>
              <a:pPr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6450657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sl.wikipedia.org/wiki/Prekmurski_Slovenci" TargetMode="External"/><Relationship Id="rId3" Type="http://schemas.openxmlformats.org/officeDocument/2006/relationships/hyperlink" Target="https://sl.wikipedia.org/wiki/Slovenija" TargetMode="External"/><Relationship Id="rId7" Type="http://schemas.openxmlformats.org/officeDocument/2006/relationships/hyperlink" Target="https://sl.wikipedia.org/wiki/Kraljevina_Srbov,_Hrvatov_in_Slovencev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l.wikipedia.org/wiki/Prekmurje" TargetMode="External"/><Relationship Id="rId5" Type="http://schemas.openxmlformats.org/officeDocument/2006/relationships/hyperlink" Target="https://sl.wikipedia.org/wiki/17._avgust" TargetMode="External"/><Relationship Id="rId4" Type="http://schemas.openxmlformats.org/officeDocument/2006/relationships/hyperlink" Target="https://sl.wikipedia.org/wiki/Praznik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sl.wikipedia.org/wiki/15._september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l.wikipedia.org/wiki/Dan_vrnitve_Primorske_k_mati%C4%8Dni_domovini#cite_note-2" TargetMode="External"/><Relationship Id="rId5" Type="http://schemas.openxmlformats.org/officeDocument/2006/relationships/hyperlink" Target="https://sl.wikipedia.org/wiki/Primorska" TargetMode="External"/><Relationship Id="rId4" Type="http://schemas.openxmlformats.org/officeDocument/2006/relationships/hyperlink" Target="https://sl.wikipedia.org/wiki/1947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sl.wikipedia.org/wiki/Osamosvojitev_Slovenije" TargetMode="External"/><Relationship Id="rId2" Type="http://schemas.openxmlformats.org/officeDocument/2006/relationships/hyperlink" Target="https://sl.wikipedia.org/wiki/25._oktober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hyperlink" Target="https://sl.wikipedia.org/wiki/Jugoslovanska_ljudska_armada" TargetMode="External"/><Relationship Id="rId4" Type="http://schemas.openxmlformats.org/officeDocument/2006/relationships/hyperlink" Target="https://sl.wikipedia.org/wiki/Slovenska_osamosvojitvena_vojna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="" xmlns:a16="http://schemas.microsoft.com/office/drawing/2014/main" id="{340C7600-5BA8-4A54-887F-74AF87750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62399" y="2554817"/>
            <a:ext cx="7197726" cy="2421464"/>
          </a:xfrm>
        </p:spPr>
        <p:txBody>
          <a:bodyPr rtlCol="0">
            <a:noAutofit/>
          </a:bodyPr>
          <a:lstStyle/>
          <a:p>
            <a:pPr rtl="0"/>
            <a:r>
              <a:rPr lang="sl-SI" sz="8000" b="1" dirty="0" smtClean="0"/>
              <a:t>SLOVENSKI DRŽAVNI PRAZNIKI</a:t>
            </a:r>
            <a:endParaRPr lang="sl-SI" sz="8000" b="1" dirty="0"/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38" y="637015"/>
            <a:ext cx="5250338" cy="2625169"/>
          </a:xfrm>
          <a:prstGeom prst="rect">
            <a:avLst/>
          </a:prstGeom>
        </p:spPr>
      </p:pic>
      <p:pic>
        <p:nvPicPr>
          <p:cNvPr id="1028" name="Picture 4" descr="Slovenska narodna himna : Travel-Slove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57" y="3625077"/>
            <a:ext cx="28575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7721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799" y="423333"/>
            <a:ext cx="10131425" cy="592667"/>
          </a:xfrm>
        </p:spPr>
        <p:txBody>
          <a:bodyPr>
            <a:noAutofit/>
          </a:bodyPr>
          <a:lstStyle/>
          <a:p>
            <a:r>
              <a:rPr lang="sl-SI" sz="4000" b="1" dirty="0" smtClean="0"/>
              <a:t>Državni prazniki- ki niso dela prosti dnevi</a:t>
            </a:r>
            <a:endParaRPr lang="sl-SI" sz="40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5800" y="1473200"/>
            <a:ext cx="10131425" cy="4792133"/>
          </a:xfrm>
        </p:spPr>
        <p:txBody>
          <a:bodyPr>
            <a:normAutofit fontScale="92500" lnSpcReduction="20000"/>
          </a:bodyPr>
          <a:lstStyle/>
          <a:p>
            <a:r>
              <a:rPr lang="sl-SI" sz="3200" dirty="0" smtClean="0"/>
              <a:t>DAN PRIMOŽA TRUBARJA</a:t>
            </a:r>
          </a:p>
          <a:p>
            <a:r>
              <a:rPr lang="sl-SI" sz="3200" dirty="0" smtClean="0"/>
              <a:t>ZDRUŽITEV PREKMURSKIH SLOVENCEV Z MATIČNIM NARODOM</a:t>
            </a:r>
          </a:p>
          <a:p>
            <a:r>
              <a:rPr lang="sl-SI" sz="3200" dirty="0" smtClean="0"/>
              <a:t>VRNITEV PRIMORSKE K MATIČNI DOMOVINI</a:t>
            </a:r>
          </a:p>
          <a:p>
            <a:r>
              <a:rPr lang="sl-SI" sz="3200" dirty="0" smtClean="0"/>
              <a:t>DAN SUVERENOSTI</a:t>
            </a:r>
          </a:p>
          <a:p>
            <a:r>
              <a:rPr lang="sl-SI" sz="3200" dirty="0" smtClean="0"/>
              <a:t>DAN RUDOLFA MAISTRA</a:t>
            </a:r>
          </a:p>
          <a:p>
            <a:endParaRPr lang="sl-SI" sz="3200" dirty="0" smtClean="0"/>
          </a:p>
          <a:p>
            <a:endParaRPr lang="sl-SI" sz="3200" dirty="0" smtClean="0"/>
          </a:p>
          <a:p>
            <a:r>
              <a:rPr lang="sl-SI" sz="3800" dirty="0" smtClean="0"/>
              <a:t>Imena praznikov pišemo z malo začetnico, RAZEN LASTNIH IMEN.</a:t>
            </a:r>
            <a:endParaRPr lang="sl-SI" sz="3800" dirty="0"/>
          </a:p>
        </p:txBody>
      </p:sp>
    </p:spTree>
    <p:extLst>
      <p:ext uri="{BB962C8B-B14F-4D97-AF65-F5344CB8AC3E}">
        <p14:creationId xmlns:p14="http://schemas.microsoft.com/office/powerpoint/2010/main" val="597705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214533" y="1729939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l-SI" sz="2000" b="1" dirty="0">
              <a:latin typeface="Source Sans Pro"/>
            </a:endParaRPr>
          </a:p>
          <a:p>
            <a:r>
              <a:rPr lang="sl-SI" sz="2000" b="1" dirty="0" smtClean="0">
                <a:latin typeface="Source Sans Pro"/>
              </a:rPr>
              <a:t>Državni </a:t>
            </a:r>
            <a:r>
              <a:rPr lang="sl-SI" sz="2000" b="1" dirty="0">
                <a:latin typeface="Source Sans Pro"/>
              </a:rPr>
              <a:t>zbor je državni praznik, ki pa ni dela prost dan, sprejel junija 2010. Za spominski dan avtorja prve knjige v slovenskem </a:t>
            </a:r>
            <a:r>
              <a:rPr lang="sl-SI" sz="2000" b="1" dirty="0" smtClean="0">
                <a:latin typeface="Source Sans Pro"/>
              </a:rPr>
              <a:t>jeziku je </a:t>
            </a:r>
            <a:r>
              <a:rPr lang="sl-SI" sz="2000" b="1" dirty="0">
                <a:latin typeface="Source Sans Pro"/>
              </a:rPr>
              <a:t>bil izbran domnevni datum njegovega rojstva v juniju 1508.</a:t>
            </a:r>
          </a:p>
          <a:p>
            <a:r>
              <a:rPr lang="sl-SI" sz="2000" dirty="0">
                <a:latin typeface="Source Sans Pro"/>
              </a:rPr>
              <a:t/>
            </a:r>
            <a:br>
              <a:rPr lang="sl-SI" sz="2000" dirty="0">
                <a:latin typeface="Source Sans Pro"/>
              </a:rPr>
            </a:br>
            <a:endParaRPr lang="sl-SI" sz="2000" dirty="0"/>
          </a:p>
        </p:txBody>
      </p:sp>
      <p:pic>
        <p:nvPicPr>
          <p:cNvPr id="1026" name="Picture 2" descr="Državni praznik: Dan Primoža Trubarja - dolenjske-toplice.s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" y="2345266"/>
            <a:ext cx="573024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461319" y="411892"/>
            <a:ext cx="1096456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latin typeface="Source Sans Pro"/>
              </a:rPr>
              <a:t>dan Primoža Trubarja</a:t>
            </a:r>
          </a:p>
          <a:p>
            <a:r>
              <a:rPr lang="sl-SI" sz="4400" b="1" dirty="0">
                <a:latin typeface="Source Sans Pro"/>
              </a:rPr>
              <a:t>8.JUNIJ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429676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an združitve prekmurskih Slovencev - Radio Prv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40" y="2494504"/>
            <a:ext cx="5571067" cy="3776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6096000" y="2038707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l-SI" sz="2400" b="1" dirty="0" smtClean="0">
              <a:latin typeface="Arial" panose="020B0604020202020204" pitchFamily="34" charset="0"/>
            </a:endParaRPr>
          </a:p>
          <a:p>
            <a:r>
              <a:rPr lang="sl-SI" sz="2400" b="1" dirty="0" smtClean="0">
                <a:latin typeface="Arial" panose="020B0604020202020204" pitchFamily="34" charset="0"/>
              </a:rPr>
              <a:t>Priključitev </a:t>
            </a:r>
            <a:r>
              <a:rPr lang="sl-SI" sz="2400" b="1" dirty="0">
                <a:latin typeface="Arial" panose="020B0604020202020204" pitchFamily="34" charset="0"/>
              </a:rPr>
              <a:t>Prekmurja matičnemu narodu</a:t>
            </a:r>
            <a:r>
              <a:rPr lang="sl-SI" sz="2400" dirty="0">
                <a:latin typeface="Arial" panose="020B0604020202020204" pitchFamily="34" charset="0"/>
              </a:rPr>
              <a:t> je </a:t>
            </a:r>
            <a:r>
              <a:rPr lang="sl-SI" sz="2400" dirty="0">
                <a:latin typeface="Arial" panose="020B0604020202020204" pitchFamily="34" charset="0"/>
                <a:hlinkClick r:id="rId3" tooltip="Slovenija"/>
              </a:rPr>
              <a:t>slovenski</a:t>
            </a:r>
            <a:r>
              <a:rPr lang="sl-SI" sz="2400" dirty="0">
                <a:latin typeface="Arial" panose="020B0604020202020204" pitchFamily="34" charset="0"/>
              </a:rPr>
              <a:t> </a:t>
            </a:r>
            <a:r>
              <a:rPr lang="sl-SI" sz="2400" dirty="0">
                <a:latin typeface="Arial" panose="020B0604020202020204" pitchFamily="34" charset="0"/>
                <a:hlinkClick r:id="rId4" tooltip="Praznik"/>
              </a:rPr>
              <a:t>praznik</a:t>
            </a:r>
            <a:r>
              <a:rPr lang="sl-SI" sz="2400" dirty="0">
                <a:latin typeface="Arial" panose="020B0604020202020204" pitchFamily="34" charset="0"/>
              </a:rPr>
              <a:t>, ki ga praznujemo na </a:t>
            </a:r>
            <a:r>
              <a:rPr lang="sl-SI" sz="2400" dirty="0">
                <a:latin typeface="Arial" panose="020B0604020202020204" pitchFamily="34" charset="0"/>
                <a:hlinkClick r:id="rId5" tooltip="17. avgust"/>
              </a:rPr>
              <a:t>17. avgust</a:t>
            </a:r>
            <a:r>
              <a:rPr lang="sl-SI" sz="2400" dirty="0">
                <a:latin typeface="Arial" panose="020B0604020202020204" pitchFamily="34" charset="0"/>
              </a:rPr>
              <a:t>, dan, ko je </a:t>
            </a:r>
            <a:r>
              <a:rPr lang="sl-SI" sz="2400" dirty="0">
                <a:latin typeface="Arial" panose="020B0604020202020204" pitchFamily="34" charset="0"/>
                <a:hlinkClick r:id="rId6" tooltip="Prekmurje"/>
              </a:rPr>
              <a:t>Prekmurje</a:t>
            </a:r>
            <a:r>
              <a:rPr lang="sl-SI" sz="2400" dirty="0">
                <a:latin typeface="Arial" panose="020B0604020202020204" pitchFamily="34" charset="0"/>
              </a:rPr>
              <a:t> </a:t>
            </a:r>
            <a:r>
              <a:rPr lang="sl-SI" sz="2400" dirty="0" smtClean="0">
                <a:latin typeface="Arial" panose="020B0604020202020204" pitchFamily="34" charset="0"/>
              </a:rPr>
              <a:t>pripadlo</a:t>
            </a:r>
            <a:r>
              <a:rPr lang="sl-SI" sz="2400" dirty="0">
                <a:latin typeface="Arial" panose="020B0604020202020204" pitchFamily="34" charset="0"/>
              </a:rPr>
              <a:t> </a:t>
            </a:r>
            <a:r>
              <a:rPr lang="sl-SI" sz="2400" dirty="0">
                <a:latin typeface="Arial" panose="020B0604020202020204" pitchFamily="34" charset="0"/>
                <a:hlinkClick r:id="rId7" tooltip="Kraljevina Srbov, Hrvatov in Slovencev"/>
              </a:rPr>
              <a:t>Kraljevini Srbov, Hrvatov in Slovencev</a:t>
            </a:r>
            <a:r>
              <a:rPr lang="sl-SI" sz="2400" dirty="0">
                <a:latin typeface="Arial" panose="020B0604020202020204" pitchFamily="34" charset="0"/>
              </a:rPr>
              <a:t>, s tem pa so bili </a:t>
            </a:r>
            <a:r>
              <a:rPr lang="sl-SI" sz="2400" dirty="0">
                <a:latin typeface="Arial" panose="020B0604020202020204" pitchFamily="34" charset="0"/>
                <a:hlinkClick r:id="rId8" tooltip="Prekmurski Slovenci"/>
              </a:rPr>
              <a:t>prekmurski Slovenci</a:t>
            </a:r>
            <a:r>
              <a:rPr lang="sl-SI" sz="2400" dirty="0">
                <a:latin typeface="Arial" panose="020B0604020202020204" pitchFamily="34" charset="0"/>
              </a:rPr>
              <a:t> po stoletjih madžarske oblasti znova združeni z matičnim </a:t>
            </a:r>
            <a:r>
              <a:rPr lang="sl-SI" sz="2400" dirty="0" smtClean="0">
                <a:latin typeface="Arial" panose="020B0604020202020204" pitchFamily="34" charset="0"/>
              </a:rPr>
              <a:t>narodom.</a:t>
            </a:r>
            <a:endParaRPr lang="sl-SI" sz="2400" dirty="0"/>
          </a:p>
        </p:txBody>
      </p:sp>
      <p:sp>
        <p:nvSpPr>
          <p:cNvPr id="3" name="PoljeZBesedilom 2"/>
          <p:cNvSpPr txBox="1"/>
          <p:nvPr/>
        </p:nvSpPr>
        <p:spPr>
          <a:xfrm>
            <a:off x="302740" y="293060"/>
            <a:ext cx="108101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b="1" dirty="0">
                <a:latin typeface="Arial" panose="020B0604020202020204" pitchFamily="34" charset="0"/>
              </a:rPr>
              <a:t>Združitev prekmurskih Slovencev z matičnim narodom</a:t>
            </a:r>
          </a:p>
          <a:p>
            <a:r>
              <a:rPr lang="sl-SI" sz="4000" b="1" dirty="0">
                <a:latin typeface="Arial" panose="020B0604020202020204" pitchFamily="34" charset="0"/>
              </a:rPr>
              <a:t>17.AVGUST</a:t>
            </a: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21582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lovenska vlada podpira preimenovanje praznika vrnitev Primorske k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42" y="3644444"/>
            <a:ext cx="4524375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5249333" y="310634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sl-SI" sz="3200" b="1" dirty="0">
              <a:latin typeface="Arial" panose="020B0604020202020204" pitchFamily="34" charset="0"/>
            </a:endParaRPr>
          </a:p>
          <a:p>
            <a:r>
              <a:rPr lang="sl-SI" sz="2400" dirty="0" smtClean="0">
                <a:latin typeface="Arial" panose="020B0604020202020204" pitchFamily="34" charset="0"/>
              </a:rPr>
              <a:t>Praznik </a:t>
            </a:r>
            <a:r>
              <a:rPr lang="sl-SI" sz="2400" dirty="0">
                <a:latin typeface="Arial" panose="020B0604020202020204" pitchFamily="34" charset="0"/>
              </a:rPr>
              <a:t>obeležuje </a:t>
            </a:r>
            <a:r>
              <a:rPr lang="sl-SI" sz="2400" dirty="0">
                <a:latin typeface="Arial" panose="020B0604020202020204" pitchFamily="34" charset="0"/>
                <a:hlinkClick r:id="rId3" tooltip="15. september"/>
              </a:rPr>
              <a:t>15. september</a:t>
            </a:r>
            <a:r>
              <a:rPr lang="sl-SI" sz="2400" dirty="0">
                <a:latin typeface="Arial" panose="020B0604020202020204" pitchFamily="34" charset="0"/>
              </a:rPr>
              <a:t> </a:t>
            </a:r>
            <a:r>
              <a:rPr lang="sl-SI" sz="2400" dirty="0">
                <a:latin typeface="Arial" panose="020B0604020202020204" pitchFamily="34" charset="0"/>
                <a:hlinkClick r:id="rId4" tooltip="1947"/>
              </a:rPr>
              <a:t>1947</a:t>
            </a:r>
            <a:r>
              <a:rPr lang="sl-SI" sz="2400" dirty="0">
                <a:latin typeface="Arial" panose="020B0604020202020204" pitchFamily="34" charset="0"/>
              </a:rPr>
              <a:t>, ko je </a:t>
            </a:r>
            <a:r>
              <a:rPr lang="sl-SI" sz="2400" dirty="0" smtClean="0">
                <a:latin typeface="Arial" panose="020B0604020202020204" pitchFamily="34" charset="0"/>
              </a:rPr>
              <a:t>takratni </a:t>
            </a:r>
            <a:r>
              <a:rPr lang="sl-SI" sz="2400" dirty="0">
                <a:latin typeface="Arial" panose="020B0604020202020204" pitchFamily="34" charset="0"/>
              </a:rPr>
              <a:t>Jugoslaviji in s tem tudi Sloveniji </a:t>
            </a:r>
            <a:r>
              <a:rPr lang="sl-SI" sz="2400" dirty="0" smtClean="0">
                <a:latin typeface="Arial" panose="020B0604020202020204" pitchFamily="34" charset="0"/>
              </a:rPr>
              <a:t>pripadel </a:t>
            </a:r>
            <a:r>
              <a:rPr lang="sl-SI" sz="2400" dirty="0">
                <a:latin typeface="Arial" panose="020B0604020202020204" pitchFamily="34" charset="0"/>
              </a:rPr>
              <a:t>velik del </a:t>
            </a:r>
            <a:r>
              <a:rPr lang="sl-SI" sz="2400" dirty="0">
                <a:latin typeface="Arial" panose="020B0604020202020204" pitchFamily="34" charset="0"/>
                <a:hlinkClick r:id="rId5" tooltip="Primorska"/>
              </a:rPr>
              <a:t>Primorske</a:t>
            </a:r>
            <a:r>
              <a:rPr lang="sl-SI" sz="2400" dirty="0">
                <a:latin typeface="Arial" panose="020B0604020202020204" pitchFamily="34" charset="0"/>
              </a:rPr>
              <a:t>.</a:t>
            </a:r>
          </a:p>
          <a:p>
            <a:r>
              <a:rPr lang="sl-SI" sz="2400" baseline="30000" dirty="0" smtClean="0">
                <a:latin typeface="Arial" panose="020B0604020202020204" pitchFamily="34" charset="0"/>
                <a:hlinkClick r:id="rId6"/>
              </a:rPr>
              <a:t>]</a:t>
            </a:r>
            <a:endParaRPr lang="sl-SI" sz="24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2" name="PoljeZBesedilom 1"/>
          <p:cNvSpPr txBox="1"/>
          <p:nvPr/>
        </p:nvSpPr>
        <p:spPr>
          <a:xfrm>
            <a:off x="392642" y="461319"/>
            <a:ext cx="1095269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latin typeface="Arial" panose="020B0604020202020204" pitchFamily="34" charset="0"/>
              </a:rPr>
              <a:t>d</a:t>
            </a:r>
            <a:r>
              <a:rPr lang="sl-SI" sz="4400" b="1" dirty="0" smtClean="0">
                <a:latin typeface="Arial" panose="020B0604020202020204" pitchFamily="34" charset="0"/>
              </a:rPr>
              <a:t>an </a:t>
            </a:r>
            <a:r>
              <a:rPr lang="sl-SI" sz="4400" b="1" dirty="0">
                <a:latin typeface="Arial" panose="020B0604020202020204" pitchFamily="34" charset="0"/>
              </a:rPr>
              <a:t>vrnitve Primorske k matični domovini</a:t>
            </a:r>
          </a:p>
          <a:p>
            <a:r>
              <a:rPr lang="sl-SI" sz="4400" b="1" dirty="0" smtClean="0"/>
              <a:t>15.september</a:t>
            </a:r>
            <a:endParaRPr lang="sl-SI" sz="4400" b="1" dirty="0"/>
          </a:p>
        </p:txBody>
      </p:sp>
    </p:spTree>
    <p:extLst>
      <p:ext uri="{BB962C8B-B14F-4D97-AF65-F5344CB8AC3E}">
        <p14:creationId xmlns:p14="http://schemas.microsoft.com/office/powerpoint/2010/main" val="9760647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/>
          <p:cNvSpPr/>
          <p:nvPr/>
        </p:nvSpPr>
        <p:spPr>
          <a:xfrm>
            <a:off x="6354577" y="2955713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l-SI" dirty="0">
                <a:latin typeface="Arial" panose="020B0604020202020204" pitchFamily="34" charset="0"/>
              </a:rPr>
              <a:t> </a:t>
            </a:r>
            <a:endParaRPr lang="sl-SI" dirty="0" smtClean="0">
              <a:latin typeface="Arial" panose="020B0604020202020204" pitchFamily="34" charset="0"/>
            </a:endParaRPr>
          </a:p>
          <a:p>
            <a:endParaRPr lang="sl-SI" dirty="0">
              <a:latin typeface="Arial" panose="020B0604020202020204" pitchFamily="34" charset="0"/>
            </a:endParaRPr>
          </a:p>
          <a:p>
            <a:r>
              <a:rPr lang="sl-SI" dirty="0" smtClean="0">
                <a:latin typeface="Arial" panose="020B0604020202020204" pitchFamily="34" charset="0"/>
                <a:hlinkClick r:id="rId2" tooltip="25. oktober"/>
              </a:rPr>
              <a:t>25</a:t>
            </a:r>
            <a:r>
              <a:rPr lang="sl-SI" dirty="0">
                <a:latin typeface="Arial" panose="020B0604020202020204" pitchFamily="34" charset="0"/>
                <a:hlinkClick r:id="rId2" tooltip="25. oktober"/>
              </a:rPr>
              <a:t>. oktobra</a:t>
            </a:r>
            <a:r>
              <a:rPr lang="sl-SI" dirty="0">
                <a:latin typeface="Arial" panose="020B0604020202020204" pitchFamily="34" charset="0"/>
              </a:rPr>
              <a:t> obeležujemo enega ključnih dogodkov v procesu </a:t>
            </a:r>
            <a:r>
              <a:rPr lang="sl-SI" dirty="0">
                <a:latin typeface="Arial" panose="020B0604020202020204" pitchFamily="34" charset="0"/>
                <a:hlinkClick r:id="rId3" tooltip="Osamosvojitev Slovenije"/>
              </a:rPr>
              <a:t>osamosvojitve </a:t>
            </a:r>
            <a:r>
              <a:rPr lang="sl-SI" dirty="0" smtClean="0">
                <a:latin typeface="Arial" panose="020B0604020202020204" pitchFamily="34" charset="0"/>
                <a:hlinkClick r:id="rId3" tooltip="Osamosvojitev Slovenije"/>
              </a:rPr>
              <a:t>Slovenije</a:t>
            </a:r>
            <a:r>
              <a:rPr lang="sl-SI" dirty="0" smtClean="0">
                <a:latin typeface="Arial" panose="020B0604020202020204" pitchFamily="34" charset="0"/>
              </a:rPr>
              <a:t>.. To je dan</a:t>
            </a:r>
            <a:r>
              <a:rPr lang="sl-SI" dirty="0">
                <a:latin typeface="Arial" panose="020B0604020202020204" pitchFamily="34" charset="0"/>
              </a:rPr>
              <a:t>, ko je po </a:t>
            </a:r>
            <a:r>
              <a:rPr lang="sl-SI" dirty="0">
                <a:latin typeface="Arial" panose="020B0604020202020204" pitchFamily="34" charset="0"/>
                <a:hlinkClick r:id="rId4" tooltip="Slovenska osamosvojitvena vojna"/>
              </a:rPr>
              <a:t>osamosvojitveni vojni</a:t>
            </a:r>
            <a:r>
              <a:rPr lang="sl-SI" dirty="0">
                <a:latin typeface="Arial" panose="020B0604020202020204" pitchFamily="34" charset="0"/>
              </a:rPr>
              <a:t> zadnji vojak </a:t>
            </a:r>
            <a:r>
              <a:rPr lang="sl-SI" dirty="0">
                <a:latin typeface="Arial" panose="020B0604020202020204" pitchFamily="34" charset="0"/>
                <a:hlinkClick r:id="rId5" tooltip="Jugoslovanska ljudska armada"/>
              </a:rPr>
              <a:t>Jugoslovanske ljudske armade</a:t>
            </a:r>
            <a:r>
              <a:rPr lang="sl-SI" dirty="0">
                <a:latin typeface="Arial" panose="020B0604020202020204" pitchFamily="34" charset="0"/>
              </a:rPr>
              <a:t> zapustil slovensko ozemlje</a:t>
            </a:r>
            <a:r>
              <a:rPr lang="sl-SI" dirty="0" smtClean="0">
                <a:latin typeface="Arial" panose="020B0604020202020204" pitchFamily="34" charset="0"/>
              </a:rPr>
              <a:t>.</a:t>
            </a:r>
            <a:endParaRPr lang="sl-SI" dirty="0"/>
          </a:p>
        </p:txBody>
      </p:sp>
      <p:pic>
        <p:nvPicPr>
          <p:cNvPr id="4098" name="Picture 2" descr="OnaPlus - Dan suverenost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6" y="2041653"/>
            <a:ext cx="5877277" cy="440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/>
          <p:cNvSpPr txBox="1"/>
          <p:nvPr/>
        </p:nvSpPr>
        <p:spPr>
          <a:xfrm>
            <a:off x="1070919" y="329514"/>
            <a:ext cx="902867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>
                <a:latin typeface="Arial" panose="020B0604020202020204" pitchFamily="34" charset="0"/>
              </a:rPr>
              <a:t>Dan </a:t>
            </a:r>
            <a:r>
              <a:rPr lang="sl-SI" sz="4400" b="1" dirty="0" smtClean="0">
                <a:latin typeface="Arial" panose="020B0604020202020204" pitchFamily="34" charset="0"/>
              </a:rPr>
              <a:t>suverenosti</a:t>
            </a:r>
          </a:p>
          <a:p>
            <a:r>
              <a:rPr lang="sl-SI" sz="4400" b="1" dirty="0" smtClean="0">
                <a:latin typeface="Arial" panose="020B0604020202020204" pitchFamily="34" charset="0"/>
              </a:rPr>
              <a:t>25.oktober</a:t>
            </a:r>
            <a:endParaRPr lang="sl-SI" sz="4400" dirty="0"/>
          </a:p>
        </p:txBody>
      </p:sp>
    </p:spTree>
    <p:extLst>
      <p:ext uri="{BB962C8B-B14F-4D97-AF65-F5344CB8AC3E}">
        <p14:creationId xmlns:p14="http://schemas.microsoft.com/office/powerpoint/2010/main" val="3494814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20416" t="23851" r="18611" b="5185"/>
          <a:stretch/>
        </p:blipFill>
        <p:spPr>
          <a:xfrm>
            <a:off x="4141803" y="1466333"/>
            <a:ext cx="7433733" cy="4866731"/>
          </a:xfrm>
          <a:prstGeom prst="rect">
            <a:avLst/>
          </a:prstGeom>
        </p:spPr>
      </p:pic>
      <p:sp>
        <p:nvSpPr>
          <p:cNvPr id="2" name="PoljeZBesedilom 1"/>
          <p:cNvSpPr txBox="1"/>
          <p:nvPr/>
        </p:nvSpPr>
        <p:spPr>
          <a:xfrm>
            <a:off x="659027" y="469557"/>
            <a:ext cx="937465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b="1" dirty="0"/>
              <a:t>d</a:t>
            </a:r>
            <a:r>
              <a:rPr lang="sl-SI" sz="4400" b="1" dirty="0" smtClean="0"/>
              <a:t>an Rudolfa Maistra</a:t>
            </a:r>
          </a:p>
          <a:p>
            <a:r>
              <a:rPr lang="sl-SI" sz="4400" b="1" dirty="0" smtClean="0"/>
              <a:t>23.november</a:t>
            </a:r>
            <a:endParaRPr lang="sl-SI" sz="4400" b="1" dirty="0"/>
          </a:p>
        </p:txBody>
      </p:sp>
    </p:spTree>
    <p:extLst>
      <p:ext uri="{BB962C8B-B14F-4D97-AF65-F5344CB8AC3E}">
        <p14:creationId xmlns:p14="http://schemas.microsoft.com/office/powerpoint/2010/main" val="10404279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799" y="423333"/>
            <a:ext cx="10131425" cy="592667"/>
          </a:xfrm>
        </p:spPr>
        <p:txBody>
          <a:bodyPr>
            <a:noAutofit/>
          </a:bodyPr>
          <a:lstStyle/>
          <a:p>
            <a:r>
              <a:rPr lang="sl-SI" sz="4000" b="1" dirty="0" smtClean="0"/>
              <a:t>verski prazniki, ki so dela prosti dnevi</a:t>
            </a:r>
            <a:endParaRPr lang="sl-SI" sz="40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5800" y="1473200"/>
            <a:ext cx="10131425" cy="4792133"/>
          </a:xfrm>
        </p:spPr>
        <p:txBody>
          <a:bodyPr>
            <a:normAutofit lnSpcReduction="10000"/>
          </a:bodyPr>
          <a:lstStyle/>
          <a:p>
            <a:r>
              <a:rPr lang="sl-SI" sz="3200" dirty="0" smtClean="0"/>
              <a:t>VELIKONOČNI PONEDELJEK (odvisno od velike noči)</a:t>
            </a:r>
          </a:p>
          <a:p>
            <a:r>
              <a:rPr lang="sl-SI" sz="3200" dirty="0" smtClean="0"/>
              <a:t>MARIJINO VNEBOVZETJE (15.avgust)</a:t>
            </a:r>
          </a:p>
          <a:p>
            <a:r>
              <a:rPr lang="sl-SI" sz="3200" dirty="0" smtClean="0"/>
              <a:t>DAN REFORMACIJE (31.oktober)</a:t>
            </a:r>
          </a:p>
          <a:p>
            <a:r>
              <a:rPr lang="sl-SI" sz="3200" dirty="0" smtClean="0"/>
              <a:t>BOŽIČ (25.december)</a:t>
            </a:r>
          </a:p>
          <a:p>
            <a:endParaRPr lang="sl-SI" sz="3200" dirty="0" smtClean="0"/>
          </a:p>
          <a:p>
            <a:endParaRPr lang="sl-SI" sz="3200" dirty="0" smtClean="0"/>
          </a:p>
          <a:p>
            <a:r>
              <a:rPr lang="sl-SI" sz="3800" dirty="0" smtClean="0"/>
              <a:t>Imena praznikov pišemo z malo začetnico, RAZEN LASTNIH IMEN.</a:t>
            </a:r>
            <a:endParaRPr lang="sl-SI" sz="3800" dirty="0"/>
          </a:p>
        </p:txBody>
      </p:sp>
    </p:spTree>
    <p:extLst>
      <p:ext uri="{BB962C8B-B14F-4D97-AF65-F5344CB8AC3E}">
        <p14:creationId xmlns:p14="http://schemas.microsoft.com/office/powerpoint/2010/main" val="3833239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60556" t="67407" r="12500" b="4198"/>
          <a:stretch/>
        </p:blipFill>
        <p:spPr>
          <a:xfrm>
            <a:off x="694266" y="694266"/>
            <a:ext cx="5027584" cy="2980267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3"/>
          <a:srcRect l="61944" t="61728" r="14722" b="4198"/>
          <a:stretch/>
        </p:blipFill>
        <p:spPr>
          <a:xfrm>
            <a:off x="6350000" y="694266"/>
            <a:ext cx="3556000" cy="29210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 rotWithShape="1">
          <a:blip r:embed="rId4"/>
          <a:srcRect l="37778" t="54074" r="40139" b="6666"/>
          <a:stretch/>
        </p:blipFill>
        <p:spPr>
          <a:xfrm>
            <a:off x="694266" y="3894667"/>
            <a:ext cx="2692401" cy="2692400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5"/>
          <a:srcRect l="22222" t="62222" r="56389" b="8642"/>
          <a:stretch/>
        </p:blipFill>
        <p:spPr>
          <a:xfrm>
            <a:off x="4013199" y="3894667"/>
            <a:ext cx="3505201" cy="2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974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l-SI" dirty="0" smtClean="0"/>
              <a:t>Ko se vrnemo v šolo, bomo uredili našo knjižico o praznikih, ki smo jo začeli izdelovati 24.12.2019.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985457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85799" y="423333"/>
            <a:ext cx="10131425" cy="592667"/>
          </a:xfrm>
        </p:spPr>
        <p:txBody>
          <a:bodyPr>
            <a:noAutofit/>
          </a:bodyPr>
          <a:lstStyle/>
          <a:p>
            <a:r>
              <a:rPr lang="sl-SI" sz="4000" b="1" dirty="0" smtClean="0"/>
              <a:t>Državni prazniki- dela prosti dnevi</a:t>
            </a:r>
            <a:endParaRPr lang="sl-SI" sz="4000" b="1" dirty="0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85800" y="1473200"/>
            <a:ext cx="10131425" cy="4792133"/>
          </a:xfrm>
        </p:spPr>
        <p:txBody>
          <a:bodyPr>
            <a:normAutofit fontScale="85000" lnSpcReduction="10000"/>
          </a:bodyPr>
          <a:lstStyle/>
          <a:p>
            <a:r>
              <a:rPr lang="sl-SI" sz="3200" dirty="0" smtClean="0"/>
              <a:t>NOVO LETO</a:t>
            </a:r>
          </a:p>
          <a:p>
            <a:r>
              <a:rPr lang="sl-SI" sz="3200" dirty="0" smtClean="0"/>
              <a:t>PREŠERNOV DAN, SLOVENSKI KULTURNI PRAZNIK</a:t>
            </a:r>
          </a:p>
          <a:p>
            <a:r>
              <a:rPr lang="sl-SI" sz="3200" dirty="0" smtClean="0"/>
              <a:t>DAN UPORA PROTI OKUPATORJU</a:t>
            </a:r>
          </a:p>
          <a:p>
            <a:r>
              <a:rPr lang="sl-SI" sz="3200" dirty="0" smtClean="0"/>
              <a:t>PRAZNIK DELA</a:t>
            </a:r>
          </a:p>
          <a:p>
            <a:r>
              <a:rPr lang="sl-SI" sz="3200" dirty="0" smtClean="0"/>
              <a:t>DAN DRŽAVNOSTI</a:t>
            </a:r>
          </a:p>
          <a:p>
            <a:r>
              <a:rPr lang="sl-SI" sz="3200" dirty="0" smtClean="0"/>
              <a:t>DAN SPOMINA NA MRTVE</a:t>
            </a:r>
          </a:p>
          <a:p>
            <a:r>
              <a:rPr lang="sl-SI" sz="3200" dirty="0" smtClean="0"/>
              <a:t>DAN SAMOSTOJNOSTI IN ENOTNOSTI</a:t>
            </a:r>
          </a:p>
          <a:p>
            <a:endParaRPr lang="sl-SI" sz="3200" dirty="0" smtClean="0"/>
          </a:p>
          <a:p>
            <a:r>
              <a:rPr lang="sl-SI" sz="5100" dirty="0" smtClean="0"/>
              <a:t>Imena praznikov pišemo z malo začetnico.</a:t>
            </a:r>
            <a:endParaRPr lang="sl-SI" sz="5100" dirty="0"/>
          </a:p>
        </p:txBody>
      </p:sp>
    </p:spTree>
    <p:extLst>
      <p:ext uri="{BB962C8B-B14F-4D97-AF65-F5344CB8AC3E}">
        <p14:creationId xmlns:p14="http://schemas.microsoft.com/office/powerpoint/2010/main" val="660803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Satelit na nočnem nebu">
            <a:extLst>
              <a:ext uri="{FF2B5EF4-FFF2-40B4-BE49-F238E27FC236}">
                <a16:creationId xmlns="" xmlns:a16="http://schemas.microsoft.com/office/drawing/2014/main" id="{D4F2268B-BB87-42FB-B84F-C145C01B49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611" r="16027" b="1"/>
          <a:stretch/>
        </p:blipFill>
        <p:spPr>
          <a:xfrm>
            <a:off x="8888133" y="4144246"/>
            <a:ext cx="3302966" cy="2717299"/>
          </a:xfrm>
          <a:custGeom>
            <a:avLst/>
            <a:gdLst>
              <a:gd name="connsiteX0" fmla="*/ 1663658 w 3039855"/>
              <a:gd name="connsiteY0" fmla="*/ 0 h 2500842"/>
              <a:gd name="connsiteX1" fmla="*/ 2947417 w 3039855"/>
              <a:gd name="connsiteY1" fmla="*/ 605417 h 2500842"/>
              <a:gd name="connsiteX2" fmla="*/ 3039855 w 3039855"/>
              <a:gd name="connsiteY2" fmla="*/ 729032 h 2500842"/>
              <a:gd name="connsiteX3" fmla="*/ 3039855 w 3039855"/>
              <a:gd name="connsiteY3" fmla="*/ 2500842 h 2500842"/>
              <a:gd name="connsiteX4" fmla="*/ 226952 w 3039855"/>
              <a:gd name="connsiteY4" fmla="*/ 2500842 h 2500842"/>
              <a:gd name="connsiteX5" fmla="*/ 155401 w 3039855"/>
              <a:gd name="connsiteY5" fmla="*/ 2366679 h 2500842"/>
              <a:gd name="connsiteX6" fmla="*/ 0 w 3039855"/>
              <a:gd name="connsiteY6" fmla="*/ 1663658 h 2500842"/>
              <a:gd name="connsiteX7" fmla="*/ 1663658 w 3039855"/>
              <a:gd name="connsiteY7" fmla="*/ 0 h 2500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39855" h="2500842">
                <a:moveTo>
                  <a:pt x="1663658" y="0"/>
                </a:moveTo>
                <a:cubicBezTo>
                  <a:pt x="2180490" y="0"/>
                  <a:pt x="2642278" y="235674"/>
                  <a:pt x="2947417" y="605417"/>
                </a:cubicBezTo>
                <a:lnTo>
                  <a:pt x="3039855" y="729032"/>
                </a:lnTo>
                <a:lnTo>
                  <a:pt x="3039855" y="2500842"/>
                </a:lnTo>
                <a:lnTo>
                  <a:pt x="226952" y="2500842"/>
                </a:lnTo>
                <a:lnTo>
                  <a:pt x="155401" y="2366679"/>
                </a:lnTo>
                <a:cubicBezTo>
                  <a:pt x="55691" y="2153127"/>
                  <a:pt x="0" y="1914896"/>
                  <a:pt x="0" y="1663658"/>
                </a:cubicBezTo>
                <a:cubicBezTo>
                  <a:pt x="0" y="744845"/>
                  <a:pt x="744845" y="0"/>
                  <a:pt x="1663658" y="0"/>
                </a:cubicBezTo>
                <a:close/>
              </a:path>
            </a:pathLst>
          </a:custGeom>
        </p:spPr>
      </p:pic>
      <p:pic>
        <p:nvPicPr>
          <p:cNvPr id="7" name="Slika 6" descr="Abstraktna slika svetlobnih pik">
            <a:extLst>
              <a:ext uri="{FF2B5EF4-FFF2-40B4-BE49-F238E27FC236}">
                <a16:creationId xmlns="" xmlns:a16="http://schemas.microsoft.com/office/drawing/2014/main" id="{FE6C54C5-D2F4-48F8-B65E-7506F07BCC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268" r="4773" b="-1"/>
          <a:stretch/>
        </p:blipFill>
        <p:spPr>
          <a:xfrm>
            <a:off x="8055588" y="-3863"/>
            <a:ext cx="4132754" cy="3445946"/>
          </a:xfrm>
          <a:custGeom>
            <a:avLst/>
            <a:gdLst>
              <a:gd name="connsiteX0" fmla="*/ 303228 w 4638368"/>
              <a:gd name="connsiteY0" fmla="*/ 0 h 3867534"/>
              <a:gd name="connsiteX1" fmla="*/ 4638368 w 4638368"/>
              <a:gd name="connsiteY1" fmla="*/ 0 h 3867534"/>
              <a:gd name="connsiteX2" fmla="*/ 4638368 w 4638368"/>
              <a:gd name="connsiteY2" fmla="*/ 2952747 h 3867534"/>
              <a:gd name="connsiteX3" fmla="*/ 4585825 w 4638368"/>
              <a:gd name="connsiteY3" fmla="*/ 3013864 h 3867534"/>
              <a:gd name="connsiteX4" fmla="*/ 2641346 w 4638368"/>
              <a:gd name="connsiteY4" fmla="*/ 3867534 h 3867534"/>
              <a:gd name="connsiteX5" fmla="*/ 0 w 4638368"/>
              <a:gd name="connsiteY5" fmla="*/ 1226188 h 3867534"/>
              <a:gd name="connsiteX6" fmla="*/ 260466 w 4638368"/>
              <a:gd name="connsiteY6" fmla="*/ 81056 h 3867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38368" h="3867534">
                <a:moveTo>
                  <a:pt x="303228" y="0"/>
                </a:moveTo>
                <a:lnTo>
                  <a:pt x="4638368" y="0"/>
                </a:lnTo>
                <a:lnTo>
                  <a:pt x="4638368" y="2952747"/>
                </a:lnTo>
                <a:lnTo>
                  <a:pt x="4585825" y="3013864"/>
                </a:lnTo>
                <a:cubicBezTo>
                  <a:pt x="4103088" y="3538671"/>
                  <a:pt x="3410622" y="3867534"/>
                  <a:pt x="2641346" y="3867534"/>
                </a:cubicBezTo>
                <a:cubicBezTo>
                  <a:pt x="1182571" y="3867534"/>
                  <a:pt x="0" y="2684963"/>
                  <a:pt x="0" y="1226188"/>
                </a:cubicBezTo>
                <a:cubicBezTo>
                  <a:pt x="0" y="815907"/>
                  <a:pt x="93544" y="427475"/>
                  <a:pt x="260466" y="81056"/>
                </a:cubicBezTo>
                <a:close/>
              </a:path>
            </a:pathLst>
          </a:custGeom>
        </p:spPr>
      </p:pic>
      <p:pic>
        <p:nvPicPr>
          <p:cNvPr id="8" name="Označba mesta vsebine 7"/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27123" t="30869" r="34251" b="17631"/>
          <a:stretch/>
        </p:blipFill>
        <p:spPr>
          <a:xfrm>
            <a:off x="301987" y="279426"/>
            <a:ext cx="8433745" cy="6325313"/>
          </a:xfrm>
          <a:prstGeom prst="rect">
            <a:avLst/>
          </a:prstGeom>
        </p:spPr>
      </p:pic>
      <p:sp>
        <p:nvSpPr>
          <p:cNvPr id="9" name="PoljeZBesedilom 8"/>
          <p:cNvSpPr txBox="1"/>
          <p:nvPr/>
        </p:nvSpPr>
        <p:spPr>
          <a:xfrm>
            <a:off x="5029200" y="968400"/>
            <a:ext cx="524933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l-SI" sz="5400" dirty="0">
                <a:solidFill>
                  <a:schemeClr val="bg1"/>
                </a:solidFill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913824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37" r="12311" b="4546"/>
          <a:stretch/>
        </p:blipFill>
        <p:spPr>
          <a:xfrm>
            <a:off x="626533" y="322263"/>
            <a:ext cx="8636000" cy="6161927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4944533" y="506735"/>
            <a:ext cx="389467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l-SI" sz="5400" dirty="0" smtClean="0">
                <a:solidFill>
                  <a:schemeClr val="bg1"/>
                </a:solidFill>
              </a:rPr>
              <a:t>s</a:t>
            </a:r>
            <a:endParaRPr lang="sl-SI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55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438" t="-955" r="12674" b="4140"/>
          <a:stretch/>
        </p:blipFill>
        <p:spPr>
          <a:xfrm>
            <a:off x="491067" y="288398"/>
            <a:ext cx="8517466" cy="6193884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640666" y="629733"/>
            <a:ext cx="524933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l-SI" sz="5400" dirty="0" smtClean="0">
                <a:solidFill>
                  <a:schemeClr val="bg1"/>
                </a:solidFill>
              </a:rPr>
              <a:t>d</a:t>
            </a:r>
            <a:endParaRPr lang="sl-SI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87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012" r="12399"/>
          <a:stretch/>
        </p:blipFill>
        <p:spPr>
          <a:xfrm>
            <a:off x="575733" y="406400"/>
            <a:ext cx="8094133" cy="6085516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4360332" y="968400"/>
            <a:ext cx="524933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l-SI" sz="5400" dirty="0" smtClean="0">
                <a:solidFill>
                  <a:schemeClr val="bg1"/>
                </a:solidFill>
              </a:rPr>
              <a:t>p</a:t>
            </a:r>
            <a:endParaRPr lang="sl-SI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557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12639" r="12500" b="4198"/>
          <a:stretch/>
        </p:blipFill>
        <p:spPr>
          <a:xfrm>
            <a:off x="338667" y="152400"/>
            <a:ext cx="9127068" cy="6570133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3810000" y="849867"/>
            <a:ext cx="524933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l-SI" sz="5400" dirty="0" smtClean="0">
                <a:solidFill>
                  <a:schemeClr val="bg1"/>
                </a:solidFill>
              </a:rPr>
              <a:t>d</a:t>
            </a:r>
            <a:endParaRPr lang="sl-SI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75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12778" t="4444" r="12500" b="2963"/>
          <a:stretch/>
        </p:blipFill>
        <p:spPr>
          <a:xfrm>
            <a:off x="474134" y="186267"/>
            <a:ext cx="9110134" cy="6350000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6316133" y="186267"/>
            <a:ext cx="524933" cy="92333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sl-SI" sz="5400" dirty="0" smtClean="0">
                <a:solidFill>
                  <a:schemeClr val="bg1"/>
                </a:solidFill>
              </a:rPr>
              <a:t>d</a:t>
            </a:r>
            <a:endParaRPr lang="sl-SI" sz="5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3163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 rotWithShape="1">
          <a:blip r:embed="rId2"/>
          <a:srcRect l="12639" t="-1481" r="12500" b="10123"/>
          <a:stretch/>
        </p:blipFill>
        <p:spPr>
          <a:xfrm>
            <a:off x="474133" y="203200"/>
            <a:ext cx="9127068" cy="626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663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besno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85274BF-C111-4B7A-8D90-F7666D37C131}">
  <ds:schemaRefs>
    <ds:schemaRef ds:uri="http://purl.org/dc/dcmitype/"/>
    <ds:schemaRef ds:uri="16c05727-aa75-4e4a-9b5f-8a80a1165891"/>
    <ds:schemaRef ds:uri="http://schemas.microsoft.com/office/infopath/2007/PartnerControls"/>
    <ds:schemaRef ds:uri="71af3243-3dd4-4a8d-8c0d-dd76da1f02a5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www.w3.org/XML/1998/namespace"/>
    <ds:schemaRef ds:uri="http://purl.org/dc/terms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0F1DF1E-36E3-406C-8CF7-DB13BB6470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310845B-7F19-4A9A-BEE4-BEF0501E1A5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Prihodnost nebo – načrt</Template>
  <TotalTime>0</TotalTime>
  <Words>213</Words>
  <Application>Microsoft Office PowerPoint</Application>
  <PresentationFormat>Širokozaslonsko</PresentationFormat>
  <Paragraphs>58</Paragraphs>
  <Slides>18</Slides>
  <Notes>2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Source Sans Pro</vt:lpstr>
      <vt:lpstr>Nebesno</vt:lpstr>
      <vt:lpstr>SLOVENSKI DRŽAVNI PRAZNIKI</vt:lpstr>
      <vt:lpstr>Državni prazniki- dela prosti dnevi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Državni prazniki- ki niso dela prosti dnevi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verski prazniki, ki so dela prosti dnevi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2020-04-06T20:37:28Z</dcterms:created>
  <dcterms:modified xsi:type="dcterms:W3CDTF">2020-04-07T14:27:13Z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