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79" r:id="rId2"/>
    <p:sldId id="256" r:id="rId3"/>
    <p:sldId id="261" r:id="rId4"/>
    <p:sldId id="280" r:id="rId5"/>
    <p:sldId id="281" r:id="rId6"/>
    <p:sldId id="282" r:id="rId7"/>
    <p:sldId id="283" r:id="rId8"/>
    <p:sldId id="284" r:id="rId9"/>
    <p:sldId id="285" r:id="rId10"/>
    <p:sldId id="278" r:id="rId11"/>
    <p:sldId id="277" r:id="rId12"/>
    <p:sldId id="257" r:id="rId13"/>
    <p:sldId id="286" r:id="rId14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CC"/>
    <a:srgbClr val="FFCCFF"/>
    <a:srgbClr val="CC0066"/>
    <a:srgbClr val="009900"/>
    <a:srgbClr val="CCCCF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3" autoAdjust="0"/>
    <p:restoredTop sz="94660"/>
  </p:normalViewPr>
  <p:slideViewPr>
    <p:cSldViewPr>
      <p:cViewPr varScale="1">
        <p:scale>
          <a:sx n="88" d="100"/>
          <a:sy n="88" d="100"/>
        </p:scale>
        <p:origin x="1109" y="62"/>
      </p:cViewPr>
      <p:guideLst>
        <p:guide orient="horz" pos="2352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57DB-346F-4A83-8433-24011BF5C29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6584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A88CE-D70C-4909-928A-CA2B8B3FE29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7366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EF4E-F366-499E-8C39-F7157F61D87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567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E036-8695-4FDD-B10C-D828982AA32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7613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C13D3-987F-4E5C-9479-4247A19FE30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5588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5CE7-95E6-4723-9E6A-7B686600C5B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8214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D71E-1FEF-44B8-A191-8EB78C0A767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706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BF29-B30B-4945-9385-AA2BD17469A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8122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E6903-70AA-41E0-899E-187DECFF203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224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C8FA2-74F6-4B55-8720-8BC483C0E80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014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4CB13-87FD-4E2B-9EBB-12EEC5C219E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8150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text styles</a:t>
            </a:r>
          </a:p>
          <a:p>
            <a:pPr lvl="1"/>
            <a:r>
              <a:rPr lang="sl-SI" altLang="sl-SI" smtClean="0"/>
              <a:t>Second level</a:t>
            </a:r>
          </a:p>
          <a:p>
            <a:pPr lvl="2"/>
            <a:r>
              <a:rPr lang="sl-SI" altLang="sl-SI" smtClean="0"/>
              <a:t>Third level</a:t>
            </a:r>
          </a:p>
          <a:p>
            <a:pPr lvl="3"/>
            <a:r>
              <a:rPr lang="sl-SI" altLang="sl-SI" smtClean="0"/>
              <a:t>Fourth level</a:t>
            </a:r>
          </a:p>
          <a:p>
            <a:pPr lvl="4"/>
            <a:r>
              <a:rPr lang="sl-SI" altLang="sl-S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EBFEFE2-7C0D-4174-AA53-3F6A41414156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nGuLuQjmGc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5" Type="http://schemas.openxmlformats.org/officeDocument/2006/relationships/hyperlink" Target="https://www.youtube.com/watch?v=2_OEsf-1qgY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6.m4a"/><Relationship Id="rId7" Type="http://schemas.openxmlformats.org/officeDocument/2006/relationships/image" Target="../media/image7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11" Type="http://schemas.openxmlformats.org/officeDocument/2006/relationships/image" Target="../media/image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476375" y="476250"/>
            <a:ext cx="65516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sz="4400" b="1">
                <a:solidFill>
                  <a:schemeClr val="bg1"/>
                </a:solidFill>
              </a:rPr>
              <a:t>ŽIVLJENJSKA PESTROST</a:t>
            </a:r>
          </a:p>
          <a:p>
            <a:r>
              <a:rPr lang="sl-SI" altLang="sl-SI" sz="4400" b="1">
                <a:solidFill>
                  <a:schemeClr val="bg1"/>
                </a:solidFill>
              </a:rPr>
              <a:t> ALI</a:t>
            </a:r>
          </a:p>
          <a:p>
            <a:endParaRPr lang="sl-SI" altLang="sl-SI" sz="4400" b="1">
              <a:solidFill>
                <a:schemeClr val="bg1"/>
              </a:solidFill>
            </a:endParaRPr>
          </a:p>
          <a:p>
            <a:r>
              <a:rPr lang="sl-SI" altLang="sl-SI" sz="4400" b="1">
                <a:solidFill>
                  <a:schemeClr val="bg1"/>
                </a:solidFill>
              </a:rPr>
              <a:t>BIOTSKA RAZNOVRSTNOST ALI</a:t>
            </a:r>
          </a:p>
          <a:p>
            <a:endParaRPr lang="sl-SI" altLang="sl-SI" sz="4400" b="1">
              <a:solidFill>
                <a:schemeClr val="bg1"/>
              </a:solidFill>
            </a:endParaRPr>
          </a:p>
          <a:p>
            <a:r>
              <a:rPr lang="sl-SI" altLang="sl-SI" sz="4400" b="1">
                <a:solidFill>
                  <a:schemeClr val="bg1"/>
                </a:solidFill>
              </a:rPr>
              <a:t>BIODIVERZITETA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16"/>
    </mc:Choice>
    <mc:Fallback>
      <p:transition spd="slow" advTm="10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lika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7440612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48"/>
    </mc:Choice>
    <mc:Fallback>
      <p:transition spd="slow" advTm="8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avokotnik 1"/>
          <p:cNvSpPr>
            <a:spLocks noChangeArrowheads="1"/>
          </p:cNvSpPr>
          <p:nvPr/>
        </p:nvSpPr>
        <p:spPr bwMode="auto">
          <a:xfrm>
            <a:off x="468313" y="2090738"/>
            <a:ext cx="8280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400">
                <a:latin typeface="Comic Sans MS" panose="030F0702030302020204" pitchFamily="66" charset="0"/>
              </a:rPr>
              <a:t>V Indiji gojijo več kot 100 vrst riža. 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4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400">
                <a:latin typeface="Comic Sans MS" panose="030F0702030302020204" pitchFamily="66" charset="0"/>
              </a:rPr>
              <a:t>Kmetje v Andih gojijo več kot 3000 vrst krompirja.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4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4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400">
                <a:latin typeface="Comic Sans MS" panose="030F0702030302020204" pitchFamily="66" charset="0"/>
              </a:rPr>
              <a:t>Da bi ohranili biotsko pestrost, so leta 2008 na Norveškem ustanovili Svetovno banko semen, kjer se hranijo semena poljščin in vrtnin iz celega sveta. Ta banka se nahaja v bunkerjih 120 metrov pod živo skalo in ledom.</a:t>
            </a:r>
          </a:p>
        </p:txBody>
      </p:sp>
      <p:sp>
        <p:nvSpPr>
          <p:cNvPr id="12291" name="PoljeZBesedilom 1"/>
          <p:cNvSpPr txBox="1">
            <a:spLocks noChangeArrowheads="1"/>
          </p:cNvSpPr>
          <p:nvPr/>
        </p:nvSpPr>
        <p:spPr bwMode="auto">
          <a:xfrm>
            <a:off x="539750" y="692150"/>
            <a:ext cx="7632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b="1"/>
              <a:t>Ponekod je biotska pestrost kulturnih rastlin še velika: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78"/>
    </mc:Choice>
    <mc:Fallback>
      <p:transition spd="slow" advTm="5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jeZBesedilom 2"/>
          <p:cNvSpPr txBox="1">
            <a:spLocks noChangeArrowheads="1"/>
          </p:cNvSpPr>
          <p:nvPr/>
        </p:nvSpPr>
        <p:spPr bwMode="auto">
          <a:xfrm>
            <a:off x="334963" y="260350"/>
            <a:ext cx="2663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400" b="1">
                <a:latin typeface="Comic Sans MS" panose="030F0702030302020204" pitchFamily="66" charset="0"/>
              </a:rPr>
              <a:t>SVETOVNA BANKA SEMEN</a:t>
            </a:r>
          </a:p>
        </p:txBody>
      </p:sp>
      <p:sp>
        <p:nvSpPr>
          <p:cNvPr id="13315" name="PoljeZBesedilom 1"/>
          <p:cNvSpPr txBox="1">
            <a:spLocks noChangeArrowheads="1"/>
          </p:cNvSpPr>
          <p:nvPr/>
        </p:nvSpPr>
        <p:spPr bwMode="auto">
          <a:xfrm>
            <a:off x="5562600" y="4868863"/>
            <a:ext cx="2663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400">
                <a:latin typeface="Comic Sans MS" panose="030F0702030302020204" pitchFamily="66" charset="0"/>
                <a:hlinkClick r:id="rId5"/>
              </a:rPr>
              <a:t>https://www.youtube.com/watch?v=2_OEsf-1qgY</a:t>
            </a:r>
            <a:endParaRPr lang="sl-SI" altLang="sl-SI" sz="24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400">
              <a:latin typeface="Comic Sans MS" panose="030F0702030302020204" pitchFamily="66" charset="0"/>
            </a:endParaRPr>
          </a:p>
        </p:txBody>
      </p:sp>
      <p:sp>
        <p:nvSpPr>
          <p:cNvPr id="13316" name="AutoShape 6" descr="Rezultat iskanja slik za svetovna semenska banka"/>
          <p:cNvSpPr>
            <a:spLocks noChangeAspect="1" noChangeArrowheads="1"/>
          </p:cNvSpPr>
          <p:nvPr/>
        </p:nvSpPr>
        <p:spPr bwMode="auto">
          <a:xfrm>
            <a:off x="18256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400">
              <a:latin typeface="Comic Sans MS" panose="030F0702030302020204" pitchFamily="66" charset="0"/>
            </a:endParaRPr>
          </a:p>
        </p:txBody>
      </p:sp>
      <p:pic>
        <p:nvPicPr>
          <p:cNvPr id="13317" name="Picture 8" descr="Povezana slik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850" y="260350"/>
            <a:ext cx="60134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Cómo es la bóveda del fin del mundo por dentro? - mund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3644900"/>
            <a:ext cx="432593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Pravokotnik 1"/>
          <p:cNvSpPr>
            <a:spLocks noChangeArrowheads="1"/>
          </p:cNvSpPr>
          <p:nvPr/>
        </p:nvSpPr>
        <p:spPr bwMode="auto">
          <a:xfrm>
            <a:off x="4438650" y="350678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>
                <a:hlinkClick r:id="rId8"/>
              </a:rPr>
              <a:t>https://www.youtube.com/watch?v=mnGuLuQjmGc</a:t>
            </a:r>
            <a:endParaRPr lang="sl-SI" altLang="sl-SI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7"/>
    </mc:Choice>
    <mc:Fallback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750">
              <a:srgbClr val="7DF4BA"/>
            </a:gs>
            <a:gs pos="51500">
              <a:srgbClr val="84E897"/>
            </a:gs>
            <a:gs pos="29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1000 Plants - The Global Plant Counc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50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1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87"/>
    </mc:Choice>
    <mc:Fallback>
      <p:transition spd="slow" advTm="5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00"/>
            </a:gs>
            <a:gs pos="3404">
              <a:srgbClr val="FFC000"/>
            </a:gs>
            <a:gs pos="25000">
              <a:srgbClr val="92D050"/>
            </a:gs>
            <a:gs pos="63000">
              <a:srgbClr val="CCFF99"/>
            </a:gs>
            <a:gs pos="100000">
              <a:srgbClr val="CCFF9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33400" y="2852738"/>
            <a:ext cx="75438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l-SI" altLang="sl-SI" sz="2400" b="1">
                <a:solidFill>
                  <a:srgbClr val="CC0099"/>
                </a:solidFill>
              </a:rPr>
              <a:t>ŽIVLJENJSKA PESTROST </a:t>
            </a:r>
            <a:r>
              <a:rPr lang="sl-SI" altLang="sl-SI" sz="2400"/>
              <a:t> </a:t>
            </a:r>
            <a:r>
              <a:rPr lang="sl-SI" altLang="sl-SI" sz="2400" b="1" i="1">
                <a:solidFill>
                  <a:srgbClr val="CC00FF"/>
                </a:solidFill>
              </a:rPr>
              <a:t>je rezultat dolge evolucijske zgodovine življenja na Zemlji.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2400" b="1" i="1">
                <a:solidFill>
                  <a:srgbClr val="CC00FF"/>
                </a:solidFill>
              </a:rPr>
              <a:t>Vedno bolj se zavedamo pomena raznolikosti na našem planetu in medsebojne odvisnosti vseh živih bitij.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2400" b="1" i="1">
                <a:solidFill>
                  <a:srgbClr val="CC00FF"/>
                </a:solidFill>
              </a:rPr>
              <a:t>Spoznavamo, da bi znatno zmanjšanje te raznolikosti lahko ogrozilo biosfero.</a:t>
            </a: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2400" b="1" i="1">
              <a:solidFill>
                <a:srgbClr val="CC00FF"/>
              </a:solidFill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" y="0"/>
            <a:ext cx="7620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l-SI" altLang="sl-SI" sz="2000" b="1">
                <a:solidFill>
                  <a:srgbClr val="009900"/>
                </a:solidFill>
              </a:rPr>
              <a:t>Divjina je naredila človeka,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2000" b="1">
                <a:solidFill>
                  <a:srgbClr val="009900"/>
                </a:solidFill>
              </a:rPr>
              <a:t>toda človek ne more narediti divjine.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2000" b="1">
                <a:solidFill>
                  <a:srgbClr val="009900"/>
                </a:solidFill>
              </a:rPr>
              <a:t>Lahko ji samo prizanese.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2000" b="1">
                <a:solidFill>
                  <a:srgbClr val="009900"/>
                </a:solidFill>
              </a:rPr>
              <a:t> (David Brower)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24"/>
    </mc:Choice>
    <mc:Fallback>
      <p:transition spd="slow" advTm="10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1" grpId="0" autoUpdateAnimBg="0"/>
      <p:bldP spid="205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2D050"/>
            </a:gs>
            <a:gs pos="100000">
              <a:srgbClr val="FF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250825" y="765175"/>
            <a:ext cx="8569325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  <a:latin typeface="Comic Sans MS" panose="030F0702030302020204" pitchFamily="66" charset="0"/>
              </a:rPr>
              <a:t>ARISTOTEL (3 st.pr.n.št.)- 520 živalskih vrst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  <a:latin typeface="Comic Sans MS" panose="030F0702030302020204" pitchFamily="66" charset="0"/>
              </a:rPr>
              <a:t>LINNE (18.st.)-4.236 vrst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  <a:latin typeface="Comic Sans MS" panose="030F0702030302020204" pitchFamily="66" charset="0"/>
              </a:rPr>
              <a:t>MOBIUS (19.st.)- 41.800 vrst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  <a:latin typeface="Comic Sans MS" panose="030F0702030302020204" pitchFamily="66" charset="0"/>
              </a:rPr>
              <a:t>MAYR (1950)- 1,120.310 vrst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  <a:latin typeface="Comic Sans MS" panose="030F0702030302020204" pitchFamily="66" charset="0"/>
              </a:rPr>
              <a:t>STORK (1988)- 1,820.000 vrst</a:t>
            </a: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sz="1400" b="1">
                <a:solidFill>
                  <a:srgbClr val="800080"/>
                </a:solidFill>
              </a:rPr>
              <a:t> </a:t>
            </a:r>
            <a:r>
              <a:rPr lang="sl-SI" altLang="sl-SI" b="1">
                <a:solidFill>
                  <a:srgbClr val="800080"/>
                </a:solidFill>
                <a:latin typeface="Comic Sans MS" panose="030F0702030302020204" pitchFamily="66" charset="0"/>
              </a:rPr>
              <a:t>Danes se zmerne ocene  gibljejo okrog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b="1">
                <a:solidFill>
                  <a:srgbClr val="800080"/>
                </a:solidFill>
                <a:latin typeface="Comic Sans MS" panose="030F0702030302020204" pitchFamily="66" charset="0"/>
              </a:rPr>
              <a:t>2 milijona znanih vrst ter med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l-SI" altLang="sl-SI" b="1">
                <a:solidFill>
                  <a:srgbClr val="800080"/>
                </a:solidFill>
                <a:latin typeface="Comic Sans MS" panose="030F0702030302020204" pitchFamily="66" charset="0"/>
              </a:rPr>
              <a:t>4 in 12 milijoni pričakovanih vrst.</a:t>
            </a: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sl-SI" altLang="sl-SI" sz="1400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" name="PoljeZBesedilom 1"/>
          <p:cNvSpPr txBox="1">
            <a:spLocks noChangeArrowheads="1"/>
          </p:cNvSpPr>
          <p:nvPr/>
        </p:nvSpPr>
        <p:spPr bwMode="auto">
          <a:xfrm>
            <a:off x="395288" y="260350"/>
            <a:ext cx="8064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sz="4400" b="1"/>
              <a:t>Koliko vrst živi na svetu?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60"/>
    </mc:Choice>
    <mc:Fallback>
      <p:transition spd="slow" advTm="7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jeZBesedilom 1"/>
          <p:cNvSpPr txBox="1">
            <a:spLocks noChangeArrowheads="1"/>
          </p:cNvSpPr>
          <p:nvPr/>
        </p:nvSpPr>
        <p:spPr bwMode="auto">
          <a:xfrm>
            <a:off x="1403350" y="476250"/>
            <a:ext cx="7200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sz="4400" b="1"/>
              <a:t>Zakaj pričakovane vrste?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1403350" y="2349500"/>
            <a:ext cx="64087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dirty="0"/>
              <a:t>Predvidevajo, da je 80% vrst še neodkritih.</a:t>
            </a:r>
          </a:p>
          <a:p>
            <a:endParaRPr lang="sl-SI" altLang="sl-SI" dirty="0"/>
          </a:p>
          <a:p>
            <a:r>
              <a:rPr lang="sl-SI" altLang="sl-SI" dirty="0"/>
              <a:t>Verjetno jih je še veliko v oceanih, tropskih </a:t>
            </a:r>
          </a:p>
          <a:p>
            <a:r>
              <a:rPr lang="sl-SI" altLang="sl-SI" dirty="0"/>
              <a:t>pragozdovih, v prsti…</a:t>
            </a:r>
          </a:p>
          <a:p>
            <a:endParaRPr lang="sl-SI" altLang="sl-SI" dirty="0"/>
          </a:p>
          <a:p>
            <a:r>
              <a:rPr lang="sl-SI" altLang="sl-SI" dirty="0"/>
              <a:t>Pričakuje se še posebej veliko vrst gliv, </a:t>
            </a:r>
            <a:r>
              <a:rPr lang="sl-SI" altLang="sl-SI" dirty="0" smtClean="0"/>
              <a:t>bakterij, pajkovcev</a:t>
            </a:r>
            <a:r>
              <a:rPr lang="sl-SI" altLang="sl-SI" dirty="0"/>
              <a:t>, mehkužcev in rastlin.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68"/>
    </mc:Choice>
    <mc:Fallback>
      <p:transition spd="slow" advTm="5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55650" y="260350"/>
            <a:ext cx="7488238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4400" b="1" dirty="0"/>
              <a:t>Pestrost živega sveta se kaže na več ravneh: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sl-SI" dirty="0"/>
              <a:t>GENETSKA PESTROST ZNOTRAJ VRSTE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sl-SI" dirty="0"/>
              <a:t>PESTROST VRST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sl-SI" dirty="0"/>
              <a:t>PESTROST EKOSISTEMOV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05"/>
    </mc:Choice>
    <mc:Fallback>
      <p:transition spd="slow" advTm="6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27000">
              <a:srgbClr val="92D050"/>
            </a:gs>
            <a:gs pos="100000">
              <a:srgbClr val="FFFF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042988" y="404813"/>
            <a:ext cx="72739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b="1"/>
              <a:t>GENETSKA PESTROST ZNOTRAJ VRSTE</a:t>
            </a:r>
          </a:p>
          <a:p>
            <a:endParaRPr lang="sl-SI" altLang="sl-SI"/>
          </a:p>
          <a:p>
            <a:r>
              <a:rPr lang="sl-SI" altLang="sl-SI"/>
              <a:t>Večja kot je, bolj se je vrsta sposobna prilagajati spremembam v okolju (naravni izbor).</a:t>
            </a:r>
          </a:p>
        </p:txBody>
      </p:sp>
      <p:pic>
        <p:nvPicPr>
          <p:cNvPr id="33796" name="Picture 4" descr="https://arhiv.ekosola.si/uploads/2010-08/SKOLK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174875"/>
            <a:ext cx="21605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Mlakarica - Wikipedija, prosta enciklopedij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237038"/>
            <a:ext cx="23145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Galerija slika - Sljedeći korak u evoluciji: Prst manje, jedna ..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7375525" y="5516563"/>
            <a:ext cx="1152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sz="1400"/>
              <a:t>Raca mlakarica – samica in samec</a:t>
            </a:r>
          </a:p>
        </p:txBody>
      </p:sp>
      <p:pic>
        <p:nvPicPr>
          <p:cNvPr id="33802" name="Picture 10" descr="Biotska raznovrstnost - Wikipedija, prosta enciklopedij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475" y="2212975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47"/>
    </mc:Choice>
    <mc:Fallback>
      <p:transition spd="slow" advTm="7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27000">
              <a:srgbClr val="92D050"/>
            </a:gs>
            <a:gs pos="100000">
              <a:srgbClr val="FFFF9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971550" y="620713"/>
            <a:ext cx="77771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b="1"/>
              <a:t>RAZNOLIKOST VRST</a:t>
            </a:r>
          </a:p>
          <a:p>
            <a:endParaRPr lang="sl-SI" altLang="sl-SI"/>
          </a:p>
          <a:p>
            <a:r>
              <a:rPr lang="sl-SI" altLang="sl-SI"/>
              <a:t>Več kot je vrst na določenem območju, večja je biotska pestrost.</a:t>
            </a:r>
          </a:p>
          <a:p>
            <a:r>
              <a:rPr lang="sl-SI" altLang="sl-SI"/>
              <a:t>Območja, kjer je velika biotska pestrost, imenujemo </a:t>
            </a:r>
            <a:r>
              <a:rPr lang="sl-SI" altLang="sl-SI" b="1"/>
              <a:t>vroče točke biotske raznolikosti</a:t>
            </a:r>
            <a:r>
              <a:rPr lang="sl-SI" altLang="sl-SI"/>
              <a:t> (obarvano oranžno).</a:t>
            </a:r>
          </a:p>
        </p:txBody>
      </p:sp>
      <p:pic>
        <p:nvPicPr>
          <p:cNvPr id="46082" name="Picture 2" descr="https://arhiv.ekosola.si/uploads/2010-08/sv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928938"/>
            <a:ext cx="5819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Pisane senožeti, naša zelena naft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2928938"/>
            <a:ext cx="2605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55"/>
    </mc:Choice>
    <mc:Fallback>
      <p:transition spd="slow" advTm="8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92D050"/>
            </a:gs>
            <a:gs pos="27000">
              <a:srgbClr val="92D050"/>
            </a:gs>
            <a:gs pos="100000">
              <a:srgbClr val="FF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ljeZBesedilom 1"/>
          <p:cNvSpPr txBox="1">
            <a:spLocks noChangeArrowheads="1"/>
          </p:cNvSpPr>
          <p:nvPr/>
        </p:nvSpPr>
        <p:spPr bwMode="auto">
          <a:xfrm>
            <a:off x="1203325" y="163513"/>
            <a:ext cx="7272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sl-SI" altLang="sl-SI" b="1"/>
              <a:t>PESTROST EKOSISTEMOV</a:t>
            </a:r>
          </a:p>
          <a:p>
            <a:endParaRPr lang="sl-SI" altLang="sl-SI"/>
          </a:p>
          <a:p>
            <a:endParaRPr lang="sl-SI" altLang="sl-SI"/>
          </a:p>
        </p:txBody>
      </p:sp>
      <p:sp>
        <p:nvSpPr>
          <p:cNvPr id="9219" name="AutoShape 2" descr="Ekosistemi » Triglavski narodni park"/>
          <p:cNvSpPr>
            <a:spLocks noChangeAspect="1" noChangeArrowheads="1"/>
          </p:cNvSpPr>
          <p:nvPr/>
        </p:nvSpPr>
        <p:spPr bwMode="auto">
          <a:xfrm>
            <a:off x="18256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sl-SI" altLang="sl-SI"/>
          </a:p>
        </p:txBody>
      </p:sp>
      <p:pic>
        <p:nvPicPr>
          <p:cNvPr id="47108" name="Picture 4" descr="Dreamy Pixel | Izlet do slikovitih Triglavskih sedmerih jezer ..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649288"/>
            <a:ext cx="4419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Polarni medved ubil mladega turista | Žurnal2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888" y="765175"/>
            <a:ext cx="37893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Foto: Deset najbolj osupljivih puščav sveta - RTVSLO.si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2894013"/>
            <a:ext cx="44196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sea, beach, coast, cloud, palm, blue, summer, emerald, sand ...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2903538"/>
            <a:ext cx="37877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 descr="Država lastnica 22 odstotkov gozdov » Novigla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5326063"/>
            <a:ext cx="441960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Reka Idrij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00" y="5324475"/>
            <a:ext cx="37719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01"/>
    </mc:Choice>
    <mc:Fallback>
      <p:transition spd="slow" advTm="3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27088" y="620713"/>
            <a:ext cx="7921625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/>
              <a:t>Kaj pa biotska pestrost v kmetijstvu?</a:t>
            </a:r>
          </a:p>
          <a:p>
            <a:pPr>
              <a:defRPr/>
            </a:pP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dirty="0"/>
              <a:t>Do danes je bilo na svetu vzgojenih okrog 7000 kulturnih rastlin.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dirty="0"/>
              <a:t>75% hrane se proizvaja iz samo 12 vrst rastlin in 5 vrst živali.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dirty="0"/>
              <a:t>Ljudje si 60% energije zagotovimo s štirimi rastlinami: rižem, pšenico, krompirjem in koruzo.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rgbClr val="FF0000"/>
                </a:solidFill>
              </a:rPr>
              <a:t>V zadnjih 100 letih se je na svetu izgubilo 75% poljedelske biotske raznovrstnosti!!!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l-SI" dirty="0"/>
          </a:p>
          <a:p>
            <a:pPr>
              <a:defRPr/>
            </a:pP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35"/>
    </mc:Choice>
    <mc:Fallback>
      <p:transition spd="slow" advTm="12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|4.3|1.5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7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20|1.9|1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3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3|3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0.4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3.1|8.9|3|2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3.5|19|1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9|5.4|2.9|2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9.2|23.6|25.7"/>
</p:tagLst>
</file>

<file path=ppt/theme/theme1.xml><?xml version="1.0" encoding="utf-8"?>
<a:theme xmlns:a="http://schemas.openxmlformats.org/drawingml/2006/main" name="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394</Words>
  <Application>Microsoft Office PowerPoint</Application>
  <PresentationFormat>Diaprojekcija na zaslonu (4:3)</PresentationFormat>
  <Paragraphs>69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Arial</vt:lpstr>
      <vt:lpstr>Comic Sans MS</vt:lpstr>
      <vt:lpstr>Times New Roman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Janez</dc:creator>
  <cp:lastModifiedBy>Irena &amp; Tomaž</cp:lastModifiedBy>
  <cp:revision>55</cp:revision>
  <dcterms:created xsi:type="dcterms:W3CDTF">2004-11-28T18:45:07Z</dcterms:created>
  <dcterms:modified xsi:type="dcterms:W3CDTF">2020-05-04T22:21:31Z</dcterms:modified>
</cp:coreProperties>
</file>