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44" r:id="rId4"/>
  </p:sldMasterIdLst>
  <p:notesMasterIdLst>
    <p:notesMasterId r:id="rId23"/>
  </p:notesMasterIdLst>
  <p:handoutMasterIdLst>
    <p:handoutMasterId r:id="rId24"/>
  </p:handoutMasterIdLst>
  <p:sldIdLst>
    <p:sldId id="256" r:id="rId5"/>
    <p:sldId id="280" r:id="rId6"/>
    <p:sldId id="258" r:id="rId7"/>
    <p:sldId id="275" r:id="rId8"/>
    <p:sldId id="276" r:id="rId9"/>
    <p:sldId id="277" r:id="rId10"/>
    <p:sldId id="278" r:id="rId11"/>
    <p:sldId id="279" r:id="rId12"/>
    <p:sldId id="281" r:id="rId13"/>
    <p:sldId id="283" r:id="rId14"/>
    <p:sldId id="282" r:id="rId15"/>
    <p:sldId id="284" r:id="rId16"/>
    <p:sldId id="285" r:id="rId17"/>
    <p:sldId id="286" r:id="rId18"/>
    <p:sldId id="287" r:id="rId19"/>
    <p:sldId id="289" r:id="rId20"/>
    <p:sldId id="288" r:id="rId21"/>
    <p:sldId id="290" r:id="rId22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41" autoAdjust="0"/>
  </p:normalViewPr>
  <p:slideViewPr>
    <p:cSldViewPr snapToGrid="0" snapToObjects="1">
      <p:cViewPr varScale="1">
        <p:scale>
          <a:sx n="116" d="100"/>
          <a:sy n="116" d="100"/>
        </p:scale>
        <p:origin x="10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38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xmlns="" id="{4C72E697-6BEF-436E-82D5-260D6ACBFE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xmlns="" id="{D4EB95FF-A7F1-4CB3-92C7-2341B92DFB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E3E73-9E4E-4E23-9E30-E21DE7EB35AF}" type="datetime1">
              <a:rPr lang="sl-SI" smtClean="0"/>
              <a:t>17. 04. 2020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F7BBE378-33F2-4433-A959-EE66F38C2C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34136EA9-F2D9-4407-9F28-4B56804FE9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37AEB-FE25-42EF-8937-F56276A18B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788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A2FCC-31E2-4515-8664-4DEDA123D237}" type="datetime1">
              <a:rPr lang="sl-SI" smtClean="0"/>
              <a:pPr/>
              <a:t>17. 04. 2020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E3986-D177-47E0-8C65-5097C226ED3E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89885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E3986-D177-47E0-8C65-5097C226ED3E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1655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E3986-D177-47E0-8C65-5097C226ED3E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112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Naslov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3962399" y="1964267"/>
            <a:ext cx="7197726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noProof="0" smtClean="0"/>
              <a:t>Uredite slog podnaslova matrice</a:t>
            </a:r>
            <a:endParaRPr lang="sl-SI" noProof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4B400B7E-4855-45EB-BEE6-26C1C4BDB17B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20232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0" y="4732865"/>
            <a:ext cx="1013142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299603"/>
            <a:ext cx="10131427" cy="49371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3FA42E-1ACB-4C6F-B19F-E4111A1C97C5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38631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3124199"/>
          </a:xfrm>
        </p:spPr>
        <p:txBody>
          <a:bodyPr rtlCol="0" anchor="ctr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6EE1E8-CF49-45B7-B04B-01EC99544FD2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49800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Polje_z_besedilom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sl-SI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Polje z besedilom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sl-SI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6" name="Naslov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10" name="Označba mesta za besedilo 9"/>
          <p:cNvSpPr>
            <a:spLocks noGrp="1"/>
          </p:cNvSpPr>
          <p:nvPr>
            <p:ph type="body" sz="quarter" idx="13" hasCustomPrompt="1"/>
          </p:nvPr>
        </p:nvSpPr>
        <p:spPr>
          <a:xfrm>
            <a:off x="1097875" y="3352800"/>
            <a:ext cx="9339184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7465" y="4343400"/>
            <a:ext cx="10152367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DA1083-8CB3-4E79-BAA8-BC52001B80EB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2050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2" y="3308581"/>
            <a:ext cx="10131425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5801" y="4777381"/>
            <a:ext cx="10131426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8F0009-1636-4108-AD7E-A8EB4ABC2B9C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178569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 za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Polje_z_besedilom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sl-SI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Polje z besedilom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sl-SI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6" name="Naslov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10" name="Označba mesta za besedilo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sl-SI" noProof="0"/>
              <a:t>Uredite sloge besedila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5799" y="4775200"/>
            <a:ext cx="10135436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DAC58F-4669-4BEF-A3CE-E492F3A312B7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0441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ilno ali napa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sl-SI" noProof="0"/>
              <a:t>Uredite slog naslova matrice</a:t>
            </a:r>
          </a:p>
        </p:txBody>
      </p:sp>
      <p:sp>
        <p:nvSpPr>
          <p:cNvPr id="10" name="Označba mesta za besedilo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sl-SI" noProof="0"/>
              <a:t>Uredite sloge besedila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3861DD-53D8-41E6-9F27-6B83C0912AAF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4285960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Naslov 1"/>
          <p:cNvSpPr>
            <a:spLocks noGrp="1"/>
          </p:cNvSpPr>
          <p:nvPr>
            <p:ph type="title" hasCustomPrompt="1"/>
          </p:nvPr>
        </p:nvSpPr>
        <p:spPr>
          <a:xfrm>
            <a:off x="685801" y="609600"/>
            <a:ext cx="10131425" cy="1456267"/>
          </a:xfrm>
        </p:spPr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498767-4D96-46B5-A820-901EE623904D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202126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8658675" y="609599"/>
            <a:ext cx="2158552" cy="5181601"/>
          </a:xfrm>
        </p:spPr>
        <p:txBody>
          <a:bodyPr vert="eaVert"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7832116" cy="5181600"/>
          </a:xfrm>
        </p:spPr>
        <p:txBody>
          <a:bodyPr vert="eaVert" rtlCol="0" anchor="t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70C596-D911-4733-B4CB-E4C983D29DCB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44754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665B1A-2719-4A91-951E-50A0DA959F77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46654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0" y="3308581"/>
            <a:ext cx="10131427" cy="1468800"/>
          </a:xfrm>
        </p:spPr>
        <p:txBody>
          <a:bodyPr rtlCol="0" anchor="b"/>
          <a:lstStyle>
            <a:lvl1pPr algn="l">
              <a:defRPr sz="4000" b="0" cap="all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5799" y="4777381"/>
            <a:ext cx="1013142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3DDFA7-5AAF-48DE-BBC5-A22AC0C87336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07458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685802" y="2142067"/>
            <a:ext cx="4995334" cy="3649134"/>
          </a:xfrm>
        </p:spPr>
        <p:txBody>
          <a:bodyPr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5821895" y="2142067"/>
            <a:ext cx="4995332" cy="3649133"/>
          </a:xfrm>
        </p:spPr>
        <p:txBody>
          <a:bodyPr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631136-D147-48A8-8A10-25BB2E61D919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62310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85801" y="2870201"/>
            <a:ext cx="4996923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5823483" y="2870201"/>
            <a:ext cx="4995334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FBD0E3-CAE7-4DF3-A6B8-7A859CBCAA44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98729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49C76B-8291-40E5-9EE8-8CE1D6512EF1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424055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709EF4-B6C0-4019-8506-FE7A95958D0C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29307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0" y="2074333"/>
            <a:ext cx="3680885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4648201" y="609601"/>
            <a:ext cx="6169026" cy="5181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445933"/>
            <a:ext cx="3680885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15659E-9F58-4080-BF23-612CAA18D052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14097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0" y="1600200"/>
            <a:ext cx="6164653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14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2971800"/>
            <a:ext cx="6164653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9F59D3-E178-4846-9A21-78549920EF99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17908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144D9DA3-1457-4C73-BC14-84C4A10A244D}" type="datetime1">
              <a:rPr lang="sl-SI" noProof="0" smtClean="0"/>
              <a:t>17. 04. 2020</a:t>
            </a:fld>
            <a:endParaRPr lang="sl-SI" noProof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64506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l.wikipedia.org/wiki/Prekmurski_Slovenci" TargetMode="External"/><Relationship Id="rId3" Type="http://schemas.openxmlformats.org/officeDocument/2006/relationships/hyperlink" Target="https://sl.wikipedia.org/wiki/Slovenija" TargetMode="External"/><Relationship Id="rId7" Type="http://schemas.openxmlformats.org/officeDocument/2006/relationships/hyperlink" Target="https://sl.wikipedia.org/wiki/Kraljevina_Srbov,_Hrvatov_in_Slovencev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.wikipedia.org/wiki/Prekmurje" TargetMode="External"/><Relationship Id="rId5" Type="http://schemas.openxmlformats.org/officeDocument/2006/relationships/hyperlink" Target="https://sl.wikipedia.org/wiki/17._avgust" TargetMode="External"/><Relationship Id="rId4" Type="http://schemas.openxmlformats.org/officeDocument/2006/relationships/hyperlink" Target="https://sl.wikipedia.org/wiki/Prazni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15._september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.wikipedia.org/wiki/Dan_vrnitve_Primorske_k_mati%C4%8Dni_domovini#cite_note-2" TargetMode="External"/><Relationship Id="rId5" Type="http://schemas.openxmlformats.org/officeDocument/2006/relationships/hyperlink" Target="https://sl.wikipedia.org/wiki/Primorska" TargetMode="External"/><Relationship Id="rId4" Type="http://schemas.openxmlformats.org/officeDocument/2006/relationships/hyperlink" Target="https://sl.wikipedia.org/wiki/194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Osamosvojitev_Slovenije" TargetMode="External"/><Relationship Id="rId2" Type="http://schemas.openxmlformats.org/officeDocument/2006/relationships/hyperlink" Target="https://sl.wikipedia.org/wiki/25._oktob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sl.wikipedia.org/wiki/Jugoslovanska_ljudska_armada" TargetMode="External"/><Relationship Id="rId4" Type="http://schemas.openxmlformats.org/officeDocument/2006/relationships/hyperlink" Target="https://sl.wikipedia.org/wiki/Slovenska_osamosvojitvena_vojna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40C7600-5BA8-4A54-887F-74AF87750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2554817"/>
            <a:ext cx="7197726" cy="2421464"/>
          </a:xfrm>
        </p:spPr>
        <p:txBody>
          <a:bodyPr rtlCol="0">
            <a:noAutofit/>
          </a:bodyPr>
          <a:lstStyle/>
          <a:p>
            <a:pPr rtl="0"/>
            <a:r>
              <a:rPr lang="sl-SI" sz="8000" b="1" dirty="0" smtClean="0"/>
              <a:t>SLOVENSKI DRŽAVNI PRAZNIKI</a:t>
            </a:r>
            <a:endParaRPr lang="sl-SI" sz="8000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38" y="637015"/>
            <a:ext cx="5250338" cy="2625169"/>
          </a:xfrm>
          <a:prstGeom prst="rect">
            <a:avLst/>
          </a:prstGeom>
        </p:spPr>
      </p:pic>
      <p:pic>
        <p:nvPicPr>
          <p:cNvPr id="1028" name="Picture 4" descr="Slovenska narodna himna : Travel-Slove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57" y="3625077"/>
            <a:ext cx="28575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799" y="423333"/>
            <a:ext cx="10131425" cy="592667"/>
          </a:xfrm>
        </p:spPr>
        <p:txBody>
          <a:bodyPr>
            <a:noAutofit/>
          </a:bodyPr>
          <a:lstStyle/>
          <a:p>
            <a:r>
              <a:rPr lang="sl-SI" sz="4000" b="1" dirty="0" smtClean="0"/>
              <a:t>Državni prazniki- ki niso dela prosti dnevi</a:t>
            </a:r>
            <a:endParaRPr lang="sl-SI" sz="40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473200"/>
            <a:ext cx="10131425" cy="4792133"/>
          </a:xfrm>
        </p:spPr>
        <p:txBody>
          <a:bodyPr>
            <a:normAutofit fontScale="92500" lnSpcReduction="20000"/>
          </a:bodyPr>
          <a:lstStyle/>
          <a:p>
            <a:r>
              <a:rPr lang="sl-SI" sz="3200" dirty="0" smtClean="0"/>
              <a:t>DAN PRIMOŽA TRUBARJA</a:t>
            </a:r>
          </a:p>
          <a:p>
            <a:r>
              <a:rPr lang="sl-SI" sz="3200" dirty="0" smtClean="0"/>
              <a:t>ZDRUŽITEV PREKMURSKIH SLOVENCEV Z MATIČNIM NARODOM</a:t>
            </a:r>
          </a:p>
          <a:p>
            <a:r>
              <a:rPr lang="sl-SI" sz="3200" dirty="0" smtClean="0"/>
              <a:t>VRNITEV PRIMORSKE K MATIČNI DOMOVINI</a:t>
            </a:r>
          </a:p>
          <a:p>
            <a:r>
              <a:rPr lang="sl-SI" sz="3200" dirty="0" smtClean="0"/>
              <a:t>DAN SUVERENOSTI</a:t>
            </a:r>
          </a:p>
          <a:p>
            <a:r>
              <a:rPr lang="sl-SI" sz="3200" dirty="0" smtClean="0"/>
              <a:t>DAN RUDOLFA MAISTRA</a:t>
            </a:r>
          </a:p>
          <a:p>
            <a:endParaRPr lang="sl-SI" sz="3200" dirty="0" smtClean="0"/>
          </a:p>
          <a:p>
            <a:endParaRPr lang="sl-SI" sz="3200" dirty="0" smtClean="0"/>
          </a:p>
          <a:p>
            <a:r>
              <a:rPr lang="sl-SI" sz="3800" dirty="0" smtClean="0"/>
              <a:t>Imena praznikov pišemo z malo začetnico, RAZEN LASTNIH IMEN.</a:t>
            </a:r>
            <a:endParaRPr lang="sl-SI" sz="3800" dirty="0"/>
          </a:p>
        </p:txBody>
      </p:sp>
    </p:spTree>
    <p:extLst>
      <p:ext uri="{BB962C8B-B14F-4D97-AF65-F5344CB8AC3E}">
        <p14:creationId xmlns:p14="http://schemas.microsoft.com/office/powerpoint/2010/main" val="597705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214533" y="172993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sz="2000" b="1" dirty="0">
              <a:latin typeface="Source Sans Pro"/>
            </a:endParaRPr>
          </a:p>
          <a:p>
            <a:r>
              <a:rPr lang="sl-SI" sz="2000" b="1" dirty="0" smtClean="0">
                <a:latin typeface="Source Sans Pro"/>
              </a:rPr>
              <a:t>Državni </a:t>
            </a:r>
            <a:r>
              <a:rPr lang="sl-SI" sz="2000" b="1" dirty="0">
                <a:latin typeface="Source Sans Pro"/>
              </a:rPr>
              <a:t>zbor je državni praznik, ki pa ni dela prost dan, sprejel junija 2010. Za spominski dan avtorja prve knjige v slovenskem </a:t>
            </a:r>
            <a:r>
              <a:rPr lang="sl-SI" sz="2000" b="1" dirty="0" smtClean="0">
                <a:latin typeface="Source Sans Pro"/>
              </a:rPr>
              <a:t>jeziku je </a:t>
            </a:r>
            <a:r>
              <a:rPr lang="sl-SI" sz="2000" b="1" dirty="0">
                <a:latin typeface="Source Sans Pro"/>
              </a:rPr>
              <a:t>bil izbran domnevni datum njegovega rojstva v juniju 1508.</a:t>
            </a:r>
          </a:p>
          <a:p>
            <a:r>
              <a:rPr lang="sl-SI" sz="2000" dirty="0">
                <a:latin typeface="Source Sans Pro"/>
              </a:rPr>
              <a:t/>
            </a:r>
            <a:br>
              <a:rPr lang="sl-SI" sz="2000" dirty="0">
                <a:latin typeface="Source Sans Pro"/>
              </a:rPr>
            </a:br>
            <a:endParaRPr lang="sl-SI" sz="2000" dirty="0"/>
          </a:p>
        </p:txBody>
      </p:sp>
      <p:pic>
        <p:nvPicPr>
          <p:cNvPr id="1026" name="Picture 2" descr="Državni praznik: Dan Primoža Trubarja - dolenjske-toplice.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345266"/>
            <a:ext cx="573024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461319" y="411892"/>
            <a:ext cx="1096456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latin typeface="Source Sans Pro"/>
              </a:rPr>
              <a:t>dan Primoža Trubarja</a:t>
            </a:r>
          </a:p>
          <a:p>
            <a:r>
              <a:rPr lang="sl-SI" sz="4400" b="1" dirty="0">
                <a:latin typeface="Source Sans Pro"/>
              </a:rPr>
              <a:t>8.JUNIJ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29676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 združitve prekmurskih Slovencev - Radio Pr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0" y="2494504"/>
            <a:ext cx="5571067" cy="3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6096000" y="2038707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sz="2400" b="1" dirty="0" smtClean="0">
              <a:latin typeface="Arial" panose="020B0604020202020204" pitchFamily="34" charset="0"/>
            </a:endParaRPr>
          </a:p>
          <a:p>
            <a:r>
              <a:rPr lang="sl-SI" sz="2400" b="1" dirty="0" smtClean="0">
                <a:latin typeface="Arial" panose="020B0604020202020204" pitchFamily="34" charset="0"/>
              </a:rPr>
              <a:t>Priključitev </a:t>
            </a:r>
            <a:r>
              <a:rPr lang="sl-SI" sz="2400" b="1" dirty="0">
                <a:latin typeface="Arial" panose="020B0604020202020204" pitchFamily="34" charset="0"/>
              </a:rPr>
              <a:t>Prekmurja matičnemu narodu</a:t>
            </a:r>
            <a:r>
              <a:rPr lang="sl-SI" sz="2400" dirty="0">
                <a:latin typeface="Arial" panose="020B0604020202020204" pitchFamily="34" charset="0"/>
              </a:rPr>
              <a:t> je </a:t>
            </a:r>
            <a:r>
              <a:rPr lang="sl-SI" sz="2400" dirty="0">
                <a:latin typeface="Arial" panose="020B0604020202020204" pitchFamily="34" charset="0"/>
                <a:hlinkClick r:id="rId3" tooltip="Slovenija"/>
              </a:rPr>
              <a:t>slovenski</a:t>
            </a:r>
            <a:r>
              <a:rPr lang="sl-SI" sz="2400" dirty="0">
                <a:latin typeface="Arial" panose="020B0604020202020204" pitchFamily="34" charset="0"/>
              </a:rPr>
              <a:t> </a:t>
            </a:r>
            <a:r>
              <a:rPr lang="sl-SI" sz="2400" dirty="0">
                <a:latin typeface="Arial" panose="020B0604020202020204" pitchFamily="34" charset="0"/>
                <a:hlinkClick r:id="rId4" tooltip="Praznik"/>
              </a:rPr>
              <a:t>praznik</a:t>
            </a:r>
            <a:r>
              <a:rPr lang="sl-SI" sz="2400" dirty="0">
                <a:latin typeface="Arial" panose="020B0604020202020204" pitchFamily="34" charset="0"/>
              </a:rPr>
              <a:t>, ki ga praznujemo na </a:t>
            </a:r>
            <a:r>
              <a:rPr lang="sl-SI" sz="2400" dirty="0">
                <a:latin typeface="Arial" panose="020B0604020202020204" pitchFamily="34" charset="0"/>
                <a:hlinkClick r:id="rId5" tooltip="17. avgust"/>
              </a:rPr>
              <a:t>17. avgust</a:t>
            </a:r>
            <a:r>
              <a:rPr lang="sl-SI" sz="2400" dirty="0">
                <a:latin typeface="Arial" panose="020B0604020202020204" pitchFamily="34" charset="0"/>
              </a:rPr>
              <a:t>, dan, ko je </a:t>
            </a:r>
            <a:r>
              <a:rPr lang="sl-SI" sz="2400" dirty="0">
                <a:latin typeface="Arial" panose="020B0604020202020204" pitchFamily="34" charset="0"/>
                <a:hlinkClick r:id="rId6" tooltip="Prekmurje"/>
              </a:rPr>
              <a:t>Prekmurje</a:t>
            </a:r>
            <a:r>
              <a:rPr lang="sl-SI" sz="2400" dirty="0">
                <a:latin typeface="Arial" panose="020B0604020202020204" pitchFamily="34" charset="0"/>
              </a:rPr>
              <a:t> </a:t>
            </a:r>
            <a:r>
              <a:rPr lang="sl-SI" sz="2400" dirty="0" smtClean="0">
                <a:latin typeface="Arial" panose="020B0604020202020204" pitchFamily="34" charset="0"/>
              </a:rPr>
              <a:t>pripadlo</a:t>
            </a:r>
            <a:r>
              <a:rPr lang="sl-SI" sz="2400" dirty="0">
                <a:latin typeface="Arial" panose="020B0604020202020204" pitchFamily="34" charset="0"/>
              </a:rPr>
              <a:t> </a:t>
            </a:r>
            <a:r>
              <a:rPr lang="sl-SI" sz="2400" dirty="0">
                <a:latin typeface="Arial" panose="020B0604020202020204" pitchFamily="34" charset="0"/>
                <a:hlinkClick r:id="rId7" tooltip="Kraljevina Srbov, Hrvatov in Slovencev"/>
              </a:rPr>
              <a:t>Kraljevini Srbov, Hrvatov in Slovencev</a:t>
            </a:r>
            <a:r>
              <a:rPr lang="sl-SI" sz="2400" dirty="0">
                <a:latin typeface="Arial" panose="020B0604020202020204" pitchFamily="34" charset="0"/>
              </a:rPr>
              <a:t>, s tem pa so bili </a:t>
            </a:r>
            <a:r>
              <a:rPr lang="sl-SI" sz="2400" dirty="0">
                <a:latin typeface="Arial" panose="020B0604020202020204" pitchFamily="34" charset="0"/>
                <a:hlinkClick r:id="rId8" tooltip="Prekmurski Slovenci"/>
              </a:rPr>
              <a:t>prekmurski Slovenci</a:t>
            </a:r>
            <a:r>
              <a:rPr lang="sl-SI" sz="2400" dirty="0">
                <a:latin typeface="Arial" panose="020B0604020202020204" pitchFamily="34" charset="0"/>
              </a:rPr>
              <a:t> po stoletjih madžarske oblasti znova združeni z matičnim </a:t>
            </a:r>
            <a:r>
              <a:rPr lang="sl-SI" sz="2400" dirty="0" smtClean="0">
                <a:latin typeface="Arial" panose="020B0604020202020204" pitchFamily="34" charset="0"/>
              </a:rPr>
              <a:t>narodom.</a:t>
            </a:r>
            <a:endParaRPr lang="sl-SI" sz="2400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302740" y="293060"/>
            <a:ext cx="108101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>
                <a:latin typeface="Arial" panose="020B0604020202020204" pitchFamily="34" charset="0"/>
              </a:rPr>
              <a:t>Združitev prekmurskih Slovencev z matičnim narodom</a:t>
            </a:r>
          </a:p>
          <a:p>
            <a:r>
              <a:rPr lang="sl-SI" sz="4000" b="1" dirty="0">
                <a:latin typeface="Arial" panose="020B0604020202020204" pitchFamily="34" charset="0"/>
              </a:rPr>
              <a:t>17.AVGUST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1582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lovenska vlada podpira preimenovanje praznika vrnitev Primorske k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2" y="3644444"/>
            <a:ext cx="45243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5249333" y="310634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sz="3200" b="1" dirty="0">
              <a:latin typeface="Arial" panose="020B0604020202020204" pitchFamily="34" charset="0"/>
            </a:endParaRPr>
          </a:p>
          <a:p>
            <a:r>
              <a:rPr lang="sl-SI" sz="2400" dirty="0" smtClean="0">
                <a:latin typeface="Arial" panose="020B0604020202020204" pitchFamily="34" charset="0"/>
              </a:rPr>
              <a:t>Praznik </a:t>
            </a:r>
            <a:r>
              <a:rPr lang="sl-SI" sz="2400" dirty="0">
                <a:latin typeface="Arial" panose="020B0604020202020204" pitchFamily="34" charset="0"/>
              </a:rPr>
              <a:t>obeležuje </a:t>
            </a:r>
            <a:r>
              <a:rPr lang="sl-SI" sz="2400" dirty="0">
                <a:latin typeface="Arial" panose="020B0604020202020204" pitchFamily="34" charset="0"/>
                <a:hlinkClick r:id="rId3" tooltip="15. september"/>
              </a:rPr>
              <a:t>15. september</a:t>
            </a:r>
            <a:r>
              <a:rPr lang="sl-SI" sz="2400" dirty="0">
                <a:latin typeface="Arial" panose="020B0604020202020204" pitchFamily="34" charset="0"/>
              </a:rPr>
              <a:t> </a:t>
            </a:r>
            <a:r>
              <a:rPr lang="sl-SI" sz="2400" dirty="0">
                <a:latin typeface="Arial" panose="020B0604020202020204" pitchFamily="34" charset="0"/>
                <a:hlinkClick r:id="rId4" tooltip="1947"/>
              </a:rPr>
              <a:t>1947</a:t>
            </a:r>
            <a:r>
              <a:rPr lang="sl-SI" sz="2400" dirty="0">
                <a:latin typeface="Arial" panose="020B0604020202020204" pitchFamily="34" charset="0"/>
              </a:rPr>
              <a:t>, ko je </a:t>
            </a:r>
            <a:r>
              <a:rPr lang="sl-SI" sz="2400" dirty="0" smtClean="0">
                <a:latin typeface="Arial" panose="020B0604020202020204" pitchFamily="34" charset="0"/>
              </a:rPr>
              <a:t>takratni </a:t>
            </a:r>
            <a:r>
              <a:rPr lang="sl-SI" sz="2400" dirty="0">
                <a:latin typeface="Arial" panose="020B0604020202020204" pitchFamily="34" charset="0"/>
              </a:rPr>
              <a:t>Jugoslaviji in s tem tudi Sloveniji </a:t>
            </a:r>
            <a:r>
              <a:rPr lang="sl-SI" sz="2400" dirty="0" smtClean="0">
                <a:latin typeface="Arial" panose="020B0604020202020204" pitchFamily="34" charset="0"/>
              </a:rPr>
              <a:t>pripadel </a:t>
            </a:r>
            <a:r>
              <a:rPr lang="sl-SI" sz="2400" dirty="0">
                <a:latin typeface="Arial" panose="020B0604020202020204" pitchFamily="34" charset="0"/>
              </a:rPr>
              <a:t>velik del </a:t>
            </a:r>
            <a:r>
              <a:rPr lang="sl-SI" sz="2400" dirty="0">
                <a:latin typeface="Arial" panose="020B0604020202020204" pitchFamily="34" charset="0"/>
                <a:hlinkClick r:id="rId5" tooltip="Primorska"/>
              </a:rPr>
              <a:t>Primorske</a:t>
            </a:r>
            <a:r>
              <a:rPr lang="sl-SI" sz="2400" dirty="0">
                <a:latin typeface="Arial" panose="020B0604020202020204" pitchFamily="34" charset="0"/>
              </a:rPr>
              <a:t>.</a:t>
            </a:r>
          </a:p>
          <a:p>
            <a:r>
              <a:rPr lang="sl-SI" sz="2400" baseline="30000" dirty="0" smtClean="0">
                <a:latin typeface="Arial" panose="020B0604020202020204" pitchFamily="34" charset="0"/>
                <a:hlinkClick r:id="rId6"/>
              </a:rPr>
              <a:t>]</a:t>
            </a:r>
            <a:endParaRPr lang="sl-SI" sz="24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392642" y="461319"/>
            <a:ext cx="109526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latin typeface="Arial" panose="020B0604020202020204" pitchFamily="34" charset="0"/>
              </a:rPr>
              <a:t>d</a:t>
            </a:r>
            <a:r>
              <a:rPr lang="sl-SI" sz="4400" b="1" dirty="0" smtClean="0">
                <a:latin typeface="Arial" panose="020B0604020202020204" pitchFamily="34" charset="0"/>
              </a:rPr>
              <a:t>an </a:t>
            </a:r>
            <a:r>
              <a:rPr lang="sl-SI" sz="4400" b="1" dirty="0">
                <a:latin typeface="Arial" panose="020B0604020202020204" pitchFamily="34" charset="0"/>
              </a:rPr>
              <a:t>vrnitve Primorske k matični domovini</a:t>
            </a:r>
          </a:p>
          <a:p>
            <a:r>
              <a:rPr lang="sl-SI" sz="4400" b="1" dirty="0" smtClean="0"/>
              <a:t>15.september</a:t>
            </a:r>
            <a:endParaRPr lang="sl-SI" sz="4400" b="1" dirty="0"/>
          </a:p>
        </p:txBody>
      </p:sp>
    </p:spTree>
    <p:extLst>
      <p:ext uri="{BB962C8B-B14F-4D97-AF65-F5344CB8AC3E}">
        <p14:creationId xmlns:p14="http://schemas.microsoft.com/office/powerpoint/2010/main" val="976064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354577" y="295571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>
                <a:latin typeface="Arial" panose="020B0604020202020204" pitchFamily="34" charset="0"/>
              </a:rPr>
              <a:t> </a:t>
            </a:r>
            <a:endParaRPr lang="sl-SI" dirty="0" smtClean="0">
              <a:latin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</a:endParaRPr>
          </a:p>
          <a:p>
            <a:r>
              <a:rPr lang="sl-SI" dirty="0" smtClean="0">
                <a:latin typeface="Arial" panose="020B0604020202020204" pitchFamily="34" charset="0"/>
                <a:hlinkClick r:id="rId2" tooltip="25. oktober"/>
              </a:rPr>
              <a:t>25</a:t>
            </a:r>
            <a:r>
              <a:rPr lang="sl-SI" dirty="0">
                <a:latin typeface="Arial" panose="020B0604020202020204" pitchFamily="34" charset="0"/>
                <a:hlinkClick r:id="rId2" tooltip="25. oktober"/>
              </a:rPr>
              <a:t>. oktobra</a:t>
            </a:r>
            <a:r>
              <a:rPr lang="sl-SI" dirty="0">
                <a:latin typeface="Arial" panose="020B0604020202020204" pitchFamily="34" charset="0"/>
              </a:rPr>
              <a:t> obeležujemo enega ključnih dogodkov v procesu </a:t>
            </a:r>
            <a:r>
              <a:rPr lang="sl-SI" dirty="0">
                <a:latin typeface="Arial" panose="020B0604020202020204" pitchFamily="34" charset="0"/>
                <a:hlinkClick r:id="rId3" tooltip="Osamosvojitev Slovenije"/>
              </a:rPr>
              <a:t>osamosvojitve </a:t>
            </a:r>
            <a:r>
              <a:rPr lang="sl-SI" dirty="0" smtClean="0">
                <a:latin typeface="Arial" panose="020B0604020202020204" pitchFamily="34" charset="0"/>
                <a:hlinkClick r:id="rId3" tooltip="Osamosvojitev Slovenije"/>
              </a:rPr>
              <a:t>Slovenije</a:t>
            </a:r>
            <a:r>
              <a:rPr lang="sl-SI" dirty="0" smtClean="0">
                <a:latin typeface="Arial" panose="020B0604020202020204" pitchFamily="34" charset="0"/>
              </a:rPr>
              <a:t>.. To je dan</a:t>
            </a:r>
            <a:r>
              <a:rPr lang="sl-SI" dirty="0">
                <a:latin typeface="Arial" panose="020B0604020202020204" pitchFamily="34" charset="0"/>
              </a:rPr>
              <a:t>, ko je po </a:t>
            </a:r>
            <a:r>
              <a:rPr lang="sl-SI" dirty="0">
                <a:latin typeface="Arial" panose="020B0604020202020204" pitchFamily="34" charset="0"/>
                <a:hlinkClick r:id="rId4" tooltip="Slovenska osamosvojitvena vojna"/>
              </a:rPr>
              <a:t>osamosvojitveni vojni</a:t>
            </a:r>
            <a:r>
              <a:rPr lang="sl-SI" dirty="0">
                <a:latin typeface="Arial" panose="020B0604020202020204" pitchFamily="34" charset="0"/>
              </a:rPr>
              <a:t> zadnji vojak </a:t>
            </a:r>
            <a:r>
              <a:rPr lang="sl-SI" dirty="0">
                <a:latin typeface="Arial" panose="020B0604020202020204" pitchFamily="34" charset="0"/>
                <a:hlinkClick r:id="rId5" tooltip="Jugoslovanska ljudska armada"/>
              </a:rPr>
              <a:t>Jugoslovanske ljudske armade</a:t>
            </a:r>
            <a:r>
              <a:rPr lang="sl-SI" dirty="0">
                <a:latin typeface="Arial" panose="020B0604020202020204" pitchFamily="34" charset="0"/>
              </a:rPr>
              <a:t> zapustil slovensko ozemlje</a:t>
            </a:r>
            <a:r>
              <a:rPr lang="sl-SI" dirty="0" smtClean="0">
                <a:latin typeface="Arial" panose="020B0604020202020204" pitchFamily="34" charset="0"/>
              </a:rPr>
              <a:t>.</a:t>
            </a:r>
            <a:endParaRPr lang="sl-SI" dirty="0"/>
          </a:p>
        </p:txBody>
      </p:sp>
      <p:pic>
        <p:nvPicPr>
          <p:cNvPr id="4098" name="Picture 2" descr="OnaPlus - Dan suverenos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6" y="2041653"/>
            <a:ext cx="5877277" cy="44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070919" y="329514"/>
            <a:ext cx="90286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latin typeface="Arial" panose="020B0604020202020204" pitchFamily="34" charset="0"/>
              </a:rPr>
              <a:t>Dan </a:t>
            </a:r>
            <a:r>
              <a:rPr lang="sl-SI" sz="4400" b="1" dirty="0" smtClean="0">
                <a:latin typeface="Arial" panose="020B0604020202020204" pitchFamily="34" charset="0"/>
              </a:rPr>
              <a:t>suverenosti</a:t>
            </a:r>
          </a:p>
          <a:p>
            <a:r>
              <a:rPr lang="sl-SI" sz="4400" b="1" dirty="0" smtClean="0">
                <a:latin typeface="Arial" panose="020B0604020202020204" pitchFamily="34" charset="0"/>
              </a:rPr>
              <a:t>25.oktober</a:t>
            </a:r>
            <a:endParaRPr lang="sl-SI" sz="4400" dirty="0"/>
          </a:p>
        </p:txBody>
      </p:sp>
    </p:spTree>
    <p:extLst>
      <p:ext uri="{BB962C8B-B14F-4D97-AF65-F5344CB8AC3E}">
        <p14:creationId xmlns:p14="http://schemas.microsoft.com/office/powerpoint/2010/main" val="3494814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0416" t="23851" r="18611" b="5185"/>
          <a:stretch/>
        </p:blipFill>
        <p:spPr>
          <a:xfrm>
            <a:off x="4141803" y="1466333"/>
            <a:ext cx="7433733" cy="4866731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659027" y="469557"/>
            <a:ext cx="93746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/>
              <a:t>d</a:t>
            </a:r>
            <a:r>
              <a:rPr lang="sl-SI" sz="4400" b="1" dirty="0" smtClean="0"/>
              <a:t>an Rudolfa Maistra</a:t>
            </a:r>
          </a:p>
          <a:p>
            <a:r>
              <a:rPr lang="sl-SI" sz="4400" b="1" dirty="0" smtClean="0"/>
              <a:t>23.november</a:t>
            </a:r>
            <a:endParaRPr lang="sl-SI" sz="4400" b="1" dirty="0"/>
          </a:p>
        </p:txBody>
      </p:sp>
    </p:spTree>
    <p:extLst>
      <p:ext uri="{BB962C8B-B14F-4D97-AF65-F5344CB8AC3E}">
        <p14:creationId xmlns:p14="http://schemas.microsoft.com/office/powerpoint/2010/main" val="104042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799" y="423333"/>
            <a:ext cx="10131425" cy="592667"/>
          </a:xfrm>
        </p:spPr>
        <p:txBody>
          <a:bodyPr>
            <a:noAutofit/>
          </a:bodyPr>
          <a:lstStyle/>
          <a:p>
            <a:r>
              <a:rPr lang="sl-SI" sz="4000" b="1" dirty="0" smtClean="0"/>
              <a:t>verski prazniki, ki so dela prosti dnevi</a:t>
            </a:r>
            <a:endParaRPr lang="sl-SI" sz="40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473200"/>
            <a:ext cx="10131425" cy="4792133"/>
          </a:xfrm>
        </p:spPr>
        <p:txBody>
          <a:bodyPr>
            <a:normAutofit lnSpcReduction="10000"/>
          </a:bodyPr>
          <a:lstStyle/>
          <a:p>
            <a:r>
              <a:rPr lang="sl-SI" sz="3200" dirty="0" smtClean="0"/>
              <a:t>VELIKONOČNI PONEDELJEK (odvisno od velike noči)</a:t>
            </a:r>
          </a:p>
          <a:p>
            <a:r>
              <a:rPr lang="sl-SI" sz="3200" dirty="0" smtClean="0"/>
              <a:t>MARIJINO VNEBOVZETJE (15.avgust)</a:t>
            </a:r>
          </a:p>
          <a:p>
            <a:r>
              <a:rPr lang="sl-SI" sz="3200" dirty="0" smtClean="0"/>
              <a:t>DAN REFORMACIJE (31.oktober)</a:t>
            </a:r>
          </a:p>
          <a:p>
            <a:r>
              <a:rPr lang="sl-SI" sz="3200" dirty="0" smtClean="0"/>
              <a:t>BOŽIČ (25.december)</a:t>
            </a:r>
          </a:p>
          <a:p>
            <a:endParaRPr lang="sl-SI" sz="3200" dirty="0" smtClean="0"/>
          </a:p>
          <a:p>
            <a:endParaRPr lang="sl-SI" sz="3200" dirty="0" smtClean="0"/>
          </a:p>
          <a:p>
            <a:r>
              <a:rPr lang="sl-SI" sz="3800" dirty="0" smtClean="0"/>
              <a:t>Imena praznikov pišemo z malo začetnico, RAZEN LASTNIH IMEN.</a:t>
            </a:r>
            <a:endParaRPr lang="sl-SI" sz="3800" dirty="0"/>
          </a:p>
        </p:txBody>
      </p:sp>
    </p:spTree>
    <p:extLst>
      <p:ext uri="{BB962C8B-B14F-4D97-AF65-F5344CB8AC3E}">
        <p14:creationId xmlns:p14="http://schemas.microsoft.com/office/powerpoint/2010/main" val="3833239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60556" t="67407" r="12500" b="4198"/>
          <a:stretch/>
        </p:blipFill>
        <p:spPr>
          <a:xfrm>
            <a:off x="694266" y="694266"/>
            <a:ext cx="5027584" cy="298026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61944" t="61728" r="14722" b="4198"/>
          <a:stretch/>
        </p:blipFill>
        <p:spPr>
          <a:xfrm>
            <a:off x="6350000" y="694266"/>
            <a:ext cx="3556000" cy="2921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l="37778" t="54074" r="40139" b="6666"/>
          <a:stretch/>
        </p:blipFill>
        <p:spPr>
          <a:xfrm>
            <a:off x="694266" y="3894667"/>
            <a:ext cx="2692401" cy="26924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/>
          <a:srcRect l="22222" t="62222" r="56389" b="8642"/>
          <a:stretch/>
        </p:blipFill>
        <p:spPr>
          <a:xfrm>
            <a:off x="4013199" y="3894667"/>
            <a:ext cx="3505201" cy="2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97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Ko se vrnemo v šolo, bomo uredili našo knjižico o praznikih, ki smo jo začeli izdelovati 24.12.2019.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9854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799" y="423333"/>
            <a:ext cx="10131425" cy="592667"/>
          </a:xfrm>
        </p:spPr>
        <p:txBody>
          <a:bodyPr>
            <a:noAutofit/>
          </a:bodyPr>
          <a:lstStyle/>
          <a:p>
            <a:r>
              <a:rPr lang="sl-SI" sz="4000" b="1" dirty="0" smtClean="0"/>
              <a:t>Državni prazniki- dela prosti dnevi</a:t>
            </a:r>
            <a:endParaRPr lang="sl-SI" sz="40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473200"/>
            <a:ext cx="10131425" cy="4792133"/>
          </a:xfrm>
        </p:spPr>
        <p:txBody>
          <a:bodyPr>
            <a:normAutofit fontScale="85000" lnSpcReduction="10000"/>
          </a:bodyPr>
          <a:lstStyle/>
          <a:p>
            <a:r>
              <a:rPr lang="sl-SI" sz="3200" dirty="0" smtClean="0"/>
              <a:t>NOVO LETO</a:t>
            </a:r>
          </a:p>
          <a:p>
            <a:r>
              <a:rPr lang="sl-SI" sz="3200" dirty="0" smtClean="0"/>
              <a:t>PREŠERNOV DAN, SLOVENSKI KULTURNI PRAZNIK</a:t>
            </a:r>
          </a:p>
          <a:p>
            <a:r>
              <a:rPr lang="sl-SI" sz="3200" dirty="0" smtClean="0"/>
              <a:t>DAN UPORA PROTI OKUPATORJU</a:t>
            </a:r>
          </a:p>
          <a:p>
            <a:r>
              <a:rPr lang="sl-SI" sz="3200" dirty="0" smtClean="0"/>
              <a:t>PRAZNIK DELA</a:t>
            </a:r>
          </a:p>
          <a:p>
            <a:r>
              <a:rPr lang="sl-SI" sz="3200" dirty="0" smtClean="0"/>
              <a:t>DAN DRŽAVNOSTI</a:t>
            </a:r>
          </a:p>
          <a:p>
            <a:r>
              <a:rPr lang="sl-SI" sz="3200" dirty="0" smtClean="0"/>
              <a:t>DAN SPOMINA NA MRTVE</a:t>
            </a:r>
          </a:p>
          <a:p>
            <a:r>
              <a:rPr lang="sl-SI" sz="3200" dirty="0" smtClean="0"/>
              <a:t>DAN SAMOSTOJNOSTI IN ENOTNOSTI</a:t>
            </a:r>
          </a:p>
          <a:p>
            <a:endParaRPr lang="sl-SI" sz="3200" dirty="0" smtClean="0"/>
          </a:p>
          <a:p>
            <a:r>
              <a:rPr lang="sl-SI" sz="5100" dirty="0" smtClean="0"/>
              <a:t>Imena praznikov pišemo z malo začetnico.</a:t>
            </a:r>
            <a:endParaRPr lang="sl-SI" sz="5100" dirty="0"/>
          </a:p>
        </p:txBody>
      </p:sp>
    </p:spTree>
    <p:extLst>
      <p:ext uri="{BB962C8B-B14F-4D97-AF65-F5344CB8AC3E}">
        <p14:creationId xmlns:p14="http://schemas.microsoft.com/office/powerpoint/2010/main" val="660803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atelit na nočnem nebu">
            <a:extLst>
              <a:ext uri="{FF2B5EF4-FFF2-40B4-BE49-F238E27FC236}">
                <a16:creationId xmlns:a16="http://schemas.microsoft.com/office/drawing/2014/main" xmlns="" id="{D4F2268B-BB87-42FB-B84F-C145C01B4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1" r="16027" b="1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pic>
        <p:nvPicPr>
          <p:cNvPr id="7" name="Slika 6" descr="Abstraktna slika svetlobnih pik">
            <a:extLst>
              <a:ext uri="{FF2B5EF4-FFF2-40B4-BE49-F238E27FC236}">
                <a16:creationId xmlns:a16="http://schemas.microsoft.com/office/drawing/2014/main" xmlns="" id="{FE6C54C5-D2F4-48F8-B65E-7506F07BC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68" r="4773" b="-1"/>
          <a:stretch/>
        </p:blipFill>
        <p:spPr>
          <a:xfrm>
            <a:off x="8055588" y="-3863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7123" t="30869" r="34251" b="17631"/>
          <a:stretch/>
        </p:blipFill>
        <p:spPr>
          <a:xfrm>
            <a:off x="301987" y="279426"/>
            <a:ext cx="8433745" cy="6325313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5029200" y="968400"/>
            <a:ext cx="52493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1382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37" r="12311" b="4546"/>
          <a:stretch/>
        </p:blipFill>
        <p:spPr>
          <a:xfrm>
            <a:off x="626533" y="322263"/>
            <a:ext cx="8636000" cy="6161927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944533" y="506735"/>
            <a:ext cx="389467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s</a:t>
            </a:r>
            <a:endParaRPr lang="sl-SI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38" t="-955" r="12674" b="4140"/>
          <a:stretch/>
        </p:blipFill>
        <p:spPr>
          <a:xfrm>
            <a:off x="491067" y="288398"/>
            <a:ext cx="8517466" cy="6193884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640666" y="629733"/>
            <a:ext cx="52493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d</a:t>
            </a:r>
            <a:endParaRPr lang="sl-SI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12" r="12399"/>
          <a:stretch/>
        </p:blipFill>
        <p:spPr>
          <a:xfrm>
            <a:off x="575733" y="406400"/>
            <a:ext cx="8094133" cy="6085516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360332" y="968400"/>
            <a:ext cx="52493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p</a:t>
            </a:r>
            <a:endParaRPr lang="sl-SI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5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2639" r="12500" b="4198"/>
          <a:stretch/>
        </p:blipFill>
        <p:spPr>
          <a:xfrm>
            <a:off x="338667" y="152400"/>
            <a:ext cx="9127068" cy="6570133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810000" y="849867"/>
            <a:ext cx="52493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d</a:t>
            </a:r>
            <a:endParaRPr lang="sl-SI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5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2778" t="4444" r="12500" b="2963"/>
          <a:stretch/>
        </p:blipFill>
        <p:spPr>
          <a:xfrm>
            <a:off x="474134" y="186267"/>
            <a:ext cx="9110134" cy="635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6316133" y="186267"/>
            <a:ext cx="52493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d</a:t>
            </a:r>
            <a:endParaRPr lang="sl-SI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6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2639" t="-1481" r="12500" b="10123"/>
          <a:stretch/>
        </p:blipFill>
        <p:spPr>
          <a:xfrm>
            <a:off x="474133" y="203200"/>
            <a:ext cx="9127068" cy="62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66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no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310845B-7F19-4A9A-BEE4-BEF0501E1A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F1DF1E-36E3-406C-8CF7-DB13BB6470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5274BF-C111-4B7A-8D90-F7666D37C131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http://schemas.openxmlformats.org/package/2006/metadata/core-properties"/>
    <ds:schemaRef ds:uri="http://purl.org/dc/terms/"/>
    <ds:schemaRef ds:uri="http://purl.org/dc/elements/1.1/"/>
    <ds:schemaRef ds:uri="71af3243-3dd4-4a8d-8c0d-dd76da1f02a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Prihodnost nebo – načrt</Template>
  <TotalTime>0</TotalTime>
  <Words>213</Words>
  <Application>Microsoft Office PowerPoint</Application>
  <PresentationFormat>Širokozaslonsko</PresentationFormat>
  <Paragraphs>58</Paragraphs>
  <Slides>18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Source Sans Pro</vt:lpstr>
      <vt:lpstr>Nebesno</vt:lpstr>
      <vt:lpstr>SLOVENSKI DRŽAVNI PRAZNIKI</vt:lpstr>
      <vt:lpstr>Državni prazniki- dela prosti dnevi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Državni prazniki- ki niso dela prosti dnevi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verski prazniki, ki so dela prosti dnevi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2020-04-06T20:37:28Z</dcterms:created>
  <dcterms:modified xsi:type="dcterms:W3CDTF">2020-04-17T07:39:57Z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