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lvl="0" rtl="0">
      <a:defRPr lang="sl-SI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0751185-78FF-4C0C-A006-53B81441B6E6}" type="datetime1">
              <a:rPr lang="sl-SI" smtClean="0"/>
              <a:pPr/>
              <a:t>21.03.2020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dirty="0"/>
              <a:t>Kliknite, če želite urediti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49663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9886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22458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43356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0066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82897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7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10852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8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16392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9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5760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l-SI"/>
              <a:t>Kliknite, da 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grpSp>
        <p:nvGrpSpPr>
          <p:cNvPr id="84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6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7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9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0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1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2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3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4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5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6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97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grpSp>
        <p:nvGrpSpPr>
          <p:cNvPr id="98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0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1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2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3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4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5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6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7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8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9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0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11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25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126" name="Označba mesta besedila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 rtl="0"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1A23FE-A78D-42BC-8DDA-CBC8173BB8EB}" type="datetime1">
              <a:rPr lang="sl-SI" smtClean="0"/>
              <a:pPr/>
              <a:t>21.03.2020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sl-SI" smtClean="0"/>
              <a:pPr rtl="0"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CAE8574A-1581-446C-9A92-04B69B00E85B}" type="datetime1">
              <a:rPr lang="sl-SI" smtClean="0"/>
              <a:pPr/>
              <a:t>21.03.2020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rostoročn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" name="Prostoročn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rostoročn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21" name="Prostoročn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</p:grpSp>
        <p:sp>
          <p:nvSpPr>
            <p:cNvPr id="12" name="Prostoročn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" name="Prostoročn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 rtl="0"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4BBE610-0999-4385-AAF3-B9843204F384}" type="datetime1">
              <a:rPr lang="sl-SI" smtClean="0"/>
              <a:pPr/>
              <a:t>21.03.2020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 rtl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AE359E3-622E-430B-9B61-7CBC345F835A}" type="datetime1">
              <a:rPr lang="sl-SI" smtClean="0"/>
              <a:pPr/>
              <a:t>21.03.2020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 rtl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6A276B-7855-415A-B2D3-F914F38CC3A5}" type="datetime1">
              <a:rPr lang="sl-SI" smtClean="0"/>
              <a:pPr/>
              <a:t>21.03.2020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 rtl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1EEB39-B4B6-4244-9EE4-C9D332B963FB}" type="datetime1">
              <a:rPr lang="sl-SI" smtClean="0"/>
              <a:pPr/>
              <a:t>21.03.2020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 rtl="0"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17EB56-5AD3-499A-8093-119EAC03008E}" type="datetime1">
              <a:rPr lang="sl-SI" smtClean="0"/>
              <a:pPr/>
              <a:t>21.03.2020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 rtl="0"/>
              <a:t>‹#›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FFF5A6F-5018-4937-8A16-B5C401586F83}" type="datetime1">
              <a:rPr lang="sl-SI" smtClean="0"/>
              <a:pPr/>
              <a:t>21.03.2020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 rtl="0"/>
              <a:t>‹#›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DB4C63-E932-4B33-BBDB-CA16CCD499B7}" type="datetime1">
              <a:rPr lang="sl-SI" smtClean="0"/>
              <a:pPr/>
              <a:t>21.03.2020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 rtl="0"/>
              <a:t>‹#›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E2DF544-3453-48E8-B9B7-605ED4FCF52F}" type="datetime1">
              <a:rPr lang="sl-SI" smtClean="0"/>
              <a:pPr/>
              <a:t>21.03.2020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sliki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grpSp>
        <p:nvGrpSpPr>
          <p:cNvPr id="9" name="Skupin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6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39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7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40" name="Označba mesta besedila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 rtl="0"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872EE7-3B82-4006-A2B1-B85958DA5DE3}" type="datetime1">
              <a:rPr lang="sl-SI" smtClean="0"/>
              <a:pPr/>
              <a:t>21.03.2020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grpSp>
        <p:nvGrpSpPr>
          <p:cNvPr id="52" name="Skupin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79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81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grpSp>
        <p:nvGrpSpPr>
          <p:cNvPr id="84" name="Skupin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6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7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9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0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1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2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3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4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5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6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78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82" name="Označba mesta besedila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grpSp>
        <p:nvGrpSpPr>
          <p:cNvPr id="97" name="Skupin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9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0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1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2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3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4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5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6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7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8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9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80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83" name="Označba mesta besedila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 rtl="0"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6DA6906-57DB-414B-8CCE-051877692E98}" type="datetime1">
              <a:rPr lang="sl-SI" smtClean="0"/>
              <a:pPr/>
              <a:t>21.03.2020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dirty="0"/>
              <a:t>Uredite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sl-SI" smtClean="0"/>
              <a:pPr rtl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2397FF3F-A123-44A6-9B07-ADEE82E85D11}" type="datetime1">
              <a:rPr lang="sl-SI" smtClean="0"/>
              <a:pPr/>
              <a:t>21.03.2020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16778" y="374468"/>
            <a:ext cx="8127864" cy="2423160"/>
          </a:xfrm>
        </p:spPr>
        <p:txBody>
          <a:bodyPr rtlCol="0">
            <a:normAutofit/>
          </a:bodyPr>
          <a:lstStyle/>
          <a:p>
            <a:pPr algn="ctr" rtl="0"/>
            <a:r>
              <a:rPr lang="sl-SI" dirty="0">
                <a:solidFill>
                  <a:srgbClr val="FF0000"/>
                </a:solidFill>
              </a:rPr>
              <a:t>Deljenje trimestnega deljenca z dvomestnim deliteljem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86753" y="3424517"/>
            <a:ext cx="10605247" cy="2841811"/>
          </a:xfrm>
        </p:spPr>
        <p:txBody>
          <a:bodyPr rtlCol="0">
            <a:normAutofit/>
          </a:bodyPr>
          <a:lstStyle/>
          <a:p>
            <a:pPr marL="45720" algn="ctr">
              <a:lnSpc>
                <a:spcPct val="150000"/>
              </a:lnSpc>
            </a:pPr>
            <a:r>
              <a:rPr lang="sl-SI" sz="4400" b="1" dirty="0">
                <a:solidFill>
                  <a:schemeClr val="tx2"/>
                </a:solidFill>
              </a:rPr>
              <a:t>Natančno beri navodila in                   NE preskakuj točk.</a:t>
            </a:r>
          </a:p>
          <a:p>
            <a:pPr rtl="0"/>
            <a:endParaRPr lang="sl-S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488416" y="452846"/>
            <a:ext cx="10658997" cy="2255520"/>
          </a:xfrm>
        </p:spPr>
        <p:txBody>
          <a:bodyPr rtlCol="0">
            <a:normAutofit fontScale="92500" lnSpcReduction="20000"/>
          </a:bodyPr>
          <a:lstStyle/>
          <a:p>
            <a:pPr marL="0" indent="0" rtl="0">
              <a:buNone/>
            </a:pPr>
            <a:r>
              <a:rPr lang="sl-SI" dirty="0"/>
              <a:t>Dragi učenci in učenke!</a:t>
            </a:r>
          </a:p>
          <a:p>
            <a:pPr marL="0" indent="0" rtl="0">
              <a:buNone/>
            </a:pPr>
            <a:r>
              <a:rPr lang="sl-SI" dirty="0"/>
              <a:t>Danes bomo s pomočjo projekcije nadaljevali z deljenjem. V zvezek si napišite naslov </a:t>
            </a:r>
          </a:p>
          <a:p>
            <a:pPr marL="0" indent="0" rtl="0">
              <a:buNone/>
            </a:pPr>
            <a:r>
              <a:rPr lang="sl-SI" dirty="0">
                <a:solidFill>
                  <a:srgbClr val="FF0000"/>
                </a:solidFill>
              </a:rPr>
              <a:t>              Deljenje trimestnega deljenca z dvomestnim deliteljem</a:t>
            </a:r>
          </a:p>
          <a:p>
            <a:pPr marL="0" indent="0" rtl="0">
              <a:buNone/>
            </a:pPr>
            <a:r>
              <a:rPr lang="sl-SI" dirty="0">
                <a:solidFill>
                  <a:srgbClr val="FF0000"/>
                </a:solidFill>
              </a:rPr>
              <a:t> </a:t>
            </a:r>
            <a:endParaRPr lang="sl-SI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 rtl="0">
              <a:buNone/>
            </a:pPr>
            <a:endParaRPr lang="sl-SI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488416" y="2708366"/>
            <a:ext cx="10963798" cy="3026664"/>
          </a:xfrm>
        </p:spPr>
        <p:txBody>
          <a:bodyPr rtlCol="0">
            <a:normAutofit fontScale="25000" lnSpcReduction="20000"/>
          </a:bodyPr>
          <a:lstStyle/>
          <a:p>
            <a:pPr rtl="0"/>
            <a:r>
              <a:rPr lang="sl-SI" sz="8000" dirty="0"/>
              <a:t>Preden se lotimo pisnega deljenja, moramo ponoviti nekatere stvari za nazaj.</a:t>
            </a:r>
          </a:p>
          <a:p>
            <a:pPr rtl="0"/>
            <a:r>
              <a:rPr lang="sl-SI" sz="8000" dirty="0"/>
              <a:t>27 (deljenec) : 3 (delitelj) = 9 (količnik)</a:t>
            </a:r>
          </a:p>
          <a:p>
            <a:pPr rtl="0"/>
            <a:r>
              <a:rPr lang="sl-SI" sz="8000" dirty="0">
                <a:solidFill>
                  <a:srgbClr val="FF0000"/>
                </a:solidFill>
              </a:rPr>
              <a:t>Pisno deljenje ni možno brez dobrega znanja poštevanke. </a:t>
            </a:r>
            <a:r>
              <a:rPr lang="sl-SI" sz="8000" dirty="0"/>
              <a:t>Množenje in deljenje sta med seboj povezani računski operaciji. Deljenje je obraten proces množenja (če je 27:3=9, je 3x9=27).</a:t>
            </a:r>
          </a:p>
          <a:p>
            <a:pPr rtl="0"/>
            <a:r>
              <a:rPr lang="sl-SI" sz="8000" dirty="0"/>
              <a:t>Preden zapišeš račune v zvezek in jih izračunaš, si poglej na primerih postopek pisnega deljenja.</a:t>
            </a:r>
          </a:p>
          <a:p>
            <a:pPr rtl="0"/>
            <a:endParaRPr lang="sl-SI" dirty="0"/>
          </a:p>
          <a:p>
            <a:pPr rtl="0"/>
            <a:endParaRPr lang="sl-SI" dirty="0"/>
          </a:p>
          <a:p>
            <a:pPr rtl="0"/>
            <a:r>
              <a:rPr lang="sl-SI" dirty="0"/>
              <a:t>  </a:t>
            </a:r>
          </a:p>
          <a:p>
            <a:pPr rtl="0"/>
            <a:endParaRPr lang="sl-SI" dirty="0"/>
          </a:p>
          <a:p>
            <a:pPr rtl="0"/>
            <a:r>
              <a:rPr lang="sl-SI" dirty="0"/>
              <a:t>              </a:t>
            </a:r>
          </a:p>
          <a:p>
            <a:pPr rtl="0"/>
            <a:r>
              <a:rPr lang="sl-SI" dirty="0"/>
              <a:t>           </a:t>
            </a:r>
          </a:p>
        </p:txBody>
      </p:sp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2129835" y="6111352"/>
            <a:ext cx="3840480" cy="2103120"/>
          </a:xfrm>
        </p:spPr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598864" y="262264"/>
            <a:ext cx="10300784" cy="3851080"/>
          </a:xfrm>
        </p:spPr>
        <p:txBody>
          <a:bodyPr rtlCol="0">
            <a:normAutofit fontScale="90000"/>
          </a:bodyPr>
          <a:lstStyle/>
          <a:p>
            <a:br>
              <a:rPr lang="sl-SI" sz="2200" dirty="0"/>
            </a:br>
            <a:r>
              <a:rPr lang="sl-SI" sz="2200" dirty="0"/>
              <a:t>Pri deljenju moramo upoštevati, da vedno delimo od leve proti desni. Koliko števk pri deljencu vzamemo, je odvisno od delitelja. </a:t>
            </a:r>
            <a:br>
              <a:rPr lang="sl-SI" sz="2200" dirty="0"/>
            </a:br>
            <a:br>
              <a:rPr lang="sl-SI" sz="2200" dirty="0"/>
            </a:br>
            <a:r>
              <a:rPr lang="sl-SI" sz="2200" dirty="0"/>
              <a:t>V tem primeru vzamemo prvi dve števki delitelja in delimo po postopku, ker 2:21 ne gre, vzamemo še prvo število zraven (torej 3).   </a:t>
            </a:r>
            <a:br>
              <a:rPr lang="sl-SI" sz="2200" dirty="0"/>
            </a:br>
            <a:br>
              <a:rPr lang="sl-SI" sz="2200" dirty="0"/>
            </a:br>
            <a:r>
              <a:rPr lang="sl-SI" sz="2200" dirty="0"/>
              <a:t> --------</a:t>
            </a:r>
            <a:r>
              <a:rPr lang="sl-SI" sz="2200" dirty="0">
                <a:sym typeface="Wingdings" panose="05000000000000000000" pitchFamily="2" charset="2"/>
              </a:rPr>
              <a:t></a:t>
            </a:r>
            <a:br>
              <a:rPr lang="sl-SI" sz="2200" dirty="0"/>
            </a:br>
            <a:r>
              <a:rPr lang="sl-SI" sz="2200" dirty="0"/>
              <a:t>   </a:t>
            </a:r>
            <a:r>
              <a:rPr lang="sl-SI" sz="2200" u="sng" dirty="0">
                <a:solidFill>
                  <a:srgbClr val="00B050"/>
                </a:solidFill>
              </a:rPr>
              <a:t>2</a:t>
            </a:r>
            <a:r>
              <a:rPr lang="sl-SI" sz="2200" u="sng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sl-SI" sz="2200" dirty="0"/>
              <a:t>4: 21 =</a:t>
            </a:r>
            <a:r>
              <a:rPr lang="sl-SI" sz="2200" dirty="0">
                <a:solidFill>
                  <a:srgbClr val="FF0000"/>
                </a:solidFill>
              </a:rPr>
              <a:t>1</a:t>
            </a:r>
            <a:r>
              <a:rPr lang="sl-SI" sz="2200" dirty="0">
                <a:solidFill>
                  <a:srgbClr val="003399"/>
                </a:solidFill>
              </a:rPr>
              <a:t>1</a:t>
            </a:r>
            <a:br>
              <a:rPr lang="sl-SI" sz="2200" dirty="0"/>
            </a:br>
            <a:r>
              <a:rPr lang="sl-SI" sz="1800" dirty="0"/>
              <a:t>    </a:t>
            </a:r>
            <a:r>
              <a:rPr lang="sl-SI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0</a:t>
            </a:r>
            <a:r>
              <a:rPr lang="sl-SI" sz="18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sl-SI" sz="1800" dirty="0"/>
              <a:t> </a:t>
            </a:r>
            <a:r>
              <a:rPr lang="sl-SI" sz="1800" dirty="0">
                <a:solidFill>
                  <a:schemeClr val="bg1">
                    <a:lumMod val="50000"/>
                  </a:schemeClr>
                </a:solidFill>
              </a:rPr>
              <a:t>4</a:t>
            </a:r>
            <a:br>
              <a:rPr lang="sl-SI" sz="1800" dirty="0"/>
            </a:br>
            <a:r>
              <a:rPr lang="sl-SI" sz="1800" dirty="0"/>
              <a:t>       03ost.</a:t>
            </a:r>
            <a:br>
              <a:rPr lang="sl-SI" sz="1800" dirty="0"/>
            </a:br>
            <a:br>
              <a:rPr lang="sl-SI" sz="1800" dirty="0"/>
            </a:br>
            <a:br>
              <a:rPr lang="sl-SI" sz="1800" dirty="0"/>
            </a:br>
            <a:br>
              <a:rPr lang="sl-SI" sz="1800" dirty="0"/>
            </a:br>
            <a:br>
              <a:rPr lang="sl-SI" sz="1800" dirty="0"/>
            </a:br>
            <a:br>
              <a:rPr lang="sl-SI" sz="1800" dirty="0"/>
            </a:br>
            <a:r>
              <a:rPr lang="sl-SI" sz="1800" dirty="0"/>
              <a:t>               </a:t>
            </a:r>
          </a:p>
        </p:txBody>
      </p:sp>
      <p:sp>
        <p:nvSpPr>
          <p:cNvPr id="14" name="Označba mesta za vsebino 13"/>
          <p:cNvSpPr>
            <a:spLocks noGrp="1"/>
          </p:cNvSpPr>
          <p:nvPr>
            <p:ph idx="1"/>
          </p:nvPr>
        </p:nvSpPr>
        <p:spPr>
          <a:xfrm>
            <a:off x="5925312" y="1260629"/>
            <a:ext cx="5944134" cy="5475016"/>
          </a:xfrm>
        </p:spPr>
        <p:txBody>
          <a:bodyPr rtlCol="0">
            <a:normAutofit fontScale="92500" lnSpcReduction="10000"/>
          </a:bodyPr>
          <a:lstStyle/>
          <a:p>
            <a:pPr marL="0" indent="0" rtl="0">
              <a:buNone/>
            </a:pPr>
            <a:r>
              <a:rPr lang="sl-SI" dirty="0"/>
              <a:t>    </a:t>
            </a:r>
          </a:p>
          <a:p>
            <a:pPr marL="0" indent="0" rtl="0">
              <a:buNone/>
            </a:pPr>
            <a:r>
              <a:rPr lang="sl-SI" dirty="0"/>
              <a:t>1.Delimo 23:21 = </a:t>
            </a:r>
            <a:r>
              <a:rPr lang="sl-SI" dirty="0">
                <a:solidFill>
                  <a:srgbClr val="FF0000"/>
                </a:solidFill>
              </a:rPr>
              <a:t>1</a:t>
            </a:r>
            <a:r>
              <a:rPr lang="sl-SI" dirty="0"/>
              <a:t>. (lahko se tudi vprašamo, kolikokrat gre 21 v 23). </a:t>
            </a:r>
            <a:r>
              <a:rPr lang="sl-SI" dirty="0">
                <a:solidFill>
                  <a:schemeClr val="accent5"/>
                </a:solidFill>
              </a:rPr>
              <a:t>1</a:t>
            </a:r>
            <a:r>
              <a:rPr lang="sl-SI" dirty="0"/>
              <a:t> zapišemo.</a:t>
            </a:r>
          </a:p>
          <a:p>
            <a:pPr marL="0" indent="0" rtl="0">
              <a:buNone/>
            </a:pPr>
            <a:r>
              <a:rPr lang="sl-SI" dirty="0"/>
              <a:t>2. Množimo nazaj </a:t>
            </a:r>
            <a:r>
              <a:rPr lang="sl-SI" dirty="0">
                <a:solidFill>
                  <a:schemeClr val="accent5"/>
                </a:solidFill>
              </a:rPr>
              <a:t>1</a:t>
            </a:r>
            <a:r>
              <a:rPr lang="sl-SI" dirty="0"/>
              <a:t>x1=1 in do </a:t>
            </a:r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sl-SI" dirty="0"/>
              <a:t> mi manjka </a:t>
            </a:r>
            <a:r>
              <a:rPr lang="sl-SI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sl-SI" dirty="0"/>
              <a:t>, </a:t>
            </a:r>
            <a:r>
              <a:rPr lang="sl-SI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sl-SI" dirty="0"/>
              <a:t> podpišemo (pod </a:t>
            </a:r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sl-SI" dirty="0"/>
              <a:t>) </a:t>
            </a:r>
            <a:r>
              <a:rPr lang="sl-SI" dirty="0">
                <a:solidFill>
                  <a:schemeClr val="accent5"/>
                </a:solidFill>
              </a:rPr>
              <a:t>1</a:t>
            </a:r>
            <a:r>
              <a:rPr lang="sl-SI" dirty="0"/>
              <a:t>x2 =</a:t>
            </a:r>
            <a:r>
              <a:rPr lang="sl-SI" dirty="0">
                <a:solidFill>
                  <a:srgbClr val="00B050"/>
                </a:solidFill>
              </a:rPr>
              <a:t>2</a:t>
            </a:r>
            <a:r>
              <a:rPr lang="sl-SI" dirty="0"/>
              <a:t> in do 2 mi manjka </a:t>
            </a:r>
            <a:r>
              <a:rPr lang="sl-SI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0. 0 </a:t>
            </a:r>
            <a:r>
              <a:rPr lang="sl-SI" dirty="0">
                <a:solidFill>
                  <a:schemeClr val="tx1">
                    <a:lumMod val="75000"/>
                  </a:schemeClr>
                </a:solidFill>
              </a:rPr>
              <a:t>zapišemo (pod </a:t>
            </a:r>
            <a:r>
              <a:rPr lang="sl-SI" dirty="0">
                <a:solidFill>
                  <a:srgbClr val="00B050"/>
                </a:solidFill>
              </a:rPr>
              <a:t>2</a:t>
            </a:r>
            <a:r>
              <a:rPr lang="sl-SI" dirty="0">
                <a:solidFill>
                  <a:schemeClr val="tx1">
                    <a:lumMod val="75000"/>
                  </a:schemeClr>
                </a:solidFill>
              </a:rPr>
              <a:t>).</a:t>
            </a:r>
          </a:p>
          <a:p>
            <a:pPr marL="0" indent="0" rtl="0">
              <a:buNone/>
            </a:pPr>
            <a:r>
              <a:rPr lang="sl-SI" dirty="0">
                <a:solidFill>
                  <a:schemeClr val="tx1">
                    <a:lumMod val="75000"/>
                  </a:schemeClr>
                </a:solidFill>
              </a:rPr>
              <a:t>3. </a:t>
            </a: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4 </a:t>
            </a:r>
            <a:r>
              <a:rPr lang="sl-SI" dirty="0">
                <a:solidFill>
                  <a:schemeClr val="tx1">
                    <a:lumMod val="75000"/>
                  </a:schemeClr>
                </a:solidFill>
              </a:rPr>
              <a:t>pripišemo, dobimo 24. Delimo 24: 21=</a:t>
            </a:r>
            <a:r>
              <a:rPr lang="sl-SI" dirty="0">
                <a:solidFill>
                  <a:srgbClr val="003399"/>
                </a:solidFill>
              </a:rPr>
              <a:t>1</a:t>
            </a:r>
            <a:r>
              <a:rPr lang="sl-SI" dirty="0">
                <a:solidFill>
                  <a:schemeClr val="tx1">
                    <a:lumMod val="75000"/>
                  </a:schemeClr>
                </a:solidFill>
              </a:rPr>
              <a:t>. </a:t>
            </a:r>
            <a:r>
              <a:rPr lang="sl-SI" dirty="0">
                <a:solidFill>
                  <a:srgbClr val="003399"/>
                </a:solidFill>
              </a:rPr>
              <a:t>1</a:t>
            </a:r>
            <a:r>
              <a:rPr lang="sl-SI" dirty="0">
                <a:solidFill>
                  <a:schemeClr val="tx1">
                    <a:lumMod val="75000"/>
                  </a:schemeClr>
                </a:solidFill>
              </a:rPr>
              <a:t> zapišemo.</a:t>
            </a:r>
          </a:p>
          <a:p>
            <a:pPr marL="0" indent="0">
              <a:buNone/>
            </a:pPr>
            <a:r>
              <a:rPr lang="sl-SI" dirty="0">
                <a:solidFill>
                  <a:schemeClr val="tx1">
                    <a:lumMod val="75000"/>
                  </a:schemeClr>
                </a:solidFill>
              </a:rPr>
              <a:t>4. Množimo </a:t>
            </a:r>
            <a:r>
              <a:rPr lang="sl-SI" dirty="0">
                <a:solidFill>
                  <a:srgbClr val="003399"/>
                </a:solidFill>
              </a:rPr>
              <a:t>1</a:t>
            </a:r>
            <a:r>
              <a:rPr lang="sl-SI" dirty="0">
                <a:solidFill>
                  <a:schemeClr val="tx1">
                    <a:lumMod val="75000"/>
                  </a:schemeClr>
                </a:solidFill>
              </a:rPr>
              <a:t>x1=1 in do </a:t>
            </a:r>
            <a:r>
              <a:rPr lang="sl-SI" dirty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sl-SI" dirty="0">
                <a:solidFill>
                  <a:schemeClr val="tx1">
                    <a:lumMod val="75000"/>
                  </a:schemeClr>
                </a:solidFill>
              </a:rPr>
              <a:t> mi manjka </a:t>
            </a:r>
            <a:r>
              <a:rPr lang="sl-SI" dirty="0">
                <a:solidFill>
                  <a:schemeClr val="tx2">
                    <a:lumMod val="75000"/>
                    <a:lumOff val="25000"/>
                  </a:schemeClr>
                </a:solidFill>
              </a:rPr>
              <a:t>3. 3 </a:t>
            </a:r>
            <a:r>
              <a:rPr lang="sl-SI" dirty="0">
                <a:solidFill>
                  <a:schemeClr val="tx1">
                    <a:lumMod val="75000"/>
                  </a:schemeClr>
                </a:solidFill>
              </a:rPr>
              <a:t>zapišemo (pod </a:t>
            </a:r>
            <a:r>
              <a:rPr lang="sl-SI" dirty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sl-SI" dirty="0">
                <a:solidFill>
                  <a:schemeClr val="tx1">
                    <a:lumMod val="75000"/>
                  </a:schemeClr>
                </a:solidFill>
              </a:rPr>
              <a:t> ). </a:t>
            </a:r>
            <a:r>
              <a:rPr lang="sl-SI" dirty="0">
                <a:solidFill>
                  <a:srgbClr val="003399"/>
                </a:solidFill>
              </a:rPr>
              <a:t>1</a:t>
            </a:r>
            <a:r>
              <a:rPr lang="sl-SI" dirty="0">
                <a:solidFill>
                  <a:schemeClr val="tx1">
                    <a:lumMod val="75000"/>
                  </a:schemeClr>
                </a:solidFill>
              </a:rPr>
              <a:t>x2=2 in do </a:t>
            </a:r>
            <a:r>
              <a:rPr lang="sl-SI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sl-SI" dirty="0">
                <a:solidFill>
                  <a:schemeClr val="tx1">
                    <a:lumMod val="75000"/>
                  </a:schemeClr>
                </a:solidFill>
              </a:rPr>
              <a:t> mi manjka </a:t>
            </a:r>
            <a:r>
              <a:rPr lang="sl-SI" dirty="0">
                <a:solidFill>
                  <a:schemeClr val="tx2">
                    <a:lumMod val="75000"/>
                    <a:lumOff val="25000"/>
                  </a:schemeClr>
                </a:solidFill>
              </a:rPr>
              <a:t>0</a:t>
            </a:r>
            <a:r>
              <a:rPr lang="sl-SI" dirty="0">
                <a:solidFill>
                  <a:schemeClr val="tx1">
                    <a:lumMod val="75000"/>
                  </a:schemeClr>
                </a:solidFill>
              </a:rPr>
              <a:t>. Ker ni več kaj PRIPISATI, je</a:t>
            </a:r>
            <a:r>
              <a:rPr lang="sl-SI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3 </a:t>
            </a:r>
            <a:r>
              <a:rPr lang="sl-SI" dirty="0">
                <a:solidFill>
                  <a:schemeClr val="tx1">
                    <a:lumMod val="75000"/>
                  </a:schemeClr>
                </a:solidFill>
              </a:rPr>
              <a:t>ostanek.</a:t>
            </a:r>
          </a:p>
        </p:txBody>
      </p:sp>
      <p:sp>
        <p:nvSpPr>
          <p:cNvPr id="27" name="Ovalni oblaček 26"/>
          <p:cNvSpPr/>
          <p:nvPr/>
        </p:nvSpPr>
        <p:spPr>
          <a:xfrm flipH="1">
            <a:off x="320040" y="4059936"/>
            <a:ext cx="5605272" cy="2926080"/>
          </a:xfrm>
          <a:prstGeom prst="wedgeEllipseCallout">
            <a:avLst>
              <a:gd name="adj1" fmla="val 28356"/>
              <a:gd name="adj2" fmla="val -9474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dirty="0"/>
              <a:t>Ostanek mora biti vedno manjši od delitelja. V nasprotnem primeru smo narobe izračunali.</a:t>
            </a:r>
            <a:endParaRPr lang="sl-SI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677860" y="5565521"/>
            <a:ext cx="4229164" cy="1658239"/>
          </a:xfrm>
        </p:spPr>
        <p:txBody>
          <a:bodyPr rtlCol="0"/>
          <a:lstStyle/>
          <a:p>
            <a:pPr marL="0" indent="0" rtl="0">
              <a:buNone/>
            </a:pPr>
            <a:r>
              <a:rPr lang="sl-SI" dirty="0"/>
              <a:t>     </a:t>
            </a:r>
            <a:endParaRPr lang="sl-SI" u="sng" dirty="0"/>
          </a:p>
          <a:p>
            <a:pPr marL="0" indent="0" rtl="0">
              <a:buNone/>
            </a:pPr>
            <a:r>
              <a:rPr lang="sl-SI" dirty="0"/>
              <a:t>      </a:t>
            </a:r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74460" y="161023"/>
            <a:ext cx="9980614" cy="2111660"/>
          </a:xfrm>
        </p:spPr>
        <p:txBody>
          <a:bodyPr>
            <a:normAutofit fontScale="90000"/>
          </a:bodyPr>
          <a:lstStyle/>
          <a:p>
            <a:r>
              <a:rPr lang="sl-SI" dirty="0"/>
              <a:t>Ko delimo, naredimo tudi preizkus. Preizkus naredimo tako, da pomnožimo delitelja in količnik ter prištejemo ostanek. Naredi dva računa.</a:t>
            </a:r>
            <a:br>
              <a:rPr lang="sl-SI" dirty="0"/>
            </a:br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2547891" y="2272683"/>
            <a:ext cx="8287687" cy="7612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sl-SI" sz="36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·11</a:t>
            </a:r>
            <a:endParaRPr lang="sl-SI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+ 21</a:t>
            </a:r>
            <a:endParaRPr lang="sl-SI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6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21</a:t>
            </a:r>
            <a:endParaRPr lang="sl-SI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231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     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234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sl-SI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Rezultat iskanja slik za CLIP ART MAT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906" y="1847112"/>
            <a:ext cx="30670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aven povezovalnik 4">
            <a:extLst>
              <a:ext uri="{FF2B5EF4-FFF2-40B4-BE49-F238E27FC236}">
                <a16:creationId xmlns:a16="http://schemas.microsoft.com/office/drawing/2014/main" id="{6420D58E-8058-479F-8A59-50FD61A7050F}"/>
              </a:ext>
            </a:extLst>
          </p:cNvPr>
          <p:cNvCxnSpPr/>
          <p:nvPr/>
        </p:nvCxnSpPr>
        <p:spPr>
          <a:xfrm>
            <a:off x="2630078" y="5759777"/>
            <a:ext cx="13386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322218" y="419939"/>
            <a:ext cx="11573692" cy="3316038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sl-SI" dirty="0">
                <a:solidFill>
                  <a:schemeClr val="tx1">
                    <a:lumMod val="75000"/>
                  </a:schemeClr>
                </a:solidFill>
              </a:rPr>
              <a:t>Zapišimo še en račun.</a:t>
            </a:r>
          </a:p>
          <a:p>
            <a:pPr marL="0" indent="0" rtl="0">
              <a:buNone/>
            </a:pPr>
            <a:endParaRPr lang="sl-SI" sz="20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sl-SI" sz="2800" u="sng" dirty="0">
                <a:solidFill>
                  <a:srgbClr val="00B050"/>
                </a:solidFill>
              </a:rPr>
              <a:t>8</a:t>
            </a:r>
            <a:r>
              <a:rPr lang="sl-SI" sz="2800" u="sng" dirty="0">
                <a:solidFill>
                  <a:schemeClr val="bg2">
                    <a:lumMod val="50000"/>
                  </a:schemeClr>
                </a:solidFill>
              </a:rPr>
              <a:t>5</a:t>
            </a:r>
            <a:r>
              <a:rPr lang="sl-SI" sz="2800" dirty="0"/>
              <a:t>6 : 34 =</a:t>
            </a:r>
            <a:r>
              <a:rPr lang="sl-SI" sz="2800" dirty="0">
                <a:solidFill>
                  <a:srgbClr val="FF0000"/>
                </a:solidFill>
              </a:rPr>
              <a:t>2</a:t>
            </a:r>
            <a:r>
              <a:rPr lang="sl-SI" sz="2800" dirty="0">
                <a:solidFill>
                  <a:srgbClr val="003399"/>
                </a:solidFill>
              </a:rPr>
              <a:t>5</a:t>
            </a:r>
            <a:br>
              <a:rPr lang="sl-SI" sz="2800" dirty="0"/>
            </a:br>
            <a:r>
              <a:rPr lang="sl-SI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</a:t>
            </a:r>
            <a:r>
              <a:rPr lang="sl-SI" sz="2000" dirty="0">
                <a:solidFill>
                  <a:schemeClr val="accent6">
                    <a:lumMod val="50000"/>
                  </a:schemeClr>
                </a:solidFill>
              </a:rPr>
              <a:t>7</a:t>
            </a:r>
            <a:r>
              <a:rPr lang="sl-SI" sz="2000" dirty="0"/>
              <a:t> </a:t>
            </a:r>
            <a:r>
              <a:rPr lang="sl-SI" sz="2000" dirty="0">
                <a:solidFill>
                  <a:schemeClr val="bg1">
                    <a:lumMod val="50000"/>
                  </a:schemeClr>
                </a:solidFill>
              </a:rPr>
              <a:t>6</a:t>
            </a:r>
            <a:br>
              <a:rPr lang="sl-SI" sz="2000" dirty="0"/>
            </a:br>
            <a:r>
              <a:rPr lang="sl-SI" sz="2000" dirty="0"/>
              <a:t>  0</a:t>
            </a:r>
            <a:r>
              <a:rPr lang="sl-SI" sz="2000" dirty="0">
                <a:solidFill>
                  <a:srgbClr val="FFC000"/>
                </a:solidFill>
              </a:rPr>
              <a:t>6ost</a:t>
            </a:r>
            <a:r>
              <a:rPr lang="sl-SI" sz="2000" dirty="0"/>
              <a:t>.</a:t>
            </a:r>
            <a:endParaRPr lang="sl-SI" sz="2000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 rtl="0">
              <a:buNone/>
            </a:pPr>
            <a:endParaRPr lang="sl-SI" sz="2000" dirty="0">
              <a:solidFill>
                <a:schemeClr val="accent5"/>
              </a:solidFill>
            </a:endParaRP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602966" y="8414035"/>
            <a:ext cx="543772" cy="305923"/>
          </a:xfrm>
        </p:spPr>
        <p:txBody>
          <a:bodyPr rtlCol="0">
            <a:normAutofit fontScale="25000" lnSpcReduction="20000"/>
          </a:bodyPr>
          <a:lstStyle/>
          <a:p>
            <a:pPr rtl="0"/>
            <a:endParaRPr lang="sl-SI" dirty="0"/>
          </a:p>
          <a:p>
            <a:pPr rtl="0"/>
            <a:r>
              <a:rPr lang="sl-SI" dirty="0"/>
              <a:t>              </a:t>
            </a:r>
          </a:p>
          <a:p>
            <a:pPr rtl="0"/>
            <a:r>
              <a:rPr lang="sl-SI" dirty="0"/>
              <a:t>           </a:t>
            </a:r>
          </a:p>
        </p:txBody>
      </p:sp>
      <p:sp>
        <p:nvSpPr>
          <p:cNvPr id="6" name="Označba mesta za vsebino 13"/>
          <p:cNvSpPr>
            <a:spLocks noGrp="1"/>
          </p:cNvSpPr>
          <p:nvPr>
            <p:ph type="title"/>
          </p:nvPr>
        </p:nvSpPr>
        <p:spPr>
          <a:xfrm>
            <a:off x="5895703" y="-336278"/>
            <a:ext cx="5869576" cy="7194278"/>
          </a:xfrm>
        </p:spPr>
        <p:txBody>
          <a:bodyPr rtlCol="0">
            <a:normAutofit fontScale="90000"/>
          </a:bodyPr>
          <a:lstStyle/>
          <a:p>
            <a:pPr marL="0" indent="0" rtl="0">
              <a:buNone/>
            </a:pPr>
            <a:r>
              <a:rPr lang="sl-SI" dirty="0"/>
              <a:t>     </a:t>
            </a:r>
          </a:p>
          <a:p>
            <a:pPr marL="0" indent="0" rtl="0">
              <a:buNone/>
            </a:pPr>
            <a:endParaRPr lang="sl-SI" dirty="0"/>
          </a:p>
          <a:p>
            <a:pPr marL="0" indent="0" rtl="0">
              <a:buNone/>
            </a:pPr>
            <a:r>
              <a:rPr lang="sl-SI" sz="2700" dirty="0"/>
              <a:t>1.Delimo 85:34 = </a:t>
            </a:r>
            <a:r>
              <a:rPr lang="sl-SI" sz="2700" dirty="0">
                <a:solidFill>
                  <a:schemeClr val="accent5"/>
                </a:solidFill>
              </a:rPr>
              <a:t>2 </a:t>
            </a:r>
            <a:r>
              <a:rPr lang="sl-SI" sz="2700" dirty="0"/>
              <a:t>(lahko se tudi vprašamo, kolikokrat gre 34 v 85). </a:t>
            </a:r>
            <a:r>
              <a:rPr lang="sl-SI" sz="2700" dirty="0">
                <a:solidFill>
                  <a:schemeClr val="accent5"/>
                </a:solidFill>
              </a:rPr>
              <a:t>2</a:t>
            </a:r>
            <a:r>
              <a:rPr lang="sl-SI" sz="2700" dirty="0"/>
              <a:t> zapišemo.</a:t>
            </a:r>
            <a:br>
              <a:rPr lang="sl-SI" sz="2700" dirty="0"/>
            </a:br>
            <a:endParaRPr lang="sl-SI" sz="2700" dirty="0"/>
          </a:p>
          <a:p>
            <a:pPr marL="0" indent="0" rtl="0">
              <a:buNone/>
            </a:pPr>
            <a:r>
              <a:rPr lang="sl-SI" sz="2700" dirty="0"/>
              <a:t>2. Množimo nazaj </a:t>
            </a:r>
            <a:r>
              <a:rPr lang="sl-SI" sz="2700" dirty="0">
                <a:solidFill>
                  <a:schemeClr val="accent5"/>
                </a:solidFill>
              </a:rPr>
              <a:t>2</a:t>
            </a:r>
            <a:r>
              <a:rPr lang="sl-SI" sz="2700" dirty="0"/>
              <a:t>x4=8 in do </a:t>
            </a:r>
            <a:r>
              <a:rPr lang="sl-SI" sz="2700" dirty="0">
                <a:solidFill>
                  <a:schemeClr val="bg2">
                    <a:lumMod val="50000"/>
                  </a:schemeClr>
                </a:solidFill>
              </a:rPr>
              <a:t>15</a:t>
            </a:r>
            <a:r>
              <a:rPr lang="sl-SI" sz="2700" dirty="0"/>
              <a:t> mi manjka </a:t>
            </a:r>
            <a:r>
              <a:rPr lang="sl-SI" sz="2700" dirty="0">
                <a:solidFill>
                  <a:schemeClr val="accent6">
                    <a:lumMod val="50000"/>
                  </a:schemeClr>
                </a:solidFill>
              </a:rPr>
              <a:t>7 </a:t>
            </a:r>
            <a:r>
              <a:rPr lang="sl-SI" sz="2700" dirty="0"/>
              <a:t>(ker smo šli čez desetico, zapišemo 1 naprej), </a:t>
            </a:r>
            <a:r>
              <a:rPr lang="sl-SI" sz="2700" dirty="0">
                <a:solidFill>
                  <a:schemeClr val="accent5"/>
                </a:solidFill>
              </a:rPr>
              <a:t>2</a:t>
            </a:r>
            <a:r>
              <a:rPr lang="sl-SI" sz="2700" dirty="0"/>
              <a:t>x3 =</a:t>
            </a:r>
            <a:r>
              <a:rPr lang="sl-SI" sz="2700" dirty="0">
                <a:solidFill>
                  <a:srgbClr val="00B050"/>
                </a:solidFill>
              </a:rPr>
              <a:t>6</a:t>
            </a:r>
            <a:r>
              <a:rPr lang="sl-SI" sz="2700" dirty="0"/>
              <a:t> plus 1 je 7 in do </a:t>
            </a:r>
            <a:r>
              <a:rPr lang="sl-SI" sz="2700" dirty="0">
                <a:solidFill>
                  <a:srgbClr val="00B050"/>
                </a:solidFill>
              </a:rPr>
              <a:t>8</a:t>
            </a:r>
            <a:r>
              <a:rPr lang="sl-SI" sz="2700" dirty="0"/>
              <a:t> mi manjka </a:t>
            </a:r>
            <a:r>
              <a:rPr lang="sl-SI" sz="27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1. 1 </a:t>
            </a:r>
            <a:r>
              <a:rPr lang="sl-SI" sz="2700" dirty="0">
                <a:solidFill>
                  <a:schemeClr val="tx1">
                    <a:lumMod val="75000"/>
                  </a:schemeClr>
                </a:solidFill>
              </a:rPr>
              <a:t>zapišemo.</a:t>
            </a:r>
            <a:br>
              <a:rPr lang="sl-SI" sz="2700" dirty="0">
                <a:solidFill>
                  <a:schemeClr val="tx1">
                    <a:lumMod val="75000"/>
                  </a:schemeClr>
                </a:solidFill>
              </a:rPr>
            </a:br>
            <a:br>
              <a:rPr lang="sl-SI" sz="27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sl-SI" sz="2700" dirty="0">
                <a:solidFill>
                  <a:schemeClr val="tx1">
                    <a:lumMod val="75000"/>
                  </a:schemeClr>
                </a:solidFill>
              </a:rPr>
              <a:t>3. </a:t>
            </a:r>
            <a:r>
              <a:rPr lang="sl-SI" sz="2700" dirty="0">
                <a:solidFill>
                  <a:schemeClr val="bg1">
                    <a:lumMod val="50000"/>
                  </a:schemeClr>
                </a:solidFill>
              </a:rPr>
              <a:t>6 </a:t>
            </a:r>
            <a:r>
              <a:rPr lang="sl-SI" sz="2700" dirty="0">
                <a:solidFill>
                  <a:schemeClr val="tx1">
                    <a:lumMod val="75000"/>
                  </a:schemeClr>
                </a:solidFill>
              </a:rPr>
              <a:t>pripišemo, dobimo 176. Delimo 176: 34=</a:t>
            </a:r>
            <a:r>
              <a:rPr lang="sl-SI" sz="2700" dirty="0">
                <a:solidFill>
                  <a:srgbClr val="003399"/>
                </a:solidFill>
              </a:rPr>
              <a:t>5</a:t>
            </a:r>
            <a:r>
              <a:rPr lang="sl-SI" sz="2700" dirty="0">
                <a:solidFill>
                  <a:schemeClr val="tx1">
                    <a:lumMod val="75000"/>
                  </a:schemeClr>
                </a:solidFill>
              </a:rPr>
              <a:t>. </a:t>
            </a:r>
            <a:r>
              <a:rPr lang="sl-SI" sz="2700" dirty="0">
                <a:solidFill>
                  <a:srgbClr val="003399"/>
                </a:solidFill>
              </a:rPr>
              <a:t>5</a:t>
            </a:r>
            <a:r>
              <a:rPr lang="sl-SI" sz="2700" dirty="0">
                <a:solidFill>
                  <a:schemeClr val="tx1">
                    <a:lumMod val="75000"/>
                  </a:schemeClr>
                </a:solidFill>
              </a:rPr>
              <a:t> zapišemo.</a:t>
            </a:r>
          </a:p>
          <a:p>
            <a:br>
              <a:rPr lang="sl-SI" sz="27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sl-SI" sz="2700" dirty="0">
                <a:solidFill>
                  <a:schemeClr val="tx1">
                    <a:lumMod val="75000"/>
                  </a:schemeClr>
                </a:solidFill>
              </a:rPr>
              <a:t>4. Množimo </a:t>
            </a:r>
            <a:r>
              <a:rPr lang="sl-SI" sz="2700" dirty="0">
                <a:solidFill>
                  <a:srgbClr val="003399"/>
                </a:solidFill>
              </a:rPr>
              <a:t>5</a:t>
            </a:r>
            <a:r>
              <a:rPr lang="sl-SI" sz="2700" dirty="0">
                <a:solidFill>
                  <a:schemeClr val="tx1">
                    <a:lumMod val="75000"/>
                  </a:schemeClr>
                </a:solidFill>
              </a:rPr>
              <a:t>x4=20 in do </a:t>
            </a:r>
            <a:r>
              <a:rPr lang="sl-SI" sz="2700" dirty="0">
                <a:solidFill>
                  <a:schemeClr val="bg1">
                    <a:lumMod val="65000"/>
                  </a:schemeClr>
                </a:solidFill>
              </a:rPr>
              <a:t>26</a:t>
            </a:r>
            <a:r>
              <a:rPr lang="sl-SI" sz="2700" dirty="0">
                <a:solidFill>
                  <a:schemeClr val="tx1">
                    <a:lumMod val="75000"/>
                  </a:schemeClr>
                </a:solidFill>
              </a:rPr>
              <a:t> mi manjka </a:t>
            </a:r>
            <a:r>
              <a:rPr lang="sl-SI" sz="2700" dirty="0">
                <a:solidFill>
                  <a:srgbClr val="FFC000"/>
                </a:solidFill>
              </a:rPr>
              <a:t>6 </a:t>
            </a:r>
            <a:r>
              <a:rPr lang="sl-SI" sz="2700" dirty="0"/>
              <a:t>(ker smo šli čez dve </a:t>
            </a:r>
            <a:r>
              <a:rPr lang="sl-SI" sz="2700" dirty="0" err="1"/>
              <a:t>desetici</a:t>
            </a:r>
            <a:r>
              <a:rPr lang="sl-SI" sz="2700" dirty="0"/>
              <a:t>, zapišemo 2 naprej), </a:t>
            </a:r>
            <a:r>
              <a:rPr lang="sl-SI" sz="2700" dirty="0">
                <a:solidFill>
                  <a:srgbClr val="003399"/>
                </a:solidFill>
              </a:rPr>
              <a:t>5</a:t>
            </a:r>
            <a:r>
              <a:rPr lang="sl-SI" sz="2700" dirty="0">
                <a:solidFill>
                  <a:schemeClr val="tx1">
                    <a:lumMod val="75000"/>
                  </a:schemeClr>
                </a:solidFill>
              </a:rPr>
              <a:t>x3=15 plus 2 je 17 in do 17 mi manjka 0. 0 zapišemo. Ker ni več kaj pripisati, je </a:t>
            </a:r>
            <a:r>
              <a:rPr lang="sl-SI" sz="2700" dirty="0">
                <a:solidFill>
                  <a:srgbClr val="FFC000"/>
                </a:solidFill>
              </a:rPr>
              <a:t>6</a:t>
            </a:r>
            <a:r>
              <a:rPr lang="sl-SI" sz="2700" dirty="0">
                <a:solidFill>
                  <a:schemeClr val="tx1">
                    <a:lumMod val="75000"/>
                  </a:schemeClr>
                </a:solidFill>
              </a:rPr>
              <a:t> ostanek.</a:t>
            </a:r>
          </a:p>
        </p:txBody>
      </p:sp>
      <p:pic>
        <p:nvPicPr>
          <p:cNvPr id="1026" name="Picture 2" descr="Rezultat iskanja slik za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4" y="1892343"/>
            <a:ext cx="166642" cy="16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zultat iskanja slik za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6" y="2143431"/>
            <a:ext cx="179145" cy="17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77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vision%20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148" y="2703647"/>
            <a:ext cx="2825369" cy="239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967883"/>
          </a:xfrm>
        </p:spPr>
        <p:txBody>
          <a:bodyPr rtlCol="0">
            <a:normAutofit fontScale="90000"/>
          </a:bodyPr>
          <a:lstStyle/>
          <a:p>
            <a:r>
              <a:rPr lang="sl-SI" dirty="0"/>
              <a:t>Ko delimo, naredimo tudi preizkus. Preizkus naredimo tako, da pomnožimo delitelja in količnik ter prištejemo ostanek.</a:t>
            </a:r>
            <a:br>
              <a:rPr lang="sl-SI" dirty="0"/>
            </a:br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683581" y="2006353"/>
            <a:ext cx="6750491" cy="5526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sl-SI" sz="36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·34</a:t>
            </a:r>
            <a:endParaRPr lang="sl-SI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+ 75</a:t>
            </a:r>
            <a:endParaRPr lang="sl-SI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6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100</a:t>
            </a:r>
            <a:endParaRPr lang="sl-SI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850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     6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856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sl-SI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Rezultat iskanja slik za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6" y="2422977"/>
            <a:ext cx="174794" cy="17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zultat iskanja slik za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58" y="2006353"/>
            <a:ext cx="217992" cy="21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aven povezovalnik 8">
            <a:extLst>
              <a:ext uri="{FF2B5EF4-FFF2-40B4-BE49-F238E27FC236}">
                <a16:creationId xmlns:a16="http://schemas.microsoft.com/office/drawing/2014/main" id="{FD04D987-7CC8-4A5D-994B-1D9055CE8CB9}"/>
              </a:ext>
            </a:extLst>
          </p:cNvPr>
          <p:cNvCxnSpPr/>
          <p:nvPr/>
        </p:nvCxnSpPr>
        <p:spPr>
          <a:xfrm>
            <a:off x="707010" y="5420412"/>
            <a:ext cx="16591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značba mesta za vsebino 13"/>
          <p:cNvSpPr>
            <a:spLocks noGrp="1"/>
          </p:cNvSpPr>
          <p:nvPr>
            <p:ph idx="1"/>
          </p:nvPr>
        </p:nvSpPr>
        <p:spPr>
          <a:xfrm>
            <a:off x="5925312" y="545157"/>
            <a:ext cx="5961888" cy="6190488"/>
          </a:xfrm>
        </p:spPr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sl-SI" dirty="0"/>
              <a:t>     </a:t>
            </a:r>
          </a:p>
          <a:p>
            <a:pPr marL="0" indent="0" rtl="0">
              <a:buNone/>
            </a:pPr>
            <a:endParaRPr lang="sl-SI" dirty="0"/>
          </a:p>
          <a:p>
            <a:pPr marL="0" indent="0" rtl="0">
              <a:buNone/>
            </a:pPr>
            <a:r>
              <a:rPr lang="sl-SI" dirty="0"/>
              <a:t>1.Delimo 13:12 = </a:t>
            </a:r>
            <a:r>
              <a:rPr lang="sl-SI" dirty="0">
                <a:solidFill>
                  <a:srgbClr val="FF0000"/>
                </a:solidFill>
              </a:rPr>
              <a:t>1</a:t>
            </a:r>
            <a:r>
              <a:rPr lang="sl-SI" dirty="0"/>
              <a:t>. (lahko se tudi vprašamo, kolikokrat gre 12 v 13). </a:t>
            </a:r>
            <a:r>
              <a:rPr lang="sl-SI" dirty="0">
                <a:solidFill>
                  <a:schemeClr val="accent5"/>
                </a:solidFill>
              </a:rPr>
              <a:t>1</a:t>
            </a:r>
            <a:r>
              <a:rPr lang="sl-SI" dirty="0"/>
              <a:t> zapišemo. (Vidiš da gre </a:t>
            </a:r>
            <a:r>
              <a:rPr lang="sl-SI" dirty="0">
                <a:sym typeface="Wingdings" panose="05000000000000000000" pitchFamily="2" charset="2"/>
              </a:rPr>
              <a:t> </a:t>
            </a:r>
            <a:r>
              <a:rPr lang="sl-SI" dirty="0"/>
              <a:t>)</a:t>
            </a:r>
          </a:p>
          <a:p>
            <a:pPr marL="0" indent="0" rtl="0">
              <a:buNone/>
            </a:pPr>
            <a:r>
              <a:rPr lang="sl-SI" dirty="0"/>
              <a:t>2. Množimo nazaj </a:t>
            </a:r>
            <a:r>
              <a:rPr lang="sl-SI" dirty="0">
                <a:solidFill>
                  <a:schemeClr val="accent5"/>
                </a:solidFill>
              </a:rPr>
              <a:t>1</a:t>
            </a:r>
            <a:r>
              <a:rPr lang="sl-SI" dirty="0"/>
              <a:t>x2=2 in do </a:t>
            </a:r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sl-SI" dirty="0"/>
              <a:t> mi manjka </a:t>
            </a:r>
            <a:r>
              <a:rPr lang="sl-SI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sl-SI" dirty="0"/>
              <a:t>, 1 podpišemo. </a:t>
            </a:r>
            <a:r>
              <a:rPr lang="sl-SI" dirty="0">
                <a:solidFill>
                  <a:schemeClr val="accent5"/>
                </a:solidFill>
              </a:rPr>
              <a:t>1</a:t>
            </a:r>
            <a:r>
              <a:rPr lang="sl-SI" dirty="0"/>
              <a:t>x1 =</a:t>
            </a:r>
            <a:r>
              <a:rPr lang="sl-SI" dirty="0">
                <a:solidFill>
                  <a:srgbClr val="00B050"/>
                </a:solidFill>
              </a:rPr>
              <a:t>1</a:t>
            </a:r>
            <a:r>
              <a:rPr lang="sl-SI" dirty="0"/>
              <a:t> in do 1 mi manjka </a:t>
            </a:r>
            <a:r>
              <a:rPr lang="sl-SI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0. 0 </a:t>
            </a:r>
            <a:r>
              <a:rPr lang="sl-SI" dirty="0">
                <a:solidFill>
                  <a:schemeClr val="tx1">
                    <a:lumMod val="75000"/>
                  </a:schemeClr>
                </a:solidFill>
              </a:rPr>
              <a:t>zapišemo.</a:t>
            </a:r>
          </a:p>
          <a:p>
            <a:pPr marL="0" indent="0" rtl="0">
              <a:buNone/>
            </a:pPr>
            <a:r>
              <a:rPr lang="sl-SI" dirty="0">
                <a:solidFill>
                  <a:schemeClr val="tx1">
                    <a:lumMod val="75000"/>
                  </a:schemeClr>
                </a:solidFill>
              </a:rPr>
              <a:t>3. </a:t>
            </a: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4 </a:t>
            </a:r>
            <a:r>
              <a:rPr lang="sl-SI" dirty="0">
                <a:solidFill>
                  <a:schemeClr val="tx1">
                    <a:lumMod val="75000"/>
                  </a:schemeClr>
                </a:solidFill>
              </a:rPr>
              <a:t>pripišemo, dobimo 14. Delimo 14: 12=</a:t>
            </a:r>
            <a:r>
              <a:rPr lang="sl-SI" dirty="0">
                <a:solidFill>
                  <a:srgbClr val="003399"/>
                </a:solidFill>
              </a:rPr>
              <a:t>1</a:t>
            </a:r>
            <a:r>
              <a:rPr lang="sl-SI" dirty="0">
                <a:solidFill>
                  <a:schemeClr val="tx1">
                    <a:lumMod val="75000"/>
                  </a:schemeClr>
                </a:solidFill>
              </a:rPr>
              <a:t>. </a:t>
            </a:r>
            <a:r>
              <a:rPr lang="sl-SI" dirty="0">
                <a:solidFill>
                  <a:srgbClr val="003399"/>
                </a:solidFill>
              </a:rPr>
              <a:t>1</a:t>
            </a:r>
            <a:r>
              <a:rPr lang="sl-SI" dirty="0">
                <a:solidFill>
                  <a:schemeClr val="tx1">
                    <a:lumMod val="75000"/>
                  </a:schemeClr>
                </a:solidFill>
              </a:rPr>
              <a:t> zapišemo.</a:t>
            </a:r>
          </a:p>
          <a:p>
            <a:pPr marL="0" indent="0">
              <a:buNone/>
            </a:pPr>
            <a:r>
              <a:rPr lang="sl-SI" dirty="0">
                <a:solidFill>
                  <a:schemeClr val="tx1">
                    <a:lumMod val="75000"/>
                  </a:schemeClr>
                </a:solidFill>
              </a:rPr>
              <a:t>4. Množimo </a:t>
            </a:r>
            <a:r>
              <a:rPr lang="sl-SI" dirty="0">
                <a:solidFill>
                  <a:srgbClr val="003399"/>
                </a:solidFill>
              </a:rPr>
              <a:t>1</a:t>
            </a:r>
            <a:r>
              <a:rPr lang="sl-SI" dirty="0">
                <a:solidFill>
                  <a:schemeClr val="tx1">
                    <a:lumMod val="75000"/>
                  </a:schemeClr>
                </a:solidFill>
              </a:rPr>
              <a:t>x2=1 in do </a:t>
            </a:r>
            <a:r>
              <a:rPr lang="sl-SI" dirty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sl-SI" dirty="0">
                <a:solidFill>
                  <a:schemeClr val="tx1">
                    <a:lumMod val="75000"/>
                  </a:schemeClr>
                </a:solidFill>
              </a:rPr>
              <a:t> mi manjka </a:t>
            </a:r>
            <a:r>
              <a:rPr lang="sl-SI" dirty="0">
                <a:solidFill>
                  <a:srgbClr val="FFC000"/>
                </a:solidFill>
              </a:rPr>
              <a:t>2</a:t>
            </a:r>
            <a:r>
              <a:rPr lang="sl-SI" dirty="0">
                <a:solidFill>
                  <a:schemeClr val="tx1">
                    <a:lumMod val="75000"/>
                  </a:schemeClr>
                </a:solidFill>
              </a:rPr>
              <a:t>. </a:t>
            </a:r>
            <a:r>
              <a:rPr lang="sl-SI" dirty="0">
                <a:solidFill>
                  <a:srgbClr val="FFC000"/>
                </a:solidFill>
              </a:rPr>
              <a:t>2</a:t>
            </a:r>
            <a:r>
              <a:rPr lang="sl-SI" dirty="0">
                <a:solidFill>
                  <a:schemeClr val="tx1">
                    <a:lumMod val="75000"/>
                  </a:schemeClr>
                </a:solidFill>
              </a:rPr>
              <a:t> zapišemo. </a:t>
            </a:r>
            <a:r>
              <a:rPr lang="sl-SI" dirty="0">
                <a:solidFill>
                  <a:srgbClr val="003399"/>
                </a:solidFill>
              </a:rPr>
              <a:t>1</a:t>
            </a:r>
            <a:r>
              <a:rPr lang="sl-SI" dirty="0">
                <a:solidFill>
                  <a:schemeClr val="tx1">
                    <a:lumMod val="75000"/>
                  </a:schemeClr>
                </a:solidFill>
              </a:rPr>
              <a:t>x1=1 in do 1 mi manjka</a:t>
            </a: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 0</a:t>
            </a:r>
            <a:r>
              <a:rPr lang="sl-SI" dirty="0">
                <a:solidFill>
                  <a:schemeClr val="tx1">
                    <a:lumMod val="75000"/>
                  </a:schemeClr>
                </a:solidFill>
              </a:rPr>
              <a:t>. Ker več ni kaj pripisati, je </a:t>
            </a:r>
            <a:r>
              <a:rPr lang="sl-SI" dirty="0">
                <a:solidFill>
                  <a:srgbClr val="FFC000"/>
                </a:solidFill>
              </a:rPr>
              <a:t>2</a:t>
            </a:r>
            <a:r>
              <a:rPr lang="sl-SI" dirty="0">
                <a:solidFill>
                  <a:schemeClr val="tx1">
                    <a:lumMod val="75000"/>
                  </a:schemeClr>
                </a:solidFill>
              </a:rPr>
              <a:t> ostanek.</a:t>
            </a:r>
          </a:p>
        </p:txBody>
      </p:sp>
      <p:sp>
        <p:nvSpPr>
          <p:cNvPr id="2" name="Pravokotnik 1"/>
          <p:cNvSpPr/>
          <p:nvPr/>
        </p:nvSpPr>
        <p:spPr>
          <a:xfrm>
            <a:off x="262128" y="195507"/>
            <a:ext cx="11186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Gremo sedaj skupaj. V zvezek čez dve vrstici napiši račun, ki ga boš s pomočjo diaprojekcije izračunal-a.:</a:t>
            </a:r>
            <a:br>
              <a:rPr lang="sl-SI" dirty="0"/>
            </a:br>
            <a:br>
              <a:rPr lang="sl-SI" dirty="0"/>
            </a:br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188087" y="1468487"/>
            <a:ext cx="38718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u="sng" dirty="0">
                <a:solidFill>
                  <a:srgbClr val="00B050"/>
                </a:solidFill>
              </a:rPr>
              <a:t>1</a:t>
            </a:r>
            <a:r>
              <a:rPr lang="sl-SI" sz="2800" u="sng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sl-SI" sz="2800" dirty="0"/>
              <a:t>4: 12 =</a:t>
            </a:r>
            <a:r>
              <a:rPr lang="sl-SI" sz="2800" dirty="0">
                <a:solidFill>
                  <a:srgbClr val="FF0000"/>
                </a:solidFill>
              </a:rPr>
              <a:t>1</a:t>
            </a:r>
            <a:br>
              <a:rPr lang="sl-SI" sz="2800" dirty="0"/>
            </a:br>
            <a:br>
              <a:rPr lang="sl-SI" dirty="0"/>
            </a:br>
            <a:r>
              <a:rPr lang="sl-SI" dirty="0"/>
              <a:t>       .</a:t>
            </a:r>
          </a:p>
        </p:txBody>
      </p:sp>
      <p:sp>
        <p:nvSpPr>
          <p:cNvPr id="4" name="Pravokotnik 3"/>
          <p:cNvSpPr/>
          <p:nvPr/>
        </p:nvSpPr>
        <p:spPr>
          <a:xfrm>
            <a:off x="262128" y="857227"/>
            <a:ext cx="2263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/>
              <a:t>134: 12 = </a:t>
            </a:r>
          </a:p>
        </p:txBody>
      </p:sp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2341943" y="227972"/>
            <a:ext cx="10058402" cy="1219200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188087" y="234566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800" u="sng" dirty="0">
                <a:solidFill>
                  <a:srgbClr val="00B050"/>
                </a:solidFill>
              </a:rPr>
              <a:t>1</a:t>
            </a:r>
            <a:r>
              <a:rPr lang="sl-SI" sz="2800" u="sng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sl-SI" sz="2800" dirty="0"/>
              <a:t>4: 12 =</a:t>
            </a:r>
            <a:r>
              <a:rPr lang="sl-SI" sz="2800" dirty="0">
                <a:solidFill>
                  <a:srgbClr val="FF0000"/>
                </a:solidFill>
              </a:rPr>
              <a:t>1</a:t>
            </a:r>
            <a:br>
              <a:rPr lang="sl-SI" sz="2800" dirty="0"/>
            </a:br>
            <a:r>
              <a:rPr lang="sl-SI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0</a:t>
            </a:r>
            <a:r>
              <a:rPr lang="sl-SI" sz="2800" dirty="0"/>
              <a:t>1</a:t>
            </a:r>
          </a:p>
        </p:txBody>
      </p:sp>
      <p:sp>
        <p:nvSpPr>
          <p:cNvPr id="7" name="Pravokotnik 6"/>
          <p:cNvSpPr/>
          <p:nvPr/>
        </p:nvSpPr>
        <p:spPr>
          <a:xfrm>
            <a:off x="188087" y="331698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800" u="sng" dirty="0">
                <a:solidFill>
                  <a:srgbClr val="00B050"/>
                </a:solidFill>
              </a:rPr>
              <a:t>1</a:t>
            </a:r>
            <a:r>
              <a:rPr lang="sl-SI" sz="2800" u="sng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sl-SI" sz="2800" dirty="0"/>
              <a:t>4: 12 =</a:t>
            </a:r>
            <a:r>
              <a:rPr lang="sl-SI" sz="2800" dirty="0">
                <a:solidFill>
                  <a:srgbClr val="FF0000"/>
                </a:solidFill>
              </a:rPr>
              <a:t>1</a:t>
            </a:r>
            <a:r>
              <a:rPr lang="sl-SI" sz="2800" dirty="0">
                <a:solidFill>
                  <a:srgbClr val="0070C0"/>
                </a:solidFill>
              </a:rPr>
              <a:t>1</a:t>
            </a:r>
            <a:br>
              <a:rPr lang="sl-SI" sz="2800" dirty="0"/>
            </a:br>
            <a:r>
              <a:rPr lang="sl-SI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0</a:t>
            </a:r>
            <a:r>
              <a:rPr lang="sl-SI" sz="2800" dirty="0"/>
              <a:t>1</a:t>
            </a:r>
            <a:r>
              <a:rPr lang="sl-SI" sz="2800" dirty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</p:txBody>
      </p:sp>
      <p:sp>
        <p:nvSpPr>
          <p:cNvPr id="8" name="Pravokotnik 7"/>
          <p:cNvSpPr/>
          <p:nvPr/>
        </p:nvSpPr>
        <p:spPr>
          <a:xfrm>
            <a:off x="262128" y="4417339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800" u="sng" dirty="0">
                <a:solidFill>
                  <a:srgbClr val="00B050"/>
                </a:solidFill>
              </a:rPr>
              <a:t>1</a:t>
            </a:r>
            <a:r>
              <a:rPr lang="sl-SI" sz="2800" u="sng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sl-SI" sz="2800" dirty="0"/>
              <a:t>4: 12 =</a:t>
            </a:r>
            <a:r>
              <a:rPr lang="sl-SI" sz="2800" dirty="0">
                <a:solidFill>
                  <a:srgbClr val="FF0000"/>
                </a:solidFill>
              </a:rPr>
              <a:t>1</a:t>
            </a:r>
            <a:r>
              <a:rPr lang="sl-SI" sz="2800" dirty="0">
                <a:solidFill>
                  <a:srgbClr val="0070C0"/>
                </a:solidFill>
              </a:rPr>
              <a:t>1</a:t>
            </a:r>
            <a:br>
              <a:rPr lang="sl-SI" sz="2800" dirty="0"/>
            </a:br>
            <a:r>
              <a:rPr lang="sl-SI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0</a:t>
            </a:r>
            <a:r>
              <a:rPr lang="sl-SI" sz="2800" dirty="0"/>
              <a:t>1</a:t>
            </a:r>
            <a:r>
              <a:rPr lang="sl-SI" sz="2800" dirty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  <a:p>
            <a:r>
              <a:rPr lang="sl-SI" sz="2800" dirty="0">
                <a:solidFill>
                  <a:schemeClr val="bg1">
                    <a:lumMod val="65000"/>
                  </a:schemeClr>
                </a:solidFill>
              </a:rPr>
              <a:t>  0</a:t>
            </a:r>
            <a:r>
              <a:rPr lang="sl-SI" sz="2800" dirty="0">
                <a:solidFill>
                  <a:srgbClr val="FFC000"/>
                </a:solidFill>
              </a:rPr>
              <a:t>2 ost.</a:t>
            </a:r>
          </a:p>
        </p:txBody>
      </p:sp>
    </p:spTree>
    <p:extLst>
      <p:ext uri="{BB962C8B-B14F-4D97-AF65-F5344CB8AC3E}">
        <p14:creationId xmlns:p14="http://schemas.microsoft.com/office/powerpoint/2010/main" val="171828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677860" y="5565521"/>
            <a:ext cx="4229164" cy="1658239"/>
          </a:xfrm>
        </p:spPr>
        <p:txBody>
          <a:bodyPr rtlCol="0"/>
          <a:lstStyle/>
          <a:p>
            <a:pPr marL="0" indent="0" rtl="0">
              <a:buNone/>
            </a:pPr>
            <a:r>
              <a:rPr lang="sl-SI" dirty="0"/>
              <a:t>     </a:t>
            </a:r>
            <a:endParaRPr lang="sl-SI" u="sng" dirty="0"/>
          </a:p>
          <a:p>
            <a:pPr marL="0" indent="0" rtl="0">
              <a:buNone/>
            </a:pPr>
            <a:r>
              <a:rPr lang="sl-SI" dirty="0"/>
              <a:t>      </a:t>
            </a:r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65582" y="240923"/>
            <a:ext cx="9980614" cy="856360"/>
          </a:xfrm>
        </p:spPr>
        <p:txBody>
          <a:bodyPr>
            <a:normAutofit/>
          </a:bodyPr>
          <a:lstStyle/>
          <a:p>
            <a:r>
              <a:rPr lang="sl-SI" dirty="0"/>
              <a:t>Naredimo tudi preizkus. </a:t>
            </a:r>
          </a:p>
        </p:txBody>
      </p:sp>
      <p:sp>
        <p:nvSpPr>
          <p:cNvPr id="6" name="Pravokotnik 5"/>
          <p:cNvSpPr/>
          <p:nvPr/>
        </p:nvSpPr>
        <p:spPr>
          <a:xfrm>
            <a:off x="683581" y="1263528"/>
            <a:ext cx="8404031" cy="5526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sl-SI" sz="36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·11</a:t>
            </a:r>
            <a:endParaRPr lang="sl-SI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+ 12</a:t>
            </a:r>
            <a:endParaRPr lang="sl-SI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6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12</a:t>
            </a:r>
            <a:endParaRPr lang="sl-SI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132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     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134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sl-SI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značba mesta vsebine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Vidiš da ni težko. Z vajo boš postal-a pravi mojster.</a:t>
            </a:r>
          </a:p>
        </p:txBody>
      </p:sp>
      <p:pic>
        <p:nvPicPr>
          <p:cNvPr id="3074" name="Picture 2" descr="Rezultat iskanja slik za vaja dela mojst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423" y="2822320"/>
            <a:ext cx="2857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aven povezovalnik 4">
            <a:extLst>
              <a:ext uri="{FF2B5EF4-FFF2-40B4-BE49-F238E27FC236}">
                <a16:creationId xmlns:a16="http://schemas.microsoft.com/office/drawing/2014/main" id="{ED97D2F1-F2C2-4684-BEF6-8FD390781DE3}"/>
              </a:ext>
            </a:extLst>
          </p:cNvPr>
          <p:cNvCxnSpPr/>
          <p:nvPr/>
        </p:nvCxnSpPr>
        <p:spPr>
          <a:xfrm>
            <a:off x="744718" y="4666268"/>
            <a:ext cx="15365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59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značba mesta za vsebino 13"/>
          <p:cNvSpPr>
            <a:spLocks noGrp="1"/>
          </p:cNvSpPr>
          <p:nvPr>
            <p:ph idx="1"/>
          </p:nvPr>
        </p:nvSpPr>
        <p:spPr>
          <a:xfrm>
            <a:off x="5925312" y="4983479"/>
            <a:ext cx="5961888" cy="1752165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sl-SI" dirty="0"/>
              <a:t>     </a:t>
            </a:r>
          </a:p>
        </p:txBody>
      </p:sp>
      <p:sp>
        <p:nvSpPr>
          <p:cNvPr id="2" name="Pravokotnik 1"/>
          <p:cNvSpPr/>
          <p:nvPr/>
        </p:nvSpPr>
        <p:spPr>
          <a:xfrm>
            <a:off x="262128" y="94923"/>
            <a:ext cx="11807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Naslednje račune prepiši v zvezek, jih izračunaj in naredi preizkus. Če imaš težave pri deljenju, si še enkrat poglej diaprojekcijo. Ne pozabi, da VAJA DELA MOJSTRA.</a:t>
            </a:r>
            <a:br>
              <a:rPr lang="sl-SI" dirty="0"/>
            </a:br>
            <a:br>
              <a:rPr lang="sl-SI" dirty="0"/>
            </a:br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188087" y="1468487"/>
            <a:ext cx="38718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u="sng" dirty="0">
                <a:solidFill>
                  <a:schemeClr val="tx1">
                    <a:lumMod val="50000"/>
                  </a:schemeClr>
                </a:solidFill>
              </a:rPr>
              <a:t>15</a:t>
            </a:r>
            <a:r>
              <a:rPr lang="sl-SI" sz="2800" dirty="0">
                <a:solidFill>
                  <a:schemeClr val="tx1">
                    <a:lumMod val="50000"/>
                  </a:schemeClr>
                </a:solidFill>
              </a:rPr>
              <a:t>4:12 =</a:t>
            </a:r>
            <a:br>
              <a:rPr lang="sl-SI" sz="2800" dirty="0"/>
            </a:br>
            <a:br>
              <a:rPr lang="sl-SI" dirty="0"/>
            </a:br>
            <a:r>
              <a:rPr lang="sl-SI" dirty="0"/>
              <a:t>       .</a:t>
            </a:r>
          </a:p>
        </p:txBody>
      </p:sp>
      <p:sp>
        <p:nvSpPr>
          <p:cNvPr id="4" name="Pravokotnik 3"/>
          <p:cNvSpPr/>
          <p:nvPr/>
        </p:nvSpPr>
        <p:spPr>
          <a:xfrm>
            <a:off x="9200134" y="2212712"/>
            <a:ext cx="2119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>
                <a:solidFill>
                  <a:schemeClr val="tx1">
                    <a:lumMod val="50000"/>
                  </a:schemeClr>
                </a:solidFill>
              </a:rPr>
              <a:t>952:12 = </a:t>
            </a:r>
          </a:p>
        </p:txBody>
      </p:sp>
      <p:sp>
        <p:nvSpPr>
          <p:cNvPr id="6" name="Pravokotnik 5"/>
          <p:cNvSpPr/>
          <p:nvPr/>
        </p:nvSpPr>
        <p:spPr>
          <a:xfrm>
            <a:off x="188087" y="273593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800" dirty="0">
                <a:solidFill>
                  <a:schemeClr val="tx1">
                    <a:lumMod val="50000"/>
                  </a:schemeClr>
                </a:solidFill>
              </a:rPr>
              <a:t>478:32 =</a:t>
            </a:r>
            <a:br>
              <a:rPr lang="sl-SI" sz="2800" dirty="0">
                <a:solidFill>
                  <a:schemeClr val="tx1">
                    <a:lumMod val="50000"/>
                  </a:schemeClr>
                </a:solidFill>
              </a:rPr>
            </a:br>
            <a:endParaRPr lang="sl-SI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188087" y="209899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800" dirty="0">
                <a:solidFill>
                  <a:schemeClr val="tx1">
                    <a:lumMod val="50000"/>
                  </a:schemeClr>
                </a:solidFill>
              </a:rPr>
              <a:t>235:11 =</a:t>
            </a:r>
            <a:br>
              <a:rPr lang="sl-SI" sz="2800" dirty="0">
                <a:solidFill>
                  <a:schemeClr val="tx1">
                    <a:lumMod val="50000"/>
                  </a:schemeClr>
                </a:solidFill>
              </a:rPr>
            </a:br>
            <a:endParaRPr lang="sl-SI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4665599" y="291495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800" dirty="0">
                <a:solidFill>
                  <a:schemeClr val="tx1">
                    <a:lumMod val="50000"/>
                  </a:schemeClr>
                </a:solidFill>
              </a:rPr>
              <a:t>893:35 =</a:t>
            </a:r>
            <a:br>
              <a:rPr lang="sl-SI" sz="2800" dirty="0">
                <a:solidFill>
                  <a:schemeClr val="tx1">
                    <a:lumMod val="50000"/>
                  </a:schemeClr>
                </a:solidFill>
              </a:rPr>
            </a:br>
            <a:endParaRPr lang="sl-SI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4665599" y="1400505"/>
            <a:ext cx="38718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>
                <a:solidFill>
                  <a:schemeClr val="tx1">
                    <a:lumMod val="50000"/>
                  </a:schemeClr>
                </a:solidFill>
              </a:rPr>
              <a:t>550:12 =</a:t>
            </a:r>
            <a:br>
              <a:rPr lang="sl-SI" sz="2800" dirty="0"/>
            </a:br>
            <a:br>
              <a:rPr lang="sl-SI" dirty="0"/>
            </a:br>
            <a:r>
              <a:rPr lang="sl-SI" dirty="0"/>
              <a:t>       .</a:t>
            </a:r>
          </a:p>
        </p:txBody>
      </p:sp>
      <p:sp>
        <p:nvSpPr>
          <p:cNvPr id="11" name="Pravokotnik 10"/>
          <p:cNvSpPr/>
          <p:nvPr/>
        </p:nvSpPr>
        <p:spPr>
          <a:xfrm>
            <a:off x="4591558" y="2174065"/>
            <a:ext cx="38718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>
                <a:solidFill>
                  <a:schemeClr val="tx1">
                    <a:lumMod val="50000"/>
                  </a:schemeClr>
                </a:solidFill>
              </a:rPr>
              <a:t>304:21 =</a:t>
            </a:r>
            <a:br>
              <a:rPr lang="sl-SI" sz="2800" dirty="0"/>
            </a:br>
            <a:br>
              <a:rPr lang="sl-SI" dirty="0"/>
            </a:br>
            <a:r>
              <a:rPr lang="sl-SI" dirty="0"/>
              <a:t>       .</a:t>
            </a:r>
          </a:p>
        </p:txBody>
      </p:sp>
      <p:sp>
        <p:nvSpPr>
          <p:cNvPr id="13" name="Pravokotnik 12"/>
          <p:cNvSpPr/>
          <p:nvPr/>
        </p:nvSpPr>
        <p:spPr>
          <a:xfrm>
            <a:off x="9274174" y="2942876"/>
            <a:ext cx="38718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>
                <a:solidFill>
                  <a:schemeClr val="tx1">
                    <a:lumMod val="50000"/>
                  </a:schemeClr>
                </a:solidFill>
              </a:rPr>
              <a:t>729:31 =</a:t>
            </a:r>
            <a:br>
              <a:rPr lang="sl-SI" sz="2800" dirty="0"/>
            </a:br>
            <a:br>
              <a:rPr lang="sl-SI" dirty="0"/>
            </a:br>
            <a:r>
              <a:rPr lang="sl-SI" dirty="0"/>
              <a:t>       .</a:t>
            </a:r>
          </a:p>
        </p:txBody>
      </p:sp>
      <p:sp>
        <p:nvSpPr>
          <p:cNvPr id="15" name="Pravokotnik 14"/>
          <p:cNvSpPr/>
          <p:nvPr/>
        </p:nvSpPr>
        <p:spPr>
          <a:xfrm>
            <a:off x="9274175" y="1468487"/>
            <a:ext cx="38718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>
                <a:solidFill>
                  <a:schemeClr val="tx1">
                    <a:lumMod val="50000"/>
                  </a:schemeClr>
                </a:solidFill>
              </a:rPr>
              <a:t>414:40 =</a:t>
            </a:r>
            <a:br>
              <a:rPr lang="sl-SI" sz="2800" dirty="0"/>
            </a:br>
            <a:br>
              <a:rPr lang="sl-SI" dirty="0"/>
            </a:br>
            <a:r>
              <a:rPr lang="sl-SI" dirty="0"/>
              <a:t>       .</a:t>
            </a:r>
          </a:p>
        </p:txBody>
      </p:sp>
      <p:pic>
        <p:nvPicPr>
          <p:cNvPr id="4098" name="Picture 2" descr="Math Clipart - Math Homework Clipart , Transparent Cartoon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22" y="3948248"/>
            <a:ext cx="2644006" cy="251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avokotnik 8"/>
          <p:cNvSpPr/>
          <p:nvPr/>
        </p:nvSpPr>
        <p:spPr>
          <a:xfrm>
            <a:off x="3313176" y="5657521"/>
            <a:ext cx="875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Pravokotnik 16"/>
          <p:cNvSpPr/>
          <p:nvPr/>
        </p:nvSpPr>
        <p:spPr>
          <a:xfrm>
            <a:off x="3313176" y="601191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0178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Slika narave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4_TF03431377" id="{D2FA546E-0220-4569-9170-37566951CEE3}" vid="{A21AA980-DDD6-4CA6-81F9-4E5A4684A9D4}"/>
    </a:ext>
  </a:extLst>
</a:theme>
</file>

<file path=ppt/theme/theme2.xml><?xml version="1.0" encoding="utf-8"?>
<a:theme xmlns:a="http://schemas.openxmlformats.org/drawingml/2006/main" name="Officeova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823</Words>
  <Application>Microsoft Office PowerPoint</Application>
  <PresentationFormat>Širokozaslonsko</PresentationFormat>
  <Paragraphs>102</Paragraphs>
  <Slides>9</Slides>
  <Notes>9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Segoe Print</vt:lpstr>
      <vt:lpstr>Slika narave 16x9</vt:lpstr>
      <vt:lpstr>Deljenje trimestnega deljenca z dvomestnim deliteljem</vt:lpstr>
      <vt:lpstr>PowerPointova predstavitev</vt:lpstr>
      <vt:lpstr> Pri deljenju moramo upoštevati, da vedno delimo od leve proti desni. Koliko števk pri deljencu vzamemo, je odvisno od delitelja.   V tem primeru vzamemo prvi dve števki delitelja in delimo po postopku, ker 2:21 ne gre, vzamemo še prvo število zraven (torej 3).      --------    234: 21 =11     02 4        03ost.                     </vt:lpstr>
      <vt:lpstr>Ko delimo, naredimo tudi preizkus. Preizkus naredimo tako, da pomnožimo delitelja in količnik ter prištejemo ostanek. Naredi dva računa. </vt:lpstr>
      <vt:lpstr>       1.Delimo 85:34 = 2 (lahko se tudi vprašamo, kolikokrat gre 34 v 85). 2 zapišemo.  2. Množimo nazaj 2x4=8 in do 15 mi manjka 7 (ker smo šli čez desetico, zapišemo 1 naprej), 2x3 =6 plus 1 je 7 in do 8 mi manjka 1. 1 zapišemo.  3. 6 pripišemo, dobimo 176. Delimo 176: 34=5. 5 zapišemo.  4. Množimo 5x4=20 in do 26 mi manjka 6 (ker smo šli čez dve desetici, zapišemo 2 naprej), 5x3=15 plus 2 je 17 in do 17 mi manjka 0. 0 zapišemo. Ker ni več kaj pripisati, je 6 ostanek.</vt:lpstr>
      <vt:lpstr>Ko delimo, naredimo tudi preizkus. Preizkus naredimo tako, da pomnožimo delitelja in količnik ter prištejemo ostanek. </vt:lpstr>
      <vt:lpstr>PowerPointova predstavitev</vt:lpstr>
      <vt:lpstr>Naredimo tudi preizkus. 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Deljenje trimestnega deljenca z dvomestnim deliteljem</dc:title>
  <dc:creator>Dominik Pizzoni</dc:creator>
  <cp:lastModifiedBy>Uporabnik</cp:lastModifiedBy>
  <cp:revision>1</cp:revision>
  <dcterms:modified xsi:type="dcterms:W3CDTF">2020-03-21T07:24:10Z</dcterms:modified>
</cp:coreProperties>
</file>