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8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3C059-1CE2-4D41-AD42-E3F9F5B1BB52}" type="datetimeFigureOut">
              <a:rPr lang="sl-SI" smtClean="0"/>
              <a:pPr/>
              <a:t>29. 03. 2020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91A2-4AE4-4B8D-A2C0-B66C9D3172FF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simple (</a:t>
            </a:r>
            <a:r>
              <a:rPr lang="en-US" i="1" dirty="0"/>
              <a:t>be</a:t>
            </a:r>
            <a:r>
              <a:rPr lang="en-US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7382" y="2034069"/>
            <a:ext cx="3312368" cy="3771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            I  _____</a:t>
            </a:r>
          </a:p>
          <a:p>
            <a:pPr>
              <a:buNone/>
            </a:pPr>
            <a:r>
              <a:rPr lang="en-US" dirty="0"/>
              <a:t>          you  _____</a:t>
            </a:r>
          </a:p>
          <a:p>
            <a:pPr>
              <a:buNone/>
            </a:pPr>
            <a:r>
              <a:rPr lang="en-US" dirty="0"/>
              <a:t>he/she/it  _____</a:t>
            </a:r>
          </a:p>
          <a:p>
            <a:pPr>
              <a:buNone/>
            </a:pPr>
            <a:r>
              <a:rPr lang="en-US" dirty="0"/>
              <a:t>           we  _____</a:t>
            </a:r>
          </a:p>
          <a:p>
            <a:pPr>
              <a:buNone/>
            </a:pPr>
            <a:r>
              <a:rPr lang="en-US" dirty="0"/>
              <a:t>          you  _____</a:t>
            </a:r>
          </a:p>
          <a:p>
            <a:pPr>
              <a:buNone/>
            </a:pPr>
            <a:r>
              <a:rPr lang="en-US" dirty="0"/>
              <a:t>         they  _____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2618216" y="2034069"/>
            <a:ext cx="1209060" cy="3771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>
                <a:solidFill>
                  <a:srgbClr val="00B050"/>
                </a:solidFill>
              </a:rPr>
              <a:t>were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>
                <a:solidFill>
                  <a:srgbClr val="00B050"/>
                </a:solidFill>
              </a:rPr>
              <a:t> was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>
                <a:solidFill>
                  <a:srgbClr val="00B050"/>
                </a:solidFill>
              </a:rPr>
              <a:t>were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>
                <a:solidFill>
                  <a:srgbClr val="00B050"/>
                </a:solidFill>
              </a:rPr>
              <a:t>were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>
                <a:solidFill>
                  <a:srgbClr val="00B050"/>
                </a:solidFill>
              </a:rPr>
              <a:t>were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369486" y="2044609"/>
            <a:ext cx="3782338" cy="3688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I  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you  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he/she/it  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we  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you  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they  _______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6133110" y="2015925"/>
            <a:ext cx="1559024" cy="3756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noProof="0">
                <a:solidFill>
                  <a:srgbClr val="00B050"/>
                </a:solidFill>
              </a:rPr>
              <a:t>wasn’t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noProof="0">
                <a:solidFill>
                  <a:srgbClr val="00B050"/>
                </a:solidFill>
              </a:rPr>
              <a:t>weren’t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>
                <a:solidFill>
                  <a:srgbClr val="00B050"/>
                </a:solidFill>
              </a:rPr>
              <a:t>was</a:t>
            </a:r>
            <a:r>
              <a:rPr lang="en-US" sz="3200" noProof="0">
                <a:solidFill>
                  <a:srgbClr val="00B050"/>
                </a:solidFill>
              </a:rPr>
              <a:t>n’t</a:t>
            </a:r>
            <a:endParaRPr lang="en-US" sz="3200">
              <a:solidFill>
                <a:srgbClr val="00B05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>
                <a:solidFill>
                  <a:srgbClr val="00B050"/>
                </a:solidFill>
              </a:rPr>
              <a:t>weren’t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>
                <a:solidFill>
                  <a:srgbClr val="00B050"/>
                </a:solidFill>
              </a:rPr>
              <a:t>weren’t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>
                <a:solidFill>
                  <a:srgbClr val="00B050"/>
                </a:solidFill>
              </a:rPr>
              <a:t>weren’t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14676" y="1412776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/>
              <a:t>Trdilna oblika</a:t>
            </a:r>
            <a:r>
              <a:rPr lang="en-US" sz="2800"/>
              <a:t>                       </a:t>
            </a:r>
            <a:r>
              <a:rPr lang="en-US" sz="2800" u="sng"/>
              <a:t>Nikalna oblika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54" y="476672"/>
            <a:ext cx="8507288" cy="62646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Complete the sentences with the </a:t>
            </a:r>
            <a:r>
              <a:rPr lang="en-US" b="1" dirty="0">
                <a:solidFill>
                  <a:srgbClr val="FF0000"/>
                </a:solidFill>
              </a:rPr>
              <a:t>present simple or the present continuous.</a:t>
            </a:r>
            <a:r>
              <a:rPr lang="sl-SI" b="1">
                <a:solidFill>
                  <a:srgbClr val="FF0000"/>
                </a:solidFill>
              </a:rPr>
              <a:t>  (POVADI  ŠE OBA  SEDANJIKA!!!)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100" dirty="0"/>
          </a:p>
          <a:p>
            <a:pPr marL="514350" indent="-514350"/>
            <a:r>
              <a:rPr lang="en-US" dirty="0"/>
              <a:t>Koalas __________ for twenty-two hours a day. (</a:t>
            </a:r>
            <a:r>
              <a:rPr lang="en-US" i="1" dirty="0"/>
              <a:t>sleep</a:t>
            </a:r>
            <a:r>
              <a:rPr lang="en-US" dirty="0"/>
              <a:t>)</a:t>
            </a:r>
          </a:p>
          <a:p>
            <a:pPr marL="514350" indent="-514350"/>
            <a:r>
              <a:rPr lang="en-US" dirty="0"/>
              <a:t>Tim and Sarah __________ ‘The X Factor’ every Saturday </a:t>
            </a:r>
          </a:p>
          <a:p>
            <a:pPr marL="514350" indent="-514350">
              <a:buNone/>
            </a:pPr>
            <a:r>
              <a:rPr lang="en-US" dirty="0"/>
              <a:t>       evening. (</a:t>
            </a:r>
            <a:r>
              <a:rPr lang="en-US" i="1" dirty="0"/>
              <a:t>watch</a:t>
            </a:r>
            <a:r>
              <a:rPr lang="en-US" dirty="0"/>
              <a:t>)</a:t>
            </a:r>
          </a:p>
          <a:p>
            <a:pPr marL="514350" indent="-514350"/>
            <a:r>
              <a:rPr lang="en-US" dirty="0"/>
              <a:t>Helen __________ next to Emma today. She usually __________ next to Jane. (</a:t>
            </a:r>
            <a:r>
              <a:rPr lang="en-US" i="1" dirty="0"/>
              <a:t>sit, sit</a:t>
            </a:r>
            <a:r>
              <a:rPr lang="en-US" dirty="0"/>
              <a:t>)</a:t>
            </a:r>
          </a:p>
          <a:p>
            <a:pPr marL="514350" indent="-514350"/>
            <a:r>
              <a:rPr lang="en-US" dirty="0"/>
              <a:t>______ you always _______ cereal for breakfast? (</a:t>
            </a:r>
            <a:r>
              <a:rPr lang="en-US" i="1" dirty="0"/>
              <a:t>have</a:t>
            </a:r>
            <a:r>
              <a:rPr lang="en-US" dirty="0"/>
              <a:t>)</a:t>
            </a:r>
          </a:p>
          <a:p>
            <a:pPr marL="514350" indent="-514350"/>
            <a:r>
              <a:rPr lang="en-US" dirty="0"/>
              <a:t>It’s eight thirty and Ben __________ to school. (</a:t>
            </a:r>
            <a:r>
              <a:rPr lang="en-US" i="1" dirty="0"/>
              <a:t>walk</a:t>
            </a:r>
            <a:r>
              <a:rPr lang="en-US" dirty="0"/>
              <a:t>)</a:t>
            </a:r>
          </a:p>
          <a:p>
            <a:pPr marL="514350" indent="-514350">
              <a:buNone/>
            </a:pPr>
            <a:r>
              <a:rPr lang="en-US" dirty="0"/>
              <a:t>       He always __________ to school. (</a:t>
            </a:r>
            <a:r>
              <a:rPr lang="en-US" i="1" dirty="0"/>
              <a:t>walk</a:t>
            </a:r>
            <a:r>
              <a:rPr lang="en-US" dirty="0"/>
              <a:t>)</a:t>
            </a:r>
          </a:p>
          <a:p>
            <a:pPr marL="514350" indent="-514350"/>
            <a:r>
              <a:rPr lang="en-US" dirty="0"/>
              <a:t>Mel __________ a shower at the moment. She __________ </a:t>
            </a:r>
          </a:p>
          <a:p>
            <a:pPr marL="514350" indent="-514350">
              <a:buNone/>
            </a:pPr>
            <a:r>
              <a:rPr lang="en-US" dirty="0"/>
              <a:t>        a shower every morning. (</a:t>
            </a:r>
            <a:r>
              <a:rPr lang="en-US" i="1" dirty="0"/>
              <a:t>have, have</a:t>
            </a:r>
            <a:r>
              <a:rPr lang="en-US" dirty="0"/>
              <a:t>)</a:t>
            </a:r>
          </a:p>
          <a:p>
            <a:pPr marL="514350" indent="-514350"/>
            <a:r>
              <a:rPr lang="en-US" dirty="0"/>
              <a:t>Sadie’s in the canteen. She __________ a cheese sandwich. (</a:t>
            </a:r>
            <a:r>
              <a:rPr lang="en-US" i="1" dirty="0"/>
              <a:t>eat</a:t>
            </a:r>
            <a:r>
              <a:rPr lang="en-US" dirty="0"/>
              <a:t>)</a:t>
            </a:r>
          </a:p>
          <a:p>
            <a:pPr marL="514350" indent="-514350"/>
            <a:r>
              <a:rPr lang="en-US" dirty="0"/>
              <a:t>Vegetarians __________ meat. (</a:t>
            </a:r>
            <a:r>
              <a:rPr lang="en-US" i="1" dirty="0"/>
              <a:t>not eat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23728" y="134076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sleep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87824" y="172978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watch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35696" y="249289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is sitting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66348" y="280990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sits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46906" y="319146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02758" y="31840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have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67944" y="357301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is walking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40976" y="394381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walks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98276" y="432537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is having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11722" y="431461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has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508518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is eating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27784" y="577299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don’t 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 simple (</a:t>
            </a:r>
            <a:r>
              <a:rPr lang="en-US" i="1"/>
              <a:t>be</a:t>
            </a:r>
            <a:r>
              <a:rPr lang="en-US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740" y="2283564"/>
            <a:ext cx="3312368" cy="676672"/>
          </a:xfrm>
        </p:spPr>
        <p:txBody>
          <a:bodyPr/>
          <a:lstStyle/>
          <a:p>
            <a:pPr algn="ctr">
              <a:buNone/>
            </a:pPr>
            <a:r>
              <a:rPr lang="en-US">
                <a:solidFill>
                  <a:srgbClr val="0070C0"/>
                </a:solidFill>
              </a:rPr>
              <a:t>It </a:t>
            </a:r>
            <a:r>
              <a:rPr lang="en-US">
                <a:solidFill>
                  <a:srgbClr val="FF0000"/>
                </a:solidFill>
              </a:rPr>
              <a:t>was </a:t>
            </a:r>
            <a:r>
              <a:rPr lang="en-US"/>
              <a:t>a great film. 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082156" y="2891484"/>
            <a:ext cx="576866" cy="860839"/>
            <a:chOff x="755576" y="2564904"/>
            <a:chExt cx="576866" cy="860839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755576" y="2564904"/>
              <a:ext cx="576866" cy="860839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828386" y="2564904"/>
              <a:ext cx="431246" cy="86083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4826572" y="2276872"/>
            <a:ext cx="3672408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They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were </a:t>
            </a:r>
            <a:r>
              <a:rPr lang="en-US" sz="3200"/>
              <a:t>outside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638732" y="2881535"/>
            <a:ext cx="576064" cy="864096"/>
            <a:chOff x="3635896" y="2204864"/>
            <a:chExt cx="576064" cy="864096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3707904" y="2204864"/>
              <a:ext cx="432048" cy="864096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3635896" y="2204864"/>
              <a:ext cx="576064" cy="86409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Content Placeholder 2"/>
          <p:cNvSpPr txBox="1">
            <a:spLocks/>
          </p:cNvSpPr>
          <p:nvPr/>
        </p:nvSpPr>
        <p:spPr>
          <a:xfrm>
            <a:off x="827584" y="4803844"/>
            <a:ext cx="259228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Yes,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was.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/>
              <a:t>- No, </a:t>
            </a:r>
            <a:r>
              <a:rPr lang="en-US" sz="3200">
                <a:solidFill>
                  <a:srgbClr val="0070C0"/>
                </a:solidFill>
              </a:rPr>
              <a:t>it </a:t>
            </a:r>
            <a:r>
              <a:rPr lang="en-US" sz="3200">
                <a:solidFill>
                  <a:srgbClr val="FF0000"/>
                </a:solidFill>
              </a:rPr>
              <a:t>wasn’t.</a:t>
            </a:r>
            <a:r>
              <a:rPr lang="en-US" sz="3200"/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5004048" y="4803844"/>
            <a:ext cx="3456384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Yes, </a:t>
            </a:r>
            <a:r>
              <a:rPr lang="en-US" sz="3200">
                <a:solidFill>
                  <a:srgbClr val="0070C0"/>
                </a:solidFill>
              </a:rPr>
              <a:t>they </a:t>
            </a:r>
            <a:r>
              <a:rPr lang="en-US" sz="3200">
                <a:solidFill>
                  <a:srgbClr val="FF0000"/>
                </a:solidFill>
              </a:rPr>
              <a:t>were.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No,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they </a:t>
            </a:r>
            <a:r>
              <a:rPr lang="en-US" sz="3200">
                <a:solidFill>
                  <a:srgbClr val="FF0000"/>
                </a:solidFill>
              </a:rPr>
              <a:t>we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ren’t.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2116" y="3795732"/>
            <a:ext cx="345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>
                <a:solidFill>
                  <a:srgbClr val="FF0000"/>
                </a:solidFill>
              </a:rPr>
              <a:t>Was</a:t>
            </a:r>
            <a:r>
              <a:rPr lang="en-US" sz="3200"/>
              <a:t> </a:t>
            </a:r>
            <a:r>
              <a:rPr lang="en-US" sz="3200">
                <a:solidFill>
                  <a:srgbClr val="0070C0"/>
                </a:solidFill>
              </a:rPr>
              <a:t>it </a:t>
            </a:r>
            <a:r>
              <a:rPr lang="en-US" sz="3200"/>
              <a:t>a great film? </a:t>
            </a:r>
            <a:endParaRPr lang="en-US" sz="3200" dirty="0"/>
          </a:p>
        </p:txBody>
      </p:sp>
      <p:sp>
        <p:nvSpPr>
          <p:cNvPr id="26" name="Rectangle 25"/>
          <p:cNvSpPr/>
          <p:nvPr/>
        </p:nvSpPr>
        <p:spPr>
          <a:xfrm>
            <a:off x="4898580" y="3795732"/>
            <a:ext cx="3528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>
                <a:solidFill>
                  <a:srgbClr val="FF0000"/>
                </a:solidFill>
              </a:rPr>
              <a:t>Were</a:t>
            </a:r>
            <a:r>
              <a:rPr lang="en-US" sz="3200"/>
              <a:t> </a:t>
            </a:r>
            <a:r>
              <a:rPr lang="en-US" sz="3200">
                <a:solidFill>
                  <a:srgbClr val="0070C0"/>
                </a:solidFill>
              </a:rPr>
              <a:t>they </a:t>
            </a:r>
            <a:r>
              <a:rPr lang="en-US" sz="3200"/>
              <a:t>outside? </a:t>
            </a:r>
            <a:endParaRPr lang="en-US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1614676" y="1412776"/>
            <a:ext cx="5765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/>
              <a:t>Vprašalna oblika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Past simple – </a:t>
            </a:r>
            <a:r>
              <a:rPr lang="en-US" dirty="0" err="1"/>
              <a:t>pravilni</a:t>
            </a:r>
            <a:r>
              <a:rPr lang="en-US" dirty="0"/>
              <a:t> </a:t>
            </a:r>
            <a:r>
              <a:rPr lang="en-US" dirty="0" err="1"/>
              <a:t>glagoli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23120" y="2092704"/>
            <a:ext cx="59411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/>
              <a:t>I	________</a:t>
            </a:r>
          </a:p>
          <a:p>
            <a:pPr>
              <a:buNone/>
            </a:pPr>
            <a:r>
              <a:rPr lang="en-US" sz="3200"/>
              <a:t>You  	________</a:t>
            </a:r>
          </a:p>
          <a:p>
            <a:pPr>
              <a:buNone/>
            </a:pPr>
            <a:r>
              <a:rPr lang="en-US" sz="3200"/>
              <a:t>He 	________	</a:t>
            </a:r>
          </a:p>
          <a:p>
            <a:pPr>
              <a:buNone/>
            </a:pPr>
            <a:r>
              <a:rPr lang="en-US" sz="3200"/>
              <a:t>She 	________	 an interesting</a:t>
            </a:r>
          </a:p>
          <a:p>
            <a:pPr>
              <a:buNone/>
            </a:pPr>
            <a:r>
              <a:rPr lang="en-US" sz="3200"/>
              <a:t>It  	________      film yesterday.</a:t>
            </a:r>
          </a:p>
          <a:p>
            <a:pPr>
              <a:buNone/>
            </a:pPr>
            <a:r>
              <a:rPr lang="en-US" sz="3200"/>
              <a:t>We  	________	</a:t>
            </a:r>
          </a:p>
          <a:p>
            <a:pPr>
              <a:buNone/>
            </a:pPr>
            <a:r>
              <a:rPr lang="en-US" sz="3200"/>
              <a:t>You  	________	</a:t>
            </a:r>
          </a:p>
          <a:p>
            <a:pPr>
              <a:buNone/>
            </a:pPr>
            <a:r>
              <a:rPr lang="en-US" sz="3200"/>
              <a:t>They 	________	</a:t>
            </a:r>
          </a:p>
        </p:txBody>
      </p:sp>
      <p:sp>
        <p:nvSpPr>
          <p:cNvPr id="7" name="Rectangle 6"/>
          <p:cNvSpPr/>
          <p:nvPr/>
        </p:nvSpPr>
        <p:spPr>
          <a:xfrm>
            <a:off x="2235086" y="2092704"/>
            <a:ext cx="16561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00B050"/>
                </a:solidFill>
              </a:rPr>
              <a:t>watch</a:t>
            </a:r>
            <a:r>
              <a:rPr lang="en-US" sz="3200" dirty="0">
                <a:solidFill>
                  <a:srgbClr val="92D050"/>
                </a:solidFill>
              </a:rPr>
              <a:t>ed</a:t>
            </a:r>
          </a:p>
          <a:p>
            <a:pPr>
              <a:buNone/>
            </a:pPr>
            <a:r>
              <a:rPr lang="en-US" sz="3200" dirty="0">
                <a:solidFill>
                  <a:srgbClr val="00B050"/>
                </a:solidFill>
              </a:rPr>
              <a:t>watch</a:t>
            </a:r>
            <a:r>
              <a:rPr lang="en-US" sz="3200" dirty="0">
                <a:solidFill>
                  <a:srgbClr val="92D050"/>
                </a:solidFill>
              </a:rPr>
              <a:t>ed</a:t>
            </a:r>
          </a:p>
          <a:p>
            <a:pPr>
              <a:buNone/>
            </a:pPr>
            <a:r>
              <a:rPr lang="en-US" sz="3200" dirty="0">
                <a:solidFill>
                  <a:srgbClr val="00B050"/>
                </a:solidFill>
              </a:rPr>
              <a:t>watch</a:t>
            </a:r>
            <a:r>
              <a:rPr lang="en-US" sz="3200" dirty="0">
                <a:solidFill>
                  <a:srgbClr val="92D050"/>
                </a:solidFill>
              </a:rPr>
              <a:t>ed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</a:p>
          <a:p>
            <a:pPr>
              <a:buNone/>
            </a:pPr>
            <a:r>
              <a:rPr lang="en-US" sz="3200" dirty="0">
                <a:solidFill>
                  <a:srgbClr val="00B050"/>
                </a:solidFill>
              </a:rPr>
              <a:t>watch</a:t>
            </a:r>
            <a:r>
              <a:rPr lang="en-US" sz="3200" dirty="0">
                <a:solidFill>
                  <a:srgbClr val="92D050"/>
                </a:solidFill>
              </a:rPr>
              <a:t>ed</a:t>
            </a:r>
          </a:p>
          <a:p>
            <a:pPr>
              <a:buNone/>
            </a:pPr>
            <a:r>
              <a:rPr lang="en-US" sz="3200" dirty="0">
                <a:solidFill>
                  <a:srgbClr val="00B050"/>
                </a:solidFill>
              </a:rPr>
              <a:t>watch</a:t>
            </a:r>
            <a:r>
              <a:rPr lang="en-US" sz="3200" dirty="0">
                <a:solidFill>
                  <a:srgbClr val="92D050"/>
                </a:solidFill>
              </a:rPr>
              <a:t>ed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watch</a:t>
            </a:r>
            <a:r>
              <a:rPr lang="en-US" sz="3200" dirty="0" err="1">
                <a:solidFill>
                  <a:srgbClr val="92D050"/>
                </a:solidFill>
              </a:rPr>
              <a:t>ed</a:t>
            </a:r>
            <a:endParaRPr lang="en-US" sz="3200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00B050"/>
                </a:solidFill>
              </a:rPr>
              <a:t>watch</a:t>
            </a:r>
            <a:r>
              <a:rPr lang="en-US" sz="3200" dirty="0">
                <a:solidFill>
                  <a:srgbClr val="92D050"/>
                </a:solidFill>
              </a:rPr>
              <a:t>ed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watch</a:t>
            </a:r>
            <a:r>
              <a:rPr lang="en-US" sz="3200" dirty="0" err="1">
                <a:solidFill>
                  <a:srgbClr val="92D050"/>
                </a:solidFill>
              </a:rPr>
              <a:t>ed</a:t>
            </a:r>
            <a:endParaRPr lang="en-US" sz="3200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412776"/>
            <a:ext cx="266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u="sng" dirty="0"/>
              <a:t>Trdilna oblika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Past simple – </a:t>
            </a:r>
            <a:r>
              <a:rPr lang="en-US" dirty="0" err="1"/>
              <a:t>pravilni</a:t>
            </a:r>
            <a:r>
              <a:rPr lang="en-US" dirty="0"/>
              <a:t> </a:t>
            </a:r>
            <a:r>
              <a:rPr lang="en-US" dirty="0" err="1"/>
              <a:t>glagoli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2060046"/>
            <a:ext cx="66247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/>
              <a:t>I	____________</a:t>
            </a:r>
          </a:p>
          <a:p>
            <a:pPr>
              <a:buNone/>
            </a:pPr>
            <a:r>
              <a:rPr lang="en-US" sz="3200" dirty="0"/>
              <a:t>You  	____________	</a:t>
            </a:r>
          </a:p>
          <a:p>
            <a:pPr>
              <a:buNone/>
            </a:pPr>
            <a:r>
              <a:rPr lang="en-US" sz="3200" dirty="0"/>
              <a:t>He 	____________	</a:t>
            </a:r>
          </a:p>
          <a:p>
            <a:pPr>
              <a:buNone/>
            </a:pPr>
            <a:r>
              <a:rPr lang="en-US" sz="3200" dirty="0"/>
              <a:t>She 	____________	 an interesting.</a:t>
            </a:r>
          </a:p>
          <a:p>
            <a:pPr>
              <a:buNone/>
            </a:pPr>
            <a:r>
              <a:rPr lang="en-US" sz="3200" dirty="0"/>
              <a:t>It  	____________	   film yesterday.</a:t>
            </a:r>
          </a:p>
          <a:p>
            <a:pPr>
              <a:buNone/>
            </a:pPr>
            <a:r>
              <a:rPr lang="en-US" sz="3200" dirty="0"/>
              <a:t>We  	____________	</a:t>
            </a:r>
          </a:p>
          <a:p>
            <a:pPr>
              <a:buNone/>
            </a:pPr>
            <a:r>
              <a:rPr lang="en-US" sz="3200" dirty="0"/>
              <a:t>You  	____________	</a:t>
            </a:r>
          </a:p>
          <a:p>
            <a:pPr>
              <a:buNone/>
            </a:pPr>
            <a:r>
              <a:rPr lang="en-US" sz="3200" dirty="0"/>
              <a:t>They 	____________	</a:t>
            </a:r>
          </a:p>
        </p:txBody>
      </p:sp>
      <p:sp>
        <p:nvSpPr>
          <p:cNvPr id="5" name="Rectangle 4"/>
          <p:cNvSpPr/>
          <p:nvPr/>
        </p:nvSpPr>
        <p:spPr>
          <a:xfrm>
            <a:off x="2841310" y="2060046"/>
            <a:ext cx="23762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</a:p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</a:p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</a:p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  <a:endParaRPr lang="en-US" sz="320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  <a:endParaRPr lang="en-US" sz="320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</a:p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</a:p>
          <a:p>
            <a:pPr>
              <a:buNone/>
            </a:pPr>
            <a:r>
              <a:rPr lang="en-US" sz="3200">
                <a:solidFill>
                  <a:srgbClr val="92D050"/>
                </a:solidFill>
              </a:rPr>
              <a:t>didn’t</a:t>
            </a:r>
            <a:r>
              <a:rPr lang="en-US" sz="3200">
                <a:solidFill>
                  <a:srgbClr val="00B050"/>
                </a:solidFill>
              </a:rPr>
              <a:t> watch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1840" y="1412776"/>
            <a:ext cx="266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err="1"/>
              <a:t>Nikalna</a:t>
            </a:r>
            <a:r>
              <a:rPr lang="en-US" sz="2800" u="sng" dirty="0"/>
              <a:t> </a:t>
            </a:r>
            <a:r>
              <a:rPr lang="en-US" sz="2800" u="sng" dirty="0" err="1"/>
              <a:t>oblika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Past simple – </a:t>
            </a:r>
            <a:r>
              <a:rPr lang="en-US" err="1"/>
              <a:t>pravilni</a:t>
            </a:r>
            <a:r>
              <a:rPr lang="en-US"/>
              <a:t> glagoli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268" y="2185590"/>
            <a:ext cx="5717004" cy="6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>
                <a:solidFill>
                  <a:srgbClr val="0070C0"/>
                </a:solidFill>
              </a:rPr>
              <a:t>They </a:t>
            </a:r>
            <a:r>
              <a:rPr lang="en-US">
                <a:solidFill>
                  <a:srgbClr val="FF0000"/>
                </a:solidFill>
              </a:rPr>
              <a:t>studied </a:t>
            </a:r>
            <a:r>
              <a:rPr lang="en-US"/>
              <a:t>all day yesterday. </a:t>
            </a:r>
            <a:endParaRPr lang="en-US" dirty="0"/>
          </a:p>
          <a:p>
            <a:pPr>
              <a:buNone/>
            </a:pPr>
            <a:endParaRPr lang="en-US" b="1" i="1"/>
          </a:p>
          <a:p>
            <a:endParaRPr lang="en-US" b="1" i="1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388660" y="4705870"/>
            <a:ext cx="316835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Yes, </a:t>
            </a:r>
            <a:r>
              <a:rPr lang="en-US" sz="3200" noProof="0" dirty="0">
                <a:solidFill>
                  <a:srgbClr val="0070C0"/>
                </a:solidFill>
              </a:rPr>
              <a:t>they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did.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- No, </a:t>
            </a:r>
            <a:r>
              <a:rPr lang="en-US" sz="3200" dirty="0">
                <a:solidFill>
                  <a:srgbClr val="0070C0"/>
                </a:solidFill>
              </a:rPr>
              <a:t>they </a:t>
            </a:r>
            <a:r>
              <a:rPr lang="en-US" sz="3200" dirty="0">
                <a:solidFill>
                  <a:srgbClr val="FF0000"/>
                </a:solidFill>
              </a:rPr>
              <a:t>didn’t.</a:t>
            </a:r>
            <a:r>
              <a:rPr lang="en-US" sz="3200" dirty="0"/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88660" y="3841774"/>
            <a:ext cx="6135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FF0000"/>
                </a:solidFill>
              </a:rPr>
              <a:t>Did </a:t>
            </a:r>
            <a:r>
              <a:rPr lang="en-US" sz="3200" dirty="0">
                <a:solidFill>
                  <a:srgbClr val="0070C0"/>
                </a:solidFill>
              </a:rPr>
              <a:t>they </a:t>
            </a:r>
            <a:r>
              <a:rPr lang="en-US" sz="3200" dirty="0">
                <a:solidFill>
                  <a:srgbClr val="FF0000"/>
                </a:solidFill>
              </a:rPr>
              <a:t>study </a:t>
            </a:r>
            <a:r>
              <a:rPr lang="en-US" sz="3200" dirty="0"/>
              <a:t>all day yesterday? </a:t>
            </a:r>
          </a:p>
        </p:txBody>
      </p:sp>
      <p:grpSp>
        <p:nvGrpSpPr>
          <p:cNvPr id="4" name="Group 32"/>
          <p:cNvGrpSpPr/>
          <p:nvPr/>
        </p:nvGrpSpPr>
        <p:grpSpPr>
          <a:xfrm>
            <a:off x="2036732" y="2761654"/>
            <a:ext cx="1080120" cy="936104"/>
            <a:chOff x="1187624" y="2924944"/>
            <a:chExt cx="1080120" cy="936104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1259632" y="2953543"/>
              <a:ext cx="432048" cy="864096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187624" y="2953543"/>
              <a:ext cx="576064" cy="86409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763688" y="2924944"/>
              <a:ext cx="504056" cy="93610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131840" y="1412776"/>
            <a:ext cx="266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/>
              <a:t>Vprašalna oblika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/>
      <p:bldP spid="2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Past simple – </a:t>
            </a:r>
            <a:r>
              <a:rPr lang="sl-SI" dirty="0"/>
              <a:t>ne</a:t>
            </a:r>
            <a:r>
              <a:rPr lang="en-US" dirty="0" err="1"/>
              <a:t>pravilni</a:t>
            </a:r>
            <a:r>
              <a:rPr lang="en-US" dirty="0"/>
              <a:t> </a:t>
            </a:r>
            <a:r>
              <a:rPr lang="en-US" dirty="0" err="1"/>
              <a:t>glagoli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45730" y="2092704"/>
            <a:ext cx="62646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/>
              <a:t>I	________</a:t>
            </a:r>
          </a:p>
          <a:p>
            <a:pPr>
              <a:buNone/>
            </a:pPr>
            <a:r>
              <a:rPr lang="en-US" sz="3200" dirty="0"/>
              <a:t>You  	________</a:t>
            </a:r>
            <a:r>
              <a:rPr lang="sl-SI" sz="3200" dirty="0"/>
              <a:t>  </a:t>
            </a:r>
            <a:endParaRPr lang="en-US" sz="3200" dirty="0"/>
          </a:p>
          <a:p>
            <a:pPr>
              <a:buNone/>
            </a:pPr>
            <a:r>
              <a:rPr lang="en-US" sz="3200" dirty="0"/>
              <a:t>He 	________	</a:t>
            </a:r>
          </a:p>
          <a:p>
            <a:pPr>
              <a:buNone/>
            </a:pPr>
            <a:r>
              <a:rPr lang="en-US" sz="3200" dirty="0"/>
              <a:t>She 	________</a:t>
            </a:r>
            <a:r>
              <a:rPr lang="sl-SI" sz="3200" dirty="0"/>
              <a:t> to London last </a:t>
            </a:r>
            <a:r>
              <a:rPr lang="sl-SI" sz="3200" dirty="0" err="1"/>
              <a:t>year</a:t>
            </a:r>
            <a:r>
              <a:rPr lang="sl-SI" sz="3200" dirty="0"/>
              <a:t>.</a:t>
            </a:r>
            <a:endParaRPr lang="en-US" sz="3200" dirty="0"/>
          </a:p>
          <a:p>
            <a:pPr>
              <a:buNone/>
            </a:pPr>
            <a:r>
              <a:rPr lang="en-US" sz="3200" dirty="0"/>
              <a:t>It  	________</a:t>
            </a:r>
          </a:p>
          <a:p>
            <a:pPr>
              <a:buNone/>
            </a:pPr>
            <a:r>
              <a:rPr lang="en-US" sz="3200" dirty="0"/>
              <a:t>We  	________	</a:t>
            </a:r>
          </a:p>
          <a:p>
            <a:pPr>
              <a:buNone/>
            </a:pPr>
            <a:r>
              <a:rPr lang="en-US" sz="3200" dirty="0"/>
              <a:t>You  	________	</a:t>
            </a:r>
          </a:p>
          <a:p>
            <a:pPr>
              <a:buNone/>
            </a:pPr>
            <a:r>
              <a:rPr lang="en-US" sz="3200" dirty="0"/>
              <a:t>They 	________</a:t>
            </a:r>
            <a:r>
              <a:rPr lang="sl-SI" sz="3200" dirty="0"/>
              <a:t> 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637868" y="2092704"/>
            <a:ext cx="16561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l-SI" sz="3200" dirty="0" err="1">
                <a:solidFill>
                  <a:srgbClr val="00B050"/>
                </a:solidFill>
              </a:rPr>
              <a:t>went</a:t>
            </a:r>
            <a:endParaRPr lang="en-US" sz="3200" dirty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sl-SI" sz="3200" dirty="0" err="1">
                <a:solidFill>
                  <a:srgbClr val="00B050"/>
                </a:solidFill>
              </a:rPr>
              <a:t>went</a:t>
            </a:r>
            <a:endParaRPr lang="en-US" sz="3200" dirty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sl-SI" sz="3200" dirty="0" err="1">
                <a:solidFill>
                  <a:srgbClr val="00B050"/>
                </a:solidFill>
              </a:rPr>
              <a:t>went</a:t>
            </a:r>
            <a:endParaRPr lang="en-US" sz="3200" dirty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sl-SI" sz="3200" dirty="0" err="1">
                <a:solidFill>
                  <a:srgbClr val="00B050"/>
                </a:solidFill>
              </a:rPr>
              <a:t>went</a:t>
            </a:r>
            <a:endParaRPr lang="en-US" sz="3200" dirty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sl-SI" sz="3200" dirty="0" err="1">
                <a:solidFill>
                  <a:srgbClr val="00B050"/>
                </a:solidFill>
              </a:rPr>
              <a:t>went</a:t>
            </a:r>
            <a:r>
              <a:rPr lang="sl-SI" sz="3200" dirty="0">
                <a:solidFill>
                  <a:srgbClr val="00B050"/>
                </a:solidFill>
              </a:rPr>
              <a:t> </a:t>
            </a:r>
            <a:r>
              <a:rPr lang="sl-SI" sz="3200" dirty="0" err="1">
                <a:solidFill>
                  <a:srgbClr val="00B050"/>
                </a:solidFill>
              </a:rPr>
              <a:t>went</a:t>
            </a:r>
            <a:endParaRPr lang="en-US" sz="3200" dirty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sl-SI" sz="3200" dirty="0" err="1">
                <a:solidFill>
                  <a:srgbClr val="00B050"/>
                </a:solidFill>
              </a:rPr>
              <a:t>went</a:t>
            </a:r>
            <a:r>
              <a:rPr lang="sl-SI" sz="3200" dirty="0">
                <a:solidFill>
                  <a:srgbClr val="00B050"/>
                </a:solidFill>
              </a:rPr>
              <a:t> </a:t>
            </a:r>
            <a:r>
              <a:rPr lang="sl-SI" sz="3200" dirty="0" err="1">
                <a:solidFill>
                  <a:srgbClr val="00B050"/>
                </a:solidFill>
              </a:rPr>
              <a:t>went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412776"/>
            <a:ext cx="266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u="sng" dirty="0"/>
              <a:t>Trdilna oblika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Past simple – </a:t>
            </a:r>
            <a:r>
              <a:rPr lang="sl-SI" dirty="0"/>
              <a:t>ne</a:t>
            </a:r>
            <a:r>
              <a:rPr lang="en-US" dirty="0" err="1"/>
              <a:t>pravilni</a:t>
            </a:r>
            <a:r>
              <a:rPr lang="en-US" dirty="0"/>
              <a:t> </a:t>
            </a:r>
            <a:r>
              <a:rPr lang="en-US" dirty="0" err="1"/>
              <a:t>glagoli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2060046"/>
            <a:ext cx="66247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/>
              <a:t>I	__________</a:t>
            </a:r>
          </a:p>
          <a:p>
            <a:pPr>
              <a:buNone/>
            </a:pPr>
            <a:r>
              <a:rPr lang="en-US" sz="3200" dirty="0"/>
              <a:t>You  	__________	</a:t>
            </a:r>
          </a:p>
          <a:p>
            <a:pPr>
              <a:buNone/>
            </a:pPr>
            <a:r>
              <a:rPr lang="en-US" sz="3200" dirty="0"/>
              <a:t>He 	__________	</a:t>
            </a:r>
          </a:p>
          <a:p>
            <a:pPr>
              <a:buNone/>
            </a:pPr>
            <a:r>
              <a:rPr lang="en-US" sz="3200" dirty="0"/>
              <a:t>She 	__________</a:t>
            </a:r>
            <a:r>
              <a:rPr lang="sl-SI" sz="3200" dirty="0"/>
              <a:t>  to London</a:t>
            </a:r>
            <a:endParaRPr lang="en-US" sz="3200" dirty="0"/>
          </a:p>
          <a:p>
            <a:pPr>
              <a:buNone/>
            </a:pPr>
            <a:r>
              <a:rPr lang="en-US" sz="3200" dirty="0"/>
              <a:t>It  	__________</a:t>
            </a:r>
            <a:r>
              <a:rPr lang="sl-SI" sz="3200" dirty="0"/>
              <a:t>   </a:t>
            </a:r>
            <a:r>
              <a:rPr lang="en-US" sz="3200" dirty="0"/>
              <a:t>  </a:t>
            </a:r>
            <a:r>
              <a:rPr lang="sl-SI" sz="3200" dirty="0" err="1"/>
              <a:t>two</a:t>
            </a:r>
            <a:r>
              <a:rPr lang="sl-SI" sz="3200" dirty="0"/>
              <a:t> </a:t>
            </a:r>
            <a:r>
              <a:rPr lang="sl-SI" sz="3200" dirty="0" err="1"/>
              <a:t>years</a:t>
            </a:r>
            <a:r>
              <a:rPr lang="sl-SI" sz="3200" dirty="0"/>
              <a:t> ago</a:t>
            </a:r>
            <a:r>
              <a:rPr lang="en-US" sz="3200" dirty="0"/>
              <a:t>.</a:t>
            </a:r>
          </a:p>
          <a:p>
            <a:pPr>
              <a:buNone/>
            </a:pPr>
            <a:r>
              <a:rPr lang="en-US" sz="3200" dirty="0"/>
              <a:t>We  	__________	</a:t>
            </a:r>
          </a:p>
          <a:p>
            <a:pPr>
              <a:buNone/>
            </a:pPr>
            <a:r>
              <a:rPr lang="en-US" sz="3200" dirty="0"/>
              <a:t>You  	__________	</a:t>
            </a:r>
          </a:p>
          <a:p>
            <a:pPr>
              <a:buNone/>
            </a:pPr>
            <a:r>
              <a:rPr lang="en-US" sz="3200" dirty="0"/>
              <a:t>They 	__________	</a:t>
            </a:r>
          </a:p>
        </p:txBody>
      </p:sp>
      <p:sp>
        <p:nvSpPr>
          <p:cNvPr id="5" name="Rectangle 4"/>
          <p:cNvSpPr/>
          <p:nvPr/>
        </p:nvSpPr>
        <p:spPr>
          <a:xfrm>
            <a:off x="2841310" y="2060046"/>
            <a:ext cx="23762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sl-SI" sz="3200" dirty="0">
                <a:solidFill>
                  <a:srgbClr val="00B050"/>
                </a:solidFill>
              </a:rPr>
              <a:t>go</a:t>
            </a:r>
            <a:endParaRPr lang="en-US" sz="32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sl-SI" sz="3200" dirty="0">
                <a:solidFill>
                  <a:srgbClr val="00B050"/>
                </a:solidFill>
              </a:rPr>
              <a:t>go</a:t>
            </a:r>
            <a:endParaRPr lang="en-US" sz="32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sl-SI" sz="3200" dirty="0">
                <a:solidFill>
                  <a:srgbClr val="00B050"/>
                </a:solidFill>
              </a:rPr>
              <a:t>go</a:t>
            </a:r>
            <a:endParaRPr lang="en-US" sz="32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sl-SI" sz="3200" dirty="0">
                <a:solidFill>
                  <a:srgbClr val="00B050"/>
                </a:solidFill>
              </a:rPr>
              <a:t>go</a:t>
            </a:r>
            <a:endParaRPr lang="en-US" sz="32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sl-SI" sz="3200" dirty="0">
                <a:solidFill>
                  <a:srgbClr val="00B050"/>
                </a:solidFill>
              </a:rPr>
              <a:t>go</a:t>
            </a:r>
            <a:endParaRPr lang="en-US" sz="32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sl-SI" sz="3200" dirty="0">
                <a:solidFill>
                  <a:srgbClr val="00B050"/>
                </a:solidFill>
              </a:rPr>
              <a:t>go</a:t>
            </a:r>
            <a:endParaRPr lang="en-US" sz="32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sl-SI" sz="3200" dirty="0">
                <a:solidFill>
                  <a:srgbClr val="00B050"/>
                </a:solidFill>
              </a:rPr>
              <a:t>go</a:t>
            </a:r>
            <a:endParaRPr lang="en-US" sz="32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92D050"/>
                </a:solidFill>
              </a:rPr>
              <a:t>didn’t</a:t>
            </a:r>
            <a:r>
              <a:rPr lang="sl-SI" sz="3200" dirty="0">
                <a:solidFill>
                  <a:srgbClr val="00B050"/>
                </a:solidFill>
              </a:rPr>
              <a:t> go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412776"/>
            <a:ext cx="266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err="1"/>
              <a:t>Nikalna</a:t>
            </a:r>
            <a:r>
              <a:rPr lang="en-US" sz="2800" u="sng" dirty="0"/>
              <a:t> </a:t>
            </a:r>
            <a:r>
              <a:rPr lang="en-US" sz="2800" u="sng" dirty="0" err="1"/>
              <a:t>oblika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Past simple – </a:t>
            </a:r>
            <a:r>
              <a:rPr lang="sl-SI" dirty="0" err="1"/>
              <a:t>nep</a:t>
            </a:r>
            <a:r>
              <a:rPr lang="en-US" dirty="0" err="1"/>
              <a:t>ravilni</a:t>
            </a:r>
            <a:r>
              <a:rPr lang="en-US" dirty="0"/>
              <a:t> </a:t>
            </a:r>
            <a:r>
              <a:rPr lang="en-US" dirty="0" err="1"/>
              <a:t>glagoli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268" y="2185590"/>
            <a:ext cx="6581100" cy="676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She </a:t>
            </a:r>
            <a:r>
              <a:rPr lang="en-US" dirty="0">
                <a:solidFill>
                  <a:srgbClr val="FF0000"/>
                </a:solidFill>
              </a:rPr>
              <a:t>went </a:t>
            </a:r>
            <a:r>
              <a:rPr lang="en-US" dirty="0"/>
              <a:t>to the seaside in the summer. </a:t>
            </a:r>
          </a:p>
          <a:p>
            <a:pPr>
              <a:buNone/>
            </a:pPr>
            <a:endParaRPr lang="en-US" b="1" i="1" dirty="0"/>
          </a:p>
          <a:p>
            <a:endParaRPr lang="en-US" b="1" i="1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388660" y="4705870"/>
            <a:ext cx="316835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Yes, </a:t>
            </a:r>
            <a:r>
              <a:rPr lang="en-US" sz="3200" noProof="0" dirty="0">
                <a:solidFill>
                  <a:srgbClr val="0070C0"/>
                </a:solidFill>
              </a:rPr>
              <a:t>she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did.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/>
              <a:t>- No, </a:t>
            </a:r>
            <a:r>
              <a:rPr lang="en-US" sz="3200" dirty="0">
                <a:solidFill>
                  <a:srgbClr val="0070C0"/>
                </a:solidFill>
              </a:rPr>
              <a:t>she </a:t>
            </a:r>
            <a:r>
              <a:rPr lang="en-US" sz="3200" dirty="0">
                <a:solidFill>
                  <a:srgbClr val="FF0000"/>
                </a:solidFill>
              </a:rPr>
              <a:t>didn’t.</a:t>
            </a:r>
            <a:r>
              <a:rPr lang="en-US" sz="3200" dirty="0"/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88660" y="3841774"/>
            <a:ext cx="72157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>
                <a:solidFill>
                  <a:srgbClr val="FF0000"/>
                </a:solidFill>
              </a:rPr>
              <a:t>Did </a:t>
            </a:r>
            <a:r>
              <a:rPr lang="en-US" sz="3200">
                <a:solidFill>
                  <a:srgbClr val="0070C0"/>
                </a:solidFill>
              </a:rPr>
              <a:t>she </a:t>
            </a:r>
            <a:r>
              <a:rPr lang="en-US" sz="3200">
                <a:solidFill>
                  <a:srgbClr val="FF0000"/>
                </a:solidFill>
              </a:rPr>
              <a:t>go </a:t>
            </a:r>
            <a:r>
              <a:rPr lang="en-US" sz="3200"/>
              <a:t>to the seaside in the summer? </a:t>
            </a:r>
            <a:endParaRPr lang="en-US" sz="3200" dirty="0"/>
          </a:p>
        </p:txBody>
      </p:sp>
      <p:grpSp>
        <p:nvGrpSpPr>
          <p:cNvPr id="4" name="Group 32"/>
          <p:cNvGrpSpPr/>
          <p:nvPr/>
        </p:nvGrpSpPr>
        <p:grpSpPr>
          <a:xfrm>
            <a:off x="1763688" y="2761654"/>
            <a:ext cx="1080120" cy="936104"/>
            <a:chOff x="1187624" y="2924944"/>
            <a:chExt cx="1080120" cy="936104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1259632" y="2953543"/>
              <a:ext cx="432048" cy="864096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187624" y="2953543"/>
              <a:ext cx="576064" cy="86409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763688" y="2924944"/>
              <a:ext cx="504056" cy="93610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131840" y="1412776"/>
            <a:ext cx="2669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/>
              <a:t>Vprašalna oblika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/>
      <p:bldP spid="2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Complete the sentences with the right form of the verbs in brackets.</a:t>
            </a:r>
          </a:p>
          <a:p>
            <a:pPr>
              <a:buNone/>
            </a:pPr>
            <a:endParaRPr lang="en-US" sz="2000" b="1" dirty="0"/>
          </a:p>
          <a:p>
            <a:r>
              <a:rPr lang="en-US" dirty="0"/>
              <a:t>He __________ the violin when he was young. (</a:t>
            </a:r>
            <a:r>
              <a:rPr lang="en-US" i="1" dirty="0"/>
              <a:t>not play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 He __________ the piano. (</a:t>
            </a:r>
            <a:r>
              <a:rPr lang="en-US" i="1" dirty="0"/>
              <a:t>play</a:t>
            </a:r>
            <a:r>
              <a:rPr lang="en-US" dirty="0"/>
              <a:t>)</a:t>
            </a:r>
          </a:p>
          <a:p>
            <a:r>
              <a:rPr lang="en-US" dirty="0"/>
              <a:t>A: ______ Columbus __________ Australia? (</a:t>
            </a:r>
            <a:r>
              <a:rPr lang="en-US" i="1" dirty="0"/>
              <a:t>discover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/>
              <a:t>     B: No, he __________.</a:t>
            </a:r>
          </a:p>
          <a:p>
            <a:r>
              <a:rPr lang="en-US" dirty="0"/>
              <a:t>A: Where _________ you yesterday afternoon? (</a:t>
            </a:r>
            <a:r>
              <a:rPr lang="en-US" i="1" dirty="0"/>
              <a:t>be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B: I _________ to the sports centre. (</a:t>
            </a:r>
            <a:r>
              <a:rPr lang="en-US" i="1" dirty="0"/>
              <a:t>go</a:t>
            </a:r>
            <a:r>
              <a:rPr lang="en-US" dirty="0"/>
              <a:t>)</a:t>
            </a:r>
          </a:p>
          <a:p>
            <a:r>
              <a:rPr lang="en-US" dirty="0"/>
              <a:t>Sonia and her family __________ to France last summer. (</a:t>
            </a:r>
            <a:r>
              <a:rPr lang="en-US" i="1" dirty="0"/>
              <a:t>travel</a:t>
            </a:r>
            <a:r>
              <a:rPr lang="en-US" dirty="0"/>
              <a:t>)</a:t>
            </a:r>
          </a:p>
          <a:p>
            <a:r>
              <a:rPr lang="en-US" dirty="0"/>
              <a:t>Tina Maze ________ two gold medals at the Sochi Olympics. (</a:t>
            </a:r>
            <a:r>
              <a:rPr lang="en-US" i="1" dirty="0"/>
              <a:t>win</a:t>
            </a:r>
            <a:r>
              <a:rPr lang="en-US" dirty="0"/>
              <a:t>)</a:t>
            </a:r>
          </a:p>
          <a:p>
            <a:r>
              <a:rPr lang="en-US" dirty="0"/>
              <a:t>They ____________a new hotel, they ________ a new skyscraper. (</a:t>
            </a:r>
            <a:r>
              <a:rPr lang="en-US" i="1" dirty="0"/>
              <a:t>not build, build</a:t>
            </a:r>
            <a:r>
              <a:rPr lang="en-US" dirty="0"/>
              <a:t>)</a:t>
            </a:r>
          </a:p>
          <a:p>
            <a:r>
              <a:rPr lang="en-US" dirty="0"/>
              <a:t>I __________ my arm last week. (</a:t>
            </a:r>
            <a:r>
              <a:rPr lang="en-US" i="1" dirty="0"/>
              <a:t>break</a:t>
            </a:r>
            <a:r>
              <a:rPr lang="en-US" dirty="0"/>
              <a:t>)</a:t>
            </a:r>
          </a:p>
          <a:p>
            <a:r>
              <a:rPr lang="en-US" dirty="0" err="1"/>
              <a:t>Zoja</a:t>
            </a:r>
            <a:r>
              <a:rPr lang="en-US" dirty="0"/>
              <a:t> ____________ English when she was young. (</a:t>
            </a:r>
            <a:r>
              <a:rPr lang="en-US" i="1" dirty="0"/>
              <a:t>not speak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 She only __________ Slovenian. (</a:t>
            </a:r>
            <a:r>
              <a:rPr lang="en-US" i="1" dirty="0"/>
              <a:t>speak</a:t>
            </a:r>
            <a:r>
              <a:rPr lang="en-US" dirty="0"/>
              <a:t>)</a:t>
            </a:r>
          </a:p>
          <a:p>
            <a:r>
              <a:rPr lang="en-US" dirty="0"/>
              <a:t>When _______ the Romans __________ to Britain? (</a:t>
            </a:r>
            <a:r>
              <a:rPr lang="en-US" i="1" dirty="0"/>
              <a:t>come</a:t>
            </a:r>
            <a:r>
              <a:rPr lang="en-US" dirty="0"/>
              <a:t>)</a:t>
            </a:r>
          </a:p>
          <a:p>
            <a:r>
              <a:rPr lang="en-US" dirty="0"/>
              <a:t>A: _______ Kathy at home last night? (</a:t>
            </a:r>
            <a:r>
              <a:rPr lang="en-US" i="1" dirty="0"/>
              <a:t>be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B: No, she ________. She __________ with her friends. (</a:t>
            </a:r>
            <a:r>
              <a:rPr lang="en-US" i="1" dirty="0"/>
              <a:t>go out</a:t>
            </a:r>
            <a:r>
              <a:rPr lang="en-US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79099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didn’t play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6466" y="114232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played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8020" y="146301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Did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84716" y="147389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discover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6546" y="180128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didn’t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23870" y="213285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47864" y="281358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travelled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43474" y="314096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04120" y="350100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didn’t build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78696" y="347923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built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32112" y="443711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didn’t speak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01626" y="474576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spoke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91680" y="508518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did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03242" y="508518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come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59632" y="543853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Was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27922" y="576591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wasn’t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51920" y="577260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went out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03648" y="249289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went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50442" y="408795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broke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641</Words>
  <Application>Microsoft Office PowerPoint</Application>
  <PresentationFormat>Diaprojekcija na zaslonu (4:3)</PresentationFormat>
  <Paragraphs>177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Past simple (be)</vt:lpstr>
      <vt:lpstr>Past simple (be)</vt:lpstr>
      <vt:lpstr>Past simple – pravilni glagoli</vt:lpstr>
      <vt:lpstr>Past simple – pravilni glagoli</vt:lpstr>
      <vt:lpstr>Past simple – pravilni glagoli</vt:lpstr>
      <vt:lpstr>Past simple – nepravilni glagoli</vt:lpstr>
      <vt:lpstr>Past simple – nepravilni glagoli</vt:lpstr>
      <vt:lpstr>Past simple – nepravilni glagoli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Messages 1 New edition –  grammar</dc:title>
  <dc:creator>Petra</dc:creator>
  <cp:lastModifiedBy>anamlakarsturje@gmail.com</cp:lastModifiedBy>
  <cp:revision>37</cp:revision>
  <dcterms:created xsi:type="dcterms:W3CDTF">2015-08-24T20:32:06Z</dcterms:created>
  <dcterms:modified xsi:type="dcterms:W3CDTF">2020-03-29T10:14:05Z</dcterms:modified>
</cp:coreProperties>
</file>