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RKFRIrmFt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PISNO DELJENJE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16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17616"/>
          </a:xfrm>
        </p:spPr>
        <p:txBody>
          <a:bodyPr/>
          <a:lstStyle/>
          <a:p>
            <a:r>
              <a:rPr lang="sl-SI" dirty="0" smtClean="0"/>
              <a:t>POZORNO SI OGLEJ PRIMERE PISNEGA DELJENJA.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9132" t="16040" r="11568" b="16840"/>
          <a:stretch/>
        </p:blipFill>
        <p:spPr>
          <a:xfrm>
            <a:off x="913775" y="1342768"/>
            <a:ext cx="10001360" cy="47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PISNO DELJENJE</a:t>
            </a:r>
            <a:br>
              <a:rPr lang="sl-SI" dirty="0" smtClean="0"/>
            </a:br>
            <a:r>
              <a:rPr lang="sl-SI" dirty="0" smtClean="0"/>
              <a:t>DVOMESTNI DELJENEC IN </a:t>
            </a:r>
            <a:r>
              <a:rPr lang="sl-SI" dirty="0" smtClean="0"/>
              <a:t>DVOMESTNI DELITELJ</a:t>
            </a:r>
            <a:br>
              <a:rPr lang="sl-SI" dirty="0" smtClean="0"/>
            </a:b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3838832" y="2540088"/>
            <a:ext cx="4810897" cy="1966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6600" dirty="0" smtClean="0"/>
              <a:t>96: </a:t>
            </a:r>
            <a:r>
              <a:rPr lang="sl-SI" sz="6600" dirty="0" smtClean="0"/>
              <a:t>20= </a:t>
            </a:r>
            <a:r>
              <a:rPr lang="sl-SI" sz="6600" dirty="0" smtClean="0"/>
              <a:t>___</a:t>
            </a:r>
            <a:endParaRPr lang="sl-SI" sz="66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05643" y="4399005"/>
            <a:ext cx="10256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rgbClr val="FF0000"/>
                </a:solidFill>
              </a:rPr>
              <a:t>OGLEJ SI POSTOPEK </a:t>
            </a:r>
            <a:r>
              <a:rPr lang="sl-SI" sz="3600" dirty="0" smtClean="0">
                <a:solidFill>
                  <a:srgbClr val="FF0000"/>
                </a:solidFill>
              </a:rPr>
              <a:t>DELJENJA.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37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486032" y="1340258"/>
            <a:ext cx="11392929" cy="32729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9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FF0000"/>
                </a:solidFill>
              </a:rPr>
              <a:t>6</a:t>
            </a:r>
            <a:r>
              <a:rPr lang="sl-SI" dirty="0" smtClean="0"/>
              <a:t> : </a:t>
            </a:r>
            <a:r>
              <a:rPr lang="sl-SI" dirty="0" smtClean="0"/>
              <a:t>20 </a:t>
            </a:r>
            <a:r>
              <a:rPr lang="sl-SI" dirty="0" smtClean="0"/>
              <a:t>= </a:t>
            </a:r>
            <a:r>
              <a:rPr lang="sl-SI" dirty="0" smtClean="0">
                <a:solidFill>
                  <a:srgbClr val="FF0000"/>
                </a:solidFill>
              </a:rPr>
              <a:t>4</a:t>
            </a:r>
            <a:r>
              <a:rPr lang="sl-SI" dirty="0" smtClean="0"/>
              <a:t>            </a:t>
            </a:r>
            <a:r>
              <a:rPr lang="sl-SI" dirty="0" smtClean="0">
                <a:solidFill>
                  <a:srgbClr val="FF0000"/>
                </a:solidFill>
              </a:rPr>
              <a:t>POMISLIM NA VEČKRATNIKE ŠT. 20</a:t>
            </a:r>
            <a:r>
              <a:rPr lang="sl-SI" dirty="0" smtClean="0"/>
              <a:t>; TOREJ </a:t>
            </a:r>
            <a:r>
              <a:rPr lang="sl-SI" dirty="0" smtClean="0">
                <a:solidFill>
                  <a:srgbClr val="FF0000"/>
                </a:solidFill>
              </a:rPr>
              <a:t>4</a:t>
            </a:r>
            <a:r>
              <a:rPr lang="sl-SI" dirty="0" smtClean="0">
                <a:sym typeface="Wingdings" panose="05000000000000000000" pitchFamily="2" charset="2"/>
              </a:rPr>
              <a:t>20= 80; NAPIŠEM 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4 </a:t>
            </a:r>
            <a:r>
              <a:rPr lang="sl-SI" dirty="0" smtClean="0">
                <a:sym typeface="Wingdings" panose="05000000000000000000" pitchFamily="2" charset="2"/>
              </a:rPr>
              <a:t>IN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 MNOŽIM NAZAJ</a:t>
            </a:r>
            <a:endParaRPr lang="sl-SI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1 6 </a:t>
            </a:r>
            <a:r>
              <a:rPr lang="sl-SI" dirty="0">
                <a:sym typeface="Wingdings" panose="05000000000000000000" pitchFamily="2" charset="2"/>
              </a:rPr>
              <a:t>ost.                 </a:t>
            </a:r>
            <a:r>
              <a:rPr lang="sl-SI" dirty="0" smtClean="0">
                <a:sym typeface="Wingdings" panose="05000000000000000000" pitchFamily="2" charset="2"/>
              </a:rPr>
              <a:t>4 0=0 </a:t>
            </a:r>
            <a:r>
              <a:rPr lang="sl-SI" dirty="0" smtClean="0">
                <a:sym typeface="Wingdings" panose="05000000000000000000" pitchFamily="2" charset="2"/>
              </a:rPr>
              <a:t>in </a:t>
            </a:r>
            <a:r>
              <a:rPr lang="sl-SI" dirty="0" smtClean="0">
                <a:sym typeface="Wingdings" panose="05000000000000000000" pitchFamily="2" charset="2"/>
              </a:rPr>
              <a:t>KOLIKO JE 6? </a:t>
            </a: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6</a:t>
            </a:r>
            <a:r>
              <a:rPr lang="sl-SI" dirty="0" smtClean="0">
                <a:sym typeface="Wingdings" panose="05000000000000000000" pitchFamily="2" charset="2"/>
              </a:rPr>
              <a:t>, NAPIŠEM. </a:t>
            </a:r>
            <a:r>
              <a:rPr lang="sl-SI" dirty="0">
                <a:sym typeface="Wingdings" panose="05000000000000000000" pitchFamily="2" charset="2"/>
              </a:rPr>
              <a:t>4 </a:t>
            </a:r>
            <a:r>
              <a:rPr lang="sl-SI" dirty="0" smtClean="0">
                <a:sym typeface="Wingdings" panose="05000000000000000000" pitchFamily="2" charset="2"/>
              </a:rPr>
              <a:t>2= 8 IN KOLIKO JE 9? </a:t>
            </a: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, NAPIŠEM.</a:t>
            </a: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                              NAPIŠEM </a:t>
            </a:r>
            <a:r>
              <a:rPr lang="sl-SI" dirty="0" smtClean="0">
                <a:sym typeface="Wingdings" panose="05000000000000000000" pitchFamily="2" charset="2"/>
              </a:rPr>
              <a:t>PREIZKUS</a:t>
            </a:r>
            <a:r>
              <a:rPr lang="sl-SI" dirty="0" smtClean="0"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                                                                  </a:t>
            </a:r>
            <a:r>
              <a:rPr lang="sl-SI" u="sng" dirty="0" smtClean="0">
                <a:sym typeface="Wingdings" panose="05000000000000000000" pitchFamily="2" charset="2"/>
              </a:rPr>
              <a:t>4  20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                                                                   80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                                                               </a:t>
            </a:r>
            <a:r>
              <a:rPr lang="sl-SI" u="sng" dirty="0" smtClean="0">
                <a:sym typeface="Wingdings" panose="05000000000000000000" pitchFamily="2" charset="2"/>
              </a:rPr>
              <a:t>+ </a:t>
            </a:r>
            <a:r>
              <a:rPr lang="sl-SI" u="sng" dirty="0" smtClean="0">
                <a:solidFill>
                  <a:srgbClr val="92D050"/>
                </a:solidFill>
                <a:sym typeface="Wingdings" panose="05000000000000000000" pitchFamily="2" charset="2"/>
              </a:rPr>
              <a:t>16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                                                                   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96</a:t>
            </a:r>
            <a:endParaRPr lang="sl-SI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09600" y="4940850"/>
            <a:ext cx="1018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  <a:sym typeface="Wingdings" panose="05000000000000000000" pitchFamily="2" charset="2"/>
              </a:rPr>
              <a:t>Pomembno! Ostanek nikoli ne sme biti večji od delitelja. </a:t>
            </a: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Ostanek 16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 je manjši od 20.</a:t>
            </a:r>
            <a:endParaRPr lang="sl-SI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4127156" y="560173"/>
            <a:ext cx="687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20= 20    </a:t>
            </a:r>
            <a:r>
              <a:rPr lang="sl-SI" dirty="0" smtClean="0">
                <a:solidFill>
                  <a:srgbClr val="FF0000"/>
                </a:solidFill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>
                <a:sym typeface="Wingdings" panose="05000000000000000000" pitchFamily="2" charset="2"/>
              </a:rPr>
              <a:t>20= </a:t>
            </a:r>
            <a:r>
              <a:rPr lang="sl-SI" dirty="0" smtClean="0">
                <a:sym typeface="Wingdings" panose="05000000000000000000" pitchFamily="2" charset="2"/>
              </a:rPr>
              <a:t>40      </a:t>
            </a:r>
            <a:r>
              <a:rPr lang="sl-SI" dirty="0" smtClean="0">
                <a:solidFill>
                  <a:srgbClr val="FF0000"/>
                </a:solidFill>
              </a:rPr>
              <a:t>3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>
                <a:sym typeface="Wingdings" panose="05000000000000000000" pitchFamily="2" charset="2"/>
              </a:rPr>
              <a:t>20= </a:t>
            </a:r>
            <a:r>
              <a:rPr lang="sl-SI" dirty="0" smtClean="0">
                <a:sym typeface="Wingdings" panose="05000000000000000000" pitchFamily="2" charset="2"/>
              </a:rPr>
              <a:t>60     </a:t>
            </a:r>
            <a:r>
              <a:rPr lang="sl-SI" u="sng" dirty="0" smtClean="0">
                <a:solidFill>
                  <a:srgbClr val="FF0000"/>
                </a:solidFill>
              </a:rPr>
              <a:t>4</a:t>
            </a:r>
            <a:r>
              <a:rPr lang="sl-SI" u="sng" dirty="0" smtClean="0">
                <a:sym typeface="Wingdings" panose="05000000000000000000" pitchFamily="2" charset="2"/>
              </a:rPr>
              <a:t> </a:t>
            </a:r>
            <a:r>
              <a:rPr lang="sl-SI" u="sng" dirty="0">
                <a:sym typeface="Wingdings" panose="05000000000000000000" pitchFamily="2" charset="2"/>
              </a:rPr>
              <a:t>20= </a:t>
            </a:r>
            <a:r>
              <a:rPr lang="sl-SI" u="sng" dirty="0" smtClean="0">
                <a:sym typeface="Wingdings" panose="05000000000000000000" pitchFamily="2" charset="2"/>
              </a:rPr>
              <a:t>80 </a:t>
            </a:r>
            <a:r>
              <a:rPr lang="sl-SI" dirty="0" smtClean="0">
                <a:sym typeface="Wingdings" panose="05000000000000000000" pitchFamily="2" charset="2"/>
              </a:rPr>
              <a:t>     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5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sl-SI" dirty="0">
                <a:sym typeface="Wingdings" panose="05000000000000000000" pitchFamily="2" charset="2"/>
              </a:rPr>
              <a:t>20= </a:t>
            </a:r>
            <a:r>
              <a:rPr lang="sl-SI" dirty="0" smtClean="0">
                <a:sym typeface="Wingdings" panose="05000000000000000000" pitchFamily="2" charset="2"/>
              </a:rPr>
              <a:t>100     </a:t>
            </a:r>
            <a:endParaRPr lang="sl-SI" dirty="0"/>
          </a:p>
          <a:p>
            <a:r>
              <a:rPr lang="sl-SI" dirty="0" smtClean="0">
                <a:sym typeface="Wingdings" panose="05000000000000000000" pitchFamily="2" charset="2"/>
              </a:rPr>
              <a:t>    </a:t>
            </a:r>
            <a:endParaRPr lang="sl-SI" dirty="0"/>
          </a:p>
        </p:txBody>
      </p:sp>
      <p:sp>
        <p:nvSpPr>
          <p:cNvPr id="4" name="Navzdol ukrivljena puščica 3"/>
          <p:cNvSpPr/>
          <p:nvPr/>
        </p:nvSpPr>
        <p:spPr>
          <a:xfrm rot="10800000" flipV="1">
            <a:off x="1301578" y="1319324"/>
            <a:ext cx="527221" cy="133754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9" name="Navzdol ukrivljena puščica 8"/>
          <p:cNvSpPr/>
          <p:nvPr/>
        </p:nvSpPr>
        <p:spPr>
          <a:xfrm rot="10800000" flipV="1">
            <a:off x="1103869" y="1206503"/>
            <a:ext cx="724929" cy="246575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486032" y="1340258"/>
            <a:ext cx="11392929" cy="3847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8</a:t>
            </a:r>
            <a:r>
              <a:rPr lang="sl-SI" dirty="0"/>
              <a:t> 4 : 60 =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/>
              <a:t>          </a:t>
            </a:r>
            <a:r>
              <a:rPr lang="sl-SI" dirty="0" smtClean="0">
                <a:solidFill>
                  <a:srgbClr val="FF0000"/>
                </a:solidFill>
              </a:rPr>
              <a:t>POMISLIM NA VEČKRATNIKE ŠT. 60</a:t>
            </a:r>
            <a:r>
              <a:rPr lang="sl-SI" dirty="0" smtClean="0"/>
              <a:t>; TOREJ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60= 60; NAPIŠEM 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1 </a:t>
            </a:r>
            <a:r>
              <a:rPr lang="sl-SI" dirty="0" smtClean="0">
                <a:sym typeface="Wingdings" panose="05000000000000000000" pitchFamily="2" charset="2"/>
              </a:rPr>
              <a:t>IN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 MNOŽIM NAZAJ</a:t>
            </a:r>
            <a:endParaRPr lang="sl-SI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2 4 </a:t>
            </a:r>
            <a:r>
              <a:rPr lang="sl-SI" dirty="0">
                <a:sym typeface="Wingdings" panose="05000000000000000000" pitchFamily="2" charset="2"/>
              </a:rPr>
              <a:t>ost.                </a:t>
            </a:r>
            <a:r>
              <a:rPr lang="sl-SI" dirty="0" smtClean="0">
                <a:sym typeface="Wingdings" panose="05000000000000000000" pitchFamily="2" charset="2"/>
              </a:rPr>
              <a:t>1 0=0 </a:t>
            </a:r>
            <a:r>
              <a:rPr lang="sl-SI" dirty="0" smtClean="0">
                <a:sym typeface="Wingdings" panose="05000000000000000000" pitchFamily="2" charset="2"/>
              </a:rPr>
              <a:t>in </a:t>
            </a:r>
            <a:r>
              <a:rPr lang="sl-SI" dirty="0" smtClean="0">
                <a:sym typeface="Wingdings" panose="05000000000000000000" pitchFamily="2" charset="2"/>
              </a:rPr>
              <a:t>KOLIKO JE 4? </a:t>
            </a: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4</a:t>
            </a:r>
            <a:r>
              <a:rPr lang="sl-SI" dirty="0" smtClean="0">
                <a:sym typeface="Wingdings" panose="05000000000000000000" pitchFamily="2" charset="2"/>
              </a:rPr>
              <a:t>, NAPIŠEM. </a:t>
            </a:r>
            <a:r>
              <a:rPr lang="sl-SI" dirty="0" smtClean="0">
                <a:sym typeface="Wingdings" panose="05000000000000000000" pitchFamily="2" charset="2"/>
              </a:rPr>
              <a:t>1 6= 6 IN KOLIKO JE 8? </a:t>
            </a: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, NAPIŠEM.</a:t>
            </a: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                              NAPIŠEM </a:t>
            </a:r>
            <a:r>
              <a:rPr lang="sl-SI" dirty="0" smtClean="0">
                <a:sym typeface="Wingdings" panose="05000000000000000000" pitchFamily="2" charset="2"/>
              </a:rPr>
              <a:t>PREIZKUS.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                                                                   </a:t>
            </a:r>
            <a:r>
              <a:rPr lang="sl-SI" u="sng" dirty="0" smtClean="0">
                <a:sym typeface="Wingdings" panose="05000000000000000000" pitchFamily="2" charset="2"/>
              </a:rPr>
              <a:t>1 </a:t>
            </a:r>
            <a:r>
              <a:rPr lang="sl-SI" u="sng" dirty="0">
                <a:sym typeface="Wingdings" panose="05000000000000000000" pitchFamily="2" charset="2"/>
              </a:rPr>
              <a:t> </a:t>
            </a:r>
            <a:r>
              <a:rPr lang="sl-SI" u="sng" dirty="0" smtClean="0">
                <a:sym typeface="Wingdings" panose="05000000000000000000" pitchFamily="2" charset="2"/>
              </a:rPr>
              <a:t>60</a:t>
            </a:r>
            <a:endParaRPr lang="sl-SI" u="sng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                                                                  </a:t>
            </a:r>
            <a:r>
              <a:rPr lang="sl-SI" dirty="0" smtClean="0">
                <a:sym typeface="Wingdings" panose="05000000000000000000" pitchFamily="2" charset="2"/>
              </a:rPr>
              <a:t>60</a:t>
            </a: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                                                               </a:t>
            </a:r>
            <a:r>
              <a:rPr lang="sl-SI" u="sng" dirty="0">
                <a:sym typeface="Wingdings" panose="05000000000000000000" pitchFamily="2" charset="2"/>
              </a:rPr>
              <a:t>+ </a:t>
            </a:r>
            <a:r>
              <a:rPr lang="sl-SI" u="sng" dirty="0" smtClean="0">
                <a:solidFill>
                  <a:srgbClr val="92D050"/>
                </a:solidFill>
                <a:sym typeface="Wingdings" panose="05000000000000000000" pitchFamily="2" charset="2"/>
              </a:rPr>
              <a:t>24</a:t>
            </a:r>
            <a:endParaRPr lang="sl-SI" u="sng" dirty="0">
              <a:solidFill>
                <a:srgbClr val="92D05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                                                                  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84</a:t>
            </a:r>
            <a:endParaRPr lang="sl-SI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17838" y="5187986"/>
            <a:ext cx="1018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  <a:sym typeface="Wingdings" panose="05000000000000000000" pitchFamily="2" charset="2"/>
              </a:rPr>
              <a:t>Pomembno! Ostanek nikoli ne sme biti večji od delitelja. </a:t>
            </a: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Ostanek 24 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je manjši kot delitelj 60.</a:t>
            </a:r>
            <a:endParaRPr lang="sl-SI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4127157" y="560173"/>
            <a:ext cx="316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 smtClean="0">
                <a:solidFill>
                  <a:srgbClr val="FF0000"/>
                </a:solidFill>
              </a:rPr>
              <a:t>1</a:t>
            </a:r>
            <a:r>
              <a:rPr lang="sl-SI" u="sng" dirty="0">
                <a:sym typeface="Wingdings" panose="05000000000000000000" pitchFamily="2" charset="2"/>
              </a:rPr>
              <a:t> </a:t>
            </a:r>
            <a:r>
              <a:rPr lang="sl-SI" u="sng" dirty="0" smtClean="0">
                <a:sym typeface="Wingdings" panose="05000000000000000000" pitchFamily="2" charset="2"/>
              </a:rPr>
              <a:t>60= 60</a:t>
            </a:r>
            <a:r>
              <a:rPr lang="sl-SI" dirty="0" smtClean="0">
                <a:sym typeface="Wingdings" panose="05000000000000000000" pitchFamily="2" charset="2"/>
              </a:rPr>
              <a:t>    </a:t>
            </a:r>
            <a:r>
              <a:rPr lang="sl-SI" dirty="0" smtClean="0">
                <a:solidFill>
                  <a:srgbClr val="FF0000"/>
                </a:solidFill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 60</a:t>
            </a:r>
            <a:r>
              <a:rPr lang="sl-SI" dirty="0">
                <a:sym typeface="Wingdings" panose="05000000000000000000" pitchFamily="2" charset="2"/>
              </a:rPr>
              <a:t>= </a:t>
            </a:r>
            <a:r>
              <a:rPr lang="sl-SI" dirty="0" smtClean="0">
                <a:sym typeface="Wingdings" panose="05000000000000000000" pitchFamily="2" charset="2"/>
              </a:rPr>
              <a:t>120</a:t>
            </a:r>
            <a:endParaRPr lang="sl-SI" dirty="0"/>
          </a:p>
          <a:p>
            <a:r>
              <a:rPr lang="sl-SI" dirty="0" smtClean="0">
                <a:sym typeface="Wingdings" panose="05000000000000000000" pitchFamily="2" charset="2"/>
              </a:rPr>
              <a:t>    </a:t>
            </a:r>
            <a:endParaRPr lang="sl-SI" dirty="0"/>
          </a:p>
        </p:txBody>
      </p:sp>
      <p:sp>
        <p:nvSpPr>
          <p:cNvPr id="4" name="Navzdol ukrivljena puščica 3"/>
          <p:cNvSpPr/>
          <p:nvPr/>
        </p:nvSpPr>
        <p:spPr>
          <a:xfrm rot="10800000" flipV="1">
            <a:off x="1301578" y="1319324"/>
            <a:ext cx="527221" cy="133754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9" name="Navzdol ukrivljena puščica 8"/>
          <p:cNvSpPr/>
          <p:nvPr/>
        </p:nvSpPr>
        <p:spPr>
          <a:xfrm rot="10800000" flipV="1">
            <a:off x="1103869" y="1206503"/>
            <a:ext cx="724929" cy="246575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71386"/>
          </a:xfrm>
        </p:spPr>
        <p:txBody>
          <a:bodyPr/>
          <a:lstStyle/>
          <a:p>
            <a:r>
              <a:rPr lang="sl-SI" dirty="0" smtClean="0"/>
              <a:t>V zvezek REŠI račune IN NAPIŠI PREIZKUS.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5" y="1749255"/>
            <a:ext cx="10363826" cy="2476757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63: 20= </a:t>
            </a:r>
          </a:p>
          <a:p>
            <a:pPr marL="0" indent="0">
              <a:buNone/>
            </a:pPr>
            <a:r>
              <a:rPr lang="sl-SI" dirty="0" smtClean="0"/>
              <a:t>88:60=</a:t>
            </a:r>
          </a:p>
          <a:p>
            <a:pPr marL="0" indent="0">
              <a:buNone/>
            </a:pPr>
            <a:r>
              <a:rPr lang="sl-SI" dirty="0" smtClean="0"/>
              <a:t>90: 30=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Kaj pa 34: 50=? Znaš? </a:t>
            </a:r>
            <a:r>
              <a:rPr lang="sl-SI" sz="800" dirty="0" smtClean="0"/>
              <a:t>Rešitev: 0 in 34 ostane.</a:t>
            </a:r>
            <a:endParaRPr lang="sl-SI" sz="800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13775" y="4226013"/>
            <a:ext cx="10363826" cy="626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840260" y="4687330"/>
            <a:ext cx="901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Postopek pisnega deljenja in rešitve preveri na posnetku:</a:t>
            </a:r>
          </a:p>
          <a:p>
            <a:r>
              <a:rPr lang="sl-SI" dirty="0">
                <a:hlinkClick r:id="rId2"/>
              </a:rPr>
              <a:t>https://www.youtube.com/watch?v=ERKFRIrmFto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24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27688"/>
          </a:xfrm>
        </p:spPr>
        <p:txBody>
          <a:bodyPr>
            <a:normAutofit/>
          </a:bodyPr>
          <a:lstStyle/>
          <a:p>
            <a:r>
              <a:rPr lang="sl-SI" sz="2000" dirty="0" smtClean="0"/>
              <a:t>Račune reši v zvezek in ne pozabi sproti zapisati preizkusa.</a:t>
            </a:r>
            <a:endParaRPr lang="sl-SI" sz="2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4288" t="24219" r="38092" b="44747"/>
          <a:stretch/>
        </p:blipFill>
        <p:spPr>
          <a:xfrm>
            <a:off x="1812324" y="1416908"/>
            <a:ext cx="8048368" cy="37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453</TotalTime>
  <Words>291</Words>
  <Application>Microsoft Office PowerPoint</Application>
  <PresentationFormat>Širokozaslonsko</PresentationFormat>
  <Paragraphs>38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Tw Cen MT</vt:lpstr>
      <vt:lpstr>Wingdings</vt:lpstr>
      <vt:lpstr>Kapljica</vt:lpstr>
      <vt:lpstr>PISNO DELJENJE</vt:lpstr>
      <vt:lpstr>POZORNO SI OGLEJ PRIMERE PISNEGA DELJENJA.</vt:lpstr>
      <vt:lpstr>PISNO DELJENJE DVOMESTNI DELJENEC IN DVOMESTNI DELITELJ </vt:lpstr>
      <vt:lpstr>PowerPointova predstavitev</vt:lpstr>
      <vt:lpstr>PowerPointova predstavitev</vt:lpstr>
      <vt:lpstr>V zvezek REŠI račune IN NAPIŠI PREIZKUS.</vt:lpstr>
      <vt:lpstr>Račune reši v zvezek in ne pozabi sproti zapisati preizkusa.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PISNO DELJENJE</dc:title>
  <dc:creator>Irena Čermelj</dc:creator>
  <cp:lastModifiedBy>Irena Čermelj</cp:lastModifiedBy>
  <cp:revision>21</cp:revision>
  <dcterms:created xsi:type="dcterms:W3CDTF">2020-03-19T11:07:46Z</dcterms:created>
  <dcterms:modified xsi:type="dcterms:W3CDTF">2020-03-30T19:48:25Z</dcterms:modified>
</cp:coreProperties>
</file>