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handoutMasterIdLst>
    <p:handoutMasterId r:id="rId35"/>
  </p:handoutMasterIdLst>
  <p:sldIdLst>
    <p:sldId id="280" r:id="rId2"/>
    <p:sldId id="256" r:id="rId3"/>
    <p:sldId id="257" r:id="rId4"/>
    <p:sldId id="260" r:id="rId5"/>
    <p:sldId id="261" r:id="rId6"/>
    <p:sldId id="262" r:id="rId7"/>
    <p:sldId id="264" r:id="rId8"/>
    <p:sldId id="263" r:id="rId9"/>
    <p:sldId id="266" r:id="rId10"/>
    <p:sldId id="267" r:id="rId11"/>
    <p:sldId id="268" r:id="rId12"/>
    <p:sldId id="273" r:id="rId13"/>
    <p:sldId id="272" r:id="rId14"/>
    <p:sldId id="271" r:id="rId15"/>
    <p:sldId id="274" r:id="rId16"/>
    <p:sldId id="270" r:id="rId17"/>
    <p:sldId id="269" r:id="rId18"/>
    <p:sldId id="275" r:id="rId19"/>
    <p:sldId id="276" r:id="rId20"/>
    <p:sldId id="277" r:id="rId21"/>
    <p:sldId id="278" r:id="rId22"/>
    <p:sldId id="279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81" r:id="rId34"/>
  </p:sldIdLst>
  <p:sldSz cx="12192000" cy="6858000"/>
  <p:notesSz cx="6858000" cy="9144000"/>
  <p:custShowLst>
    <p:custShow name="(1.1)" id="0">
      <p:sldLst>
        <p:sld r:id="rId4"/>
      </p:sldLst>
    </p:custShow>
  </p:custShowLst>
  <p:custDataLst>
    <p:tags r:id="rId3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EE9A"/>
    <a:srgbClr val="FF7F00"/>
    <a:srgbClr val="569319"/>
    <a:srgbClr val="69B41E"/>
    <a:srgbClr val="339966"/>
    <a:srgbClr val="996633"/>
    <a:srgbClr val="CC9900"/>
    <a:srgbClr val="CCFF66"/>
    <a:srgbClr val="FF6600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1" d="100"/>
          <a:sy n="121" d="100"/>
        </p:scale>
        <p:origin x="156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4" d="100"/>
          <a:sy n="34" d="100"/>
        </p:scale>
        <p:origin x="-2146" y="-8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4E9339-358A-47E6-8011-F4D09FFBFD33}" type="datetimeFigureOut">
              <a:rPr lang="sl-SI" smtClean="0"/>
              <a:pPr/>
              <a:t>29. 03. 2020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F5B32D-DC12-4CED-A8B7-84325D8BD794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186419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7646ED-237F-4900-82DC-241C664F0F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ndara" pitchFamily="34" charset="0"/>
              </a:defRPr>
            </a:lvl1pPr>
            <a:lvl2pPr>
              <a:defRPr>
                <a:latin typeface="Candara" pitchFamily="34" charset="0"/>
              </a:defRPr>
            </a:lvl2pPr>
            <a:lvl3pPr>
              <a:defRPr>
                <a:latin typeface="Candara" pitchFamily="34" charset="0"/>
              </a:defRPr>
            </a:lvl3pPr>
            <a:lvl4pPr>
              <a:defRPr>
                <a:latin typeface="Candara" pitchFamily="34" charset="0"/>
              </a:defRPr>
            </a:lvl4pPr>
            <a:lvl5pPr>
              <a:defRPr>
                <a:latin typeface="Candara" pitchFamily="34" charset="0"/>
              </a:defRPr>
            </a:lvl5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fld id="{0C6837CD-DB7A-4C40-AB0C-1602957307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>
                <a:latin typeface="Candara" pitchFamily="34" charset="0"/>
              </a:defRPr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defRPr>
                <a:latin typeface="Candara" pitchFamily="34" charset="0"/>
              </a:defRPr>
            </a:lvl1pPr>
            <a:lvl2pPr>
              <a:defRPr>
                <a:latin typeface="Candara" pitchFamily="34" charset="0"/>
              </a:defRPr>
            </a:lvl2pPr>
            <a:lvl3pPr>
              <a:defRPr>
                <a:latin typeface="Candara" pitchFamily="34" charset="0"/>
              </a:defRPr>
            </a:lvl3pPr>
            <a:lvl4pPr>
              <a:defRPr>
                <a:latin typeface="Candara" pitchFamily="34" charset="0"/>
              </a:defRPr>
            </a:lvl4pPr>
            <a:lvl5pPr>
              <a:defRPr>
                <a:latin typeface="Candara" pitchFamily="34" charset="0"/>
              </a:defRPr>
            </a:lvl5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fld id="{6D914D7E-7298-4A9E-9CF2-4E0F9B076C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  <a:lvl2pPr>
              <a:defRPr>
                <a:latin typeface="Candara" pitchFamily="34" charset="0"/>
              </a:defRPr>
            </a:lvl2pPr>
            <a:lvl3pPr>
              <a:defRPr>
                <a:latin typeface="Candara" pitchFamily="34" charset="0"/>
              </a:defRPr>
            </a:lvl3pPr>
            <a:lvl4pPr>
              <a:defRPr>
                <a:latin typeface="Candara" pitchFamily="34" charset="0"/>
              </a:defRPr>
            </a:lvl4pPr>
            <a:lvl5pPr>
              <a:defRPr>
                <a:latin typeface="Candara" pitchFamily="34" charset="0"/>
              </a:defRPr>
            </a:lvl5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fld id="{0DC11883-3959-4F74-B58F-09CE05306F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latin typeface="Candara" pitchFamily="34" charset="0"/>
              </a:defRPr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latin typeface="Candara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fld id="{1EE5F3D1-2110-4271-AA1F-953E6407D1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Candara" pitchFamily="34" charset="0"/>
              </a:defRPr>
            </a:lvl1pPr>
            <a:lvl2pPr>
              <a:defRPr sz="2400">
                <a:latin typeface="Candara" pitchFamily="34" charset="0"/>
              </a:defRPr>
            </a:lvl2pPr>
            <a:lvl3pPr>
              <a:defRPr sz="2000">
                <a:latin typeface="Candara" pitchFamily="34" charset="0"/>
              </a:defRPr>
            </a:lvl3pPr>
            <a:lvl4pPr>
              <a:defRPr sz="1800">
                <a:latin typeface="Candara" pitchFamily="34" charset="0"/>
              </a:defRPr>
            </a:lvl4pPr>
            <a:lvl5pPr>
              <a:defRPr sz="1800">
                <a:latin typeface="Candar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Candara" pitchFamily="34" charset="0"/>
              </a:defRPr>
            </a:lvl1pPr>
            <a:lvl2pPr>
              <a:defRPr sz="2400">
                <a:latin typeface="Candara" pitchFamily="34" charset="0"/>
              </a:defRPr>
            </a:lvl2pPr>
            <a:lvl3pPr>
              <a:defRPr sz="2000">
                <a:latin typeface="Candara" pitchFamily="34" charset="0"/>
              </a:defRPr>
            </a:lvl3pPr>
            <a:lvl4pPr>
              <a:defRPr sz="1800">
                <a:latin typeface="Candara" pitchFamily="34" charset="0"/>
              </a:defRPr>
            </a:lvl4pPr>
            <a:lvl5pPr>
              <a:defRPr sz="1800">
                <a:latin typeface="Candar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fld id="{44279B0B-A5B3-45EC-9D69-3E9ADEE744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Candar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Candara" pitchFamily="34" charset="0"/>
              </a:defRPr>
            </a:lvl1pPr>
            <a:lvl2pPr>
              <a:defRPr sz="2000">
                <a:latin typeface="Candara" pitchFamily="34" charset="0"/>
              </a:defRPr>
            </a:lvl2pPr>
            <a:lvl3pPr>
              <a:defRPr sz="1800">
                <a:latin typeface="Candara" pitchFamily="34" charset="0"/>
              </a:defRPr>
            </a:lvl3pPr>
            <a:lvl4pPr>
              <a:defRPr sz="1600">
                <a:latin typeface="Candara" pitchFamily="34" charset="0"/>
              </a:defRPr>
            </a:lvl4pPr>
            <a:lvl5pPr>
              <a:defRPr sz="1600">
                <a:latin typeface="Candar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Candar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latin typeface="Candara" pitchFamily="34" charset="0"/>
              </a:defRPr>
            </a:lvl1pPr>
            <a:lvl2pPr>
              <a:defRPr sz="2000">
                <a:latin typeface="Candara" pitchFamily="34" charset="0"/>
              </a:defRPr>
            </a:lvl2pPr>
            <a:lvl3pPr>
              <a:defRPr sz="1800">
                <a:latin typeface="Candara" pitchFamily="34" charset="0"/>
              </a:defRPr>
            </a:lvl3pPr>
            <a:lvl4pPr>
              <a:defRPr sz="1600">
                <a:latin typeface="Candara" pitchFamily="34" charset="0"/>
              </a:defRPr>
            </a:lvl4pPr>
            <a:lvl5pPr>
              <a:defRPr sz="1600">
                <a:latin typeface="Candar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fld id="{8BCB1814-BD8E-40F8-A3F1-A4B4ECF1CE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fld id="{BD746473-2439-4432-8C60-65FFAFF3C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fld id="{DF012F71-BE0F-43B6-B5F7-DCE418EE1E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>
                <a:latin typeface="Candara" pitchFamily="34" charset="0"/>
              </a:defRPr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latin typeface="Candara" pitchFamily="34" charset="0"/>
              </a:defRPr>
            </a:lvl1pPr>
            <a:lvl2pPr>
              <a:defRPr sz="2800">
                <a:latin typeface="Candara" pitchFamily="34" charset="0"/>
              </a:defRPr>
            </a:lvl2pPr>
            <a:lvl3pPr>
              <a:defRPr sz="2400">
                <a:latin typeface="Candara" pitchFamily="34" charset="0"/>
              </a:defRPr>
            </a:lvl3pPr>
            <a:lvl4pPr>
              <a:defRPr sz="2000">
                <a:latin typeface="Candara" pitchFamily="34" charset="0"/>
              </a:defRPr>
            </a:lvl4pPr>
            <a:lvl5pPr>
              <a:defRPr sz="2000">
                <a:latin typeface="Candara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Candar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fld id="{AF858EC8-7ABB-43C8-ADD2-E25C8F604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latin typeface="Candara" pitchFamily="34" charset="0"/>
              </a:defRPr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Candara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Candar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itchFamily="34" charset="0"/>
              </a:defRPr>
            </a:lvl1pPr>
          </a:lstStyle>
          <a:p>
            <a:fld id="{6836F8EC-4400-47B1-9DBA-3945D546E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9AE222A-CA89-4A26-8402-6F8BBB9BC17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20.xml"/><Relationship Id="rId18" Type="http://schemas.openxmlformats.org/officeDocument/2006/relationships/slide" Target="slide17.xml"/><Relationship Id="rId26" Type="http://schemas.openxmlformats.org/officeDocument/2006/relationships/slide" Target="slide29.xml"/><Relationship Id="rId3" Type="http://schemas.openxmlformats.org/officeDocument/2006/relationships/slide" Target="slide5.xml"/><Relationship Id="rId21" Type="http://schemas.openxmlformats.org/officeDocument/2006/relationships/slide" Target="slide7.xml"/><Relationship Id="rId7" Type="http://schemas.openxmlformats.org/officeDocument/2006/relationships/slide" Target="slide19.xml"/><Relationship Id="rId12" Type="http://schemas.openxmlformats.org/officeDocument/2006/relationships/slide" Target="slide14.xml"/><Relationship Id="rId17" Type="http://schemas.openxmlformats.org/officeDocument/2006/relationships/slide" Target="slide12.xml"/><Relationship Id="rId25" Type="http://schemas.openxmlformats.org/officeDocument/2006/relationships/slide" Target="slide24.xml"/><Relationship Id="rId2" Type="http://schemas.openxmlformats.org/officeDocument/2006/relationships/slide" Target="slide8.xml"/><Relationship Id="rId16" Type="http://schemas.openxmlformats.org/officeDocument/2006/relationships/slide" Target="slide3.xml"/><Relationship Id="rId20" Type="http://schemas.openxmlformats.org/officeDocument/2006/relationships/audio" Target="../media/audio1.wav"/><Relationship Id="rId29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11.xml"/><Relationship Id="rId24" Type="http://schemas.openxmlformats.org/officeDocument/2006/relationships/slide" Target="slide28.xml"/><Relationship Id="rId32" Type="http://schemas.openxmlformats.org/officeDocument/2006/relationships/slide" Target="slide32.xml"/><Relationship Id="rId5" Type="http://schemas.openxmlformats.org/officeDocument/2006/relationships/slide" Target="slide9.xml"/><Relationship Id="rId15" Type="http://schemas.openxmlformats.org/officeDocument/2006/relationships/slide" Target="slide21.xml"/><Relationship Id="rId23" Type="http://schemas.openxmlformats.org/officeDocument/2006/relationships/slide" Target="slide23.xml"/><Relationship Id="rId28" Type="http://schemas.openxmlformats.org/officeDocument/2006/relationships/slide" Target="slide30.xml"/><Relationship Id="rId10" Type="http://schemas.openxmlformats.org/officeDocument/2006/relationships/slide" Target="slide16.xml"/><Relationship Id="rId19" Type="http://schemas.openxmlformats.org/officeDocument/2006/relationships/slide" Target="slide4.xml"/><Relationship Id="rId31" Type="http://schemas.openxmlformats.org/officeDocument/2006/relationships/slide" Target="slide27.xml"/><Relationship Id="rId4" Type="http://schemas.openxmlformats.org/officeDocument/2006/relationships/slide" Target="slide13.xml"/><Relationship Id="rId9" Type="http://schemas.openxmlformats.org/officeDocument/2006/relationships/slide" Target="slide6.xml"/><Relationship Id="rId14" Type="http://schemas.openxmlformats.org/officeDocument/2006/relationships/slide" Target="slide18.xml"/><Relationship Id="rId22" Type="http://schemas.openxmlformats.org/officeDocument/2006/relationships/slide" Target="slide22.xml"/><Relationship Id="rId27" Type="http://schemas.openxmlformats.org/officeDocument/2006/relationships/slide" Target="slide25.xml"/><Relationship Id="rId30" Type="http://schemas.openxmlformats.org/officeDocument/2006/relationships/slide" Target="slide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2" name="Rectangle 10"/>
          <p:cNvSpPr>
            <a:spLocks noChangeArrowheads="1"/>
          </p:cNvSpPr>
          <p:nvPr/>
        </p:nvSpPr>
        <p:spPr bwMode="auto">
          <a:xfrm>
            <a:off x="1981200" y="1828800"/>
            <a:ext cx="8245928" cy="1981200"/>
          </a:xfrm>
          <a:prstGeom prst="rect">
            <a:avLst/>
          </a:prstGeom>
          <a:solidFill>
            <a:srgbClr val="339966"/>
          </a:solidFill>
          <a:ln w="38100" cmpd="dbl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6000" dirty="0">
                <a:solidFill>
                  <a:schemeClr val="bg1"/>
                </a:solidFill>
                <a:latin typeface="Candara" pitchFamily="34" charset="0"/>
              </a:rPr>
              <a:t>S</a:t>
            </a:r>
            <a:r>
              <a:rPr lang="sl-SI" sz="6000" dirty="0" smtClean="0">
                <a:solidFill>
                  <a:schemeClr val="bg1"/>
                </a:solidFill>
                <a:latin typeface="Candara" pitchFamily="34" charset="0"/>
              </a:rPr>
              <a:t>lovenske pokrajine</a:t>
            </a:r>
            <a:endParaRPr lang="sl-SI" sz="6000" dirty="0">
              <a:solidFill>
                <a:schemeClr val="bg1"/>
              </a:solidFill>
              <a:latin typeface="Candara" pitchFamily="34" charset="0"/>
            </a:endParaRPr>
          </a:p>
          <a:p>
            <a:r>
              <a:rPr lang="sl-SI" sz="3600" dirty="0">
                <a:solidFill>
                  <a:schemeClr val="bg1"/>
                </a:solidFill>
                <a:latin typeface="Candara" pitchFamily="34" charset="0"/>
              </a:rPr>
              <a:t>                                         KVIZ </a:t>
            </a:r>
            <a:r>
              <a:rPr lang="sl-SI" sz="3600" dirty="0" smtClean="0">
                <a:solidFill>
                  <a:schemeClr val="bg1"/>
                </a:solidFill>
                <a:latin typeface="Candara" pitchFamily="34" charset="0"/>
              </a:rPr>
              <a:t>3O </a:t>
            </a:r>
            <a:r>
              <a:rPr lang="sl-SI" sz="3600" dirty="0">
                <a:solidFill>
                  <a:schemeClr val="bg1"/>
                </a:solidFill>
                <a:latin typeface="Candara" pitchFamily="34" charset="0"/>
              </a:rPr>
              <a:t>VPRAŠANJ</a:t>
            </a:r>
          </a:p>
        </p:txBody>
      </p:sp>
      <p:grpSp>
        <p:nvGrpSpPr>
          <p:cNvPr id="74769" name="Group 17"/>
          <p:cNvGrpSpPr>
            <a:grpSpLocks/>
          </p:cNvGrpSpPr>
          <p:nvPr/>
        </p:nvGrpSpPr>
        <p:grpSpPr bwMode="auto">
          <a:xfrm>
            <a:off x="8458200" y="5486400"/>
            <a:ext cx="1905000" cy="762000"/>
            <a:chOff x="4128" y="3456"/>
            <a:chExt cx="1344" cy="672"/>
          </a:xfrm>
          <a:solidFill>
            <a:srgbClr val="339966"/>
          </a:solidFill>
        </p:grpSpPr>
        <p:sp>
          <p:nvSpPr>
            <p:cNvPr id="74770" name="AutoShape 18"/>
            <p:cNvSpPr>
              <a:spLocks noChangeArrowheads="1"/>
            </p:cNvSpPr>
            <p:nvPr/>
          </p:nvSpPr>
          <p:spPr bwMode="auto">
            <a:xfrm>
              <a:off x="4128" y="3456"/>
              <a:ext cx="1344" cy="672"/>
            </a:xfrm>
            <a:prstGeom prst="bevel">
              <a:avLst>
                <a:gd name="adj" fmla="val 8653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74771" name="Text Box 19"/>
            <p:cNvSpPr txBox="1">
              <a:spLocks noChangeArrowheads="1"/>
            </p:cNvSpPr>
            <p:nvPr/>
          </p:nvSpPr>
          <p:spPr bwMode="auto">
            <a:xfrm>
              <a:off x="4224" y="3552"/>
              <a:ext cx="1152" cy="380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sl-SI" sz="2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ndara" pitchFamily="34" charset="0"/>
                </a:rPr>
                <a:t>ZAČETEK</a:t>
              </a:r>
              <a:endPara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92" name="Group 8"/>
          <p:cNvGrpSpPr>
            <a:grpSpLocks/>
          </p:cNvGrpSpPr>
          <p:nvPr/>
        </p:nvGrpSpPr>
        <p:grpSpPr bwMode="auto">
          <a:xfrm>
            <a:off x="5143500" y="5867400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16393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16394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8000" y="5569120"/>
            <a:ext cx="952500" cy="901359"/>
          </a:xfrm>
          <a:prstGeom prst="rect">
            <a:avLst/>
          </a:prstGeom>
          <a:noFill/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28800" y="381000"/>
            <a:ext cx="8229600" cy="5016758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Sava, Sora, Drava.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Na njih postavijo HIDROELEKTRARNE za pridobivanje električne energije.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Umetna jezera so nastala nad rudnikom zaradi ugrezanja tal (Velenjsko j.) in za potrebe </a:t>
            </a:r>
            <a:r>
              <a:rPr lang="sl-SI" sz="3200" b="1" dirty="0" err="1" smtClean="0">
                <a:solidFill>
                  <a:schemeClr val="bg1"/>
                </a:solidFill>
                <a:latin typeface="Candara" pitchFamily="34" charset="0"/>
              </a:rPr>
              <a:t>hidroelektraren</a:t>
            </a: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.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Naravno jezero je Blejsko jezero.</a:t>
            </a:r>
            <a:endParaRPr lang="sl-SI" sz="3200" b="1" dirty="0" smtClean="0">
              <a:solidFill>
                <a:schemeClr val="bg1"/>
              </a:solidFill>
              <a:latin typeface="Candara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en-US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381000" y="4876800"/>
            <a:ext cx="9982200" cy="853496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2800" dirty="0" smtClean="0">
                <a:latin typeface="Candara" pitchFamily="34" charset="0"/>
              </a:rPr>
              <a:t>Katere so večje reke v Predalpskih pokrajinah</a:t>
            </a:r>
            <a:r>
              <a:rPr lang="sl-SI" sz="2800" dirty="0" smtClean="0">
                <a:latin typeface="Candara" pitchFamily="34" charset="0"/>
              </a:rPr>
              <a:t>? Kaj </a:t>
            </a:r>
            <a:r>
              <a:rPr lang="sl-SI" sz="2800" dirty="0" smtClean="0">
                <a:latin typeface="Candara" pitchFamily="34" charset="0"/>
              </a:rPr>
              <a:t>postavijo na njih?</a:t>
            </a:r>
          </a:p>
          <a:p>
            <a:r>
              <a:rPr lang="sl-SI" sz="2800" dirty="0" smtClean="0">
                <a:latin typeface="Candara" pitchFamily="34" charset="0"/>
              </a:rPr>
              <a:t>Kakšna je razlika med naravnimi in umetnimi jezeri</a:t>
            </a:r>
            <a:r>
              <a:rPr lang="sl-SI" sz="2800" dirty="0" smtClean="0">
                <a:latin typeface="Candara" pitchFamily="34" charset="0"/>
              </a:rPr>
              <a:t>? Naštej </a:t>
            </a:r>
            <a:r>
              <a:rPr lang="sl-SI" sz="2800" dirty="0" smtClean="0">
                <a:latin typeface="Candara" pitchFamily="34" charset="0"/>
              </a:rPr>
              <a:t>primere.</a:t>
            </a:r>
            <a:endParaRPr lang="sl-SI" sz="2800" dirty="0">
              <a:latin typeface="Candara" pitchFamily="34" charset="0"/>
            </a:endParaRPr>
          </a:p>
        </p:txBody>
      </p:sp>
      <p:pic>
        <p:nvPicPr>
          <p:cNvPr id="9" name="Picture 2" descr="Povezana slik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28" y="3384301"/>
            <a:ext cx="1901575" cy="115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zultat iskanja slik za velenjsko jezer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8516" y="3368066"/>
            <a:ext cx="1962428" cy="108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6" name="Group 8"/>
          <p:cNvGrpSpPr>
            <a:grpSpLocks/>
          </p:cNvGrpSpPr>
          <p:nvPr/>
        </p:nvGrpSpPr>
        <p:grpSpPr bwMode="auto">
          <a:xfrm>
            <a:off x="5143500" y="5493027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17417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17418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2057400" y="656002"/>
            <a:ext cx="8229600" cy="1815882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V večjih mestih v KOTLINAH in DOLINAH.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V hribovitem delu prevladujejo SAMOTNE KMETIJE, ZASELKI in GRUČASTE VASI.</a:t>
            </a:r>
            <a:endParaRPr lang="en-US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457200" y="2743200"/>
            <a:ext cx="10477500" cy="2057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3600" dirty="0" smtClean="0">
                <a:latin typeface="Candara" pitchFamily="34" charset="0"/>
              </a:rPr>
              <a:t>Kje živi večina prebivalstva v Predalpskih pokrajinah?</a:t>
            </a:r>
          </a:p>
          <a:p>
            <a:r>
              <a:rPr lang="sl-SI" sz="3600" dirty="0" smtClean="0">
                <a:latin typeface="Candara" pitchFamily="34" charset="0"/>
              </a:rPr>
              <a:t>Kakšna je poselitev v hribovitem delu Predalpskih</a:t>
            </a:r>
          </a:p>
          <a:p>
            <a:r>
              <a:rPr lang="sl-SI" sz="3600" dirty="0" smtClean="0">
                <a:latin typeface="Candara" pitchFamily="34" charset="0"/>
              </a:rPr>
              <a:t>Pokrajin?</a:t>
            </a:r>
            <a:endParaRPr lang="sl-SI" sz="3600" dirty="0">
              <a:latin typeface="Candara" pitchFamily="34" charset="0"/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4"/>
          <a:srcRect l="25855" t="26199" r="50527" b="50409"/>
          <a:stretch/>
        </p:blipFill>
        <p:spPr>
          <a:xfrm>
            <a:off x="457200" y="5334000"/>
            <a:ext cx="2031433" cy="1131718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4"/>
          <a:srcRect l="49736" t="49357" r="26975" b="27134"/>
          <a:stretch/>
        </p:blipFill>
        <p:spPr>
          <a:xfrm>
            <a:off x="2743200" y="5334000"/>
            <a:ext cx="1993176" cy="11317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6" name="Group 8"/>
          <p:cNvGrpSpPr>
            <a:grpSpLocks/>
          </p:cNvGrpSpPr>
          <p:nvPr/>
        </p:nvGrpSpPr>
        <p:grpSpPr bwMode="auto">
          <a:xfrm>
            <a:off x="5143500" y="5458360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2537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2538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989666" y="478499"/>
            <a:ext cx="8229600" cy="3293209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NEKOČ: </a:t>
            </a:r>
            <a:r>
              <a:rPr lang="sl-SI" sz="3200" b="1" dirty="0" smtClean="0">
                <a:solidFill>
                  <a:srgbClr val="92D050"/>
                </a:solidFill>
                <a:latin typeface="Candara" pitchFamily="34" charset="0"/>
              </a:rPr>
              <a:t>kmetijstvo (</a:t>
            </a:r>
            <a:r>
              <a:rPr lang="sl-SI" sz="3200" b="1" dirty="0" err="1" smtClean="0">
                <a:solidFill>
                  <a:srgbClr val="92D050"/>
                </a:solidFill>
                <a:latin typeface="Candara" pitchFamily="34" charset="0"/>
              </a:rPr>
              <a:t>poljedeljstvo</a:t>
            </a:r>
            <a:r>
              <a:rPr lang="sl-SI" sz="3200" b="1" dirty="0" smtClean="0">
                <a:solidFill>
                  <a:srgbClr val="92D050"/>
                </a:solidFill>
                <a:latin typeface="Candara" pitchFamily="34" charset="0"/>
              </a:rPr>
              <a:t>, živinoreja, </a:t>
            </a:r>
            <a:r>
              <a:rPr lang="sl-SI" sz="3200" b="1" dirty="0" err="1" smtClean="0">
                <a:solidFill>
                  <a:srgbClr val="92D050"/>
                </a:solidFill>
                <a:latin typeface="Candara" pitchFamily="34" charset="0"/>
              </a:rPr>
              <a:t>gozdrastvo</a:t>
            </a:r>
            <a:r>
              <a:rPr lang="sl-SI" sz="3200" b="1" dirty="0" smtClean="0">
                <a:solidFill>
                  <a:srgbClr val="92D050"/>
                </a:solidFill>
                <a:latin typeface="Candara" pitchFamily="34" charset="0"/>
              </a:rPr>
              <a:t>), rudarstvo, čipkarstvo, slamnikarstvo, platnarstvo, steklarstvo…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DANES: </a:t>
            </a:r>
            <a:r>
              <a:rPr lang="sl-SI" sz="3200" b="1" dirty="0" smtClean="0">
                <a:solidFill>
                  <a:srgbClr val="C4EE9A"/>
                </a:solidFill>
                <a:latin typeface="Candara" pitchFamily="34" charset="0"/>
              </a:rPr>
              <a:t>storitvene dejavnosti, industrija, kmetijstvo (</a:t>
            </a:r>
            <a:r>
              <a:rPr lang="sl-SI" sz="3200" b="1" dirty="0" err="1" smtClean="0">
                <a:solidFill>
                  <a:srgbClr val="C4EE9A"/>
                </a:solidFill>
                <a:latin typeface="Candara" pitchFamily="34" charset="0"/>
              </a:rPr>
              <a:t>poljedeljstvo</a:t>
            </a:r>
            <a:r>
              <a:rPr lang="sl-SI" sz="3200" b="1" dirty="0" smtClean="0">
                <a:solidFill>
                  <a:srgbClr val="C4EE9A"/>
                </a:solidFill>
                <a:latin typeface="Candara" pitchFamily="34" charset="0"/>
              </a:rPr>
              <a:t>, gozdarstvo), turizem (turistične kmetije)</a:t>
            </a:r>
            <a:r>
              <a:rPr lang="sl-SI" sz="3200" b="1" dirty="0" smtClean="0">
                <a:solidFill>
                  <a:srgbClr val="C4EE9A"/>
                </a:solidFill>
                <a:latin typeface="Candara" pitchFamily="34" charset="0"/>
              </a:rPr>
              <a:t> </a:t>
            </a: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342900" y="4495800"/>
            <a:ext cx="11620500" cy="96256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2800" dirty="0">
                <a:latin typeface="Candara" pitchFamily="34" charset="0"/>
              </a:rPr>
              <a:t>Katere so bile značilne gospodarske dejavnosti </a:t>
            </a:r>
            <a:r>
              <a:rPr lang="sl-SI" sz="2800" dirty="0" smtClean="0">
                <a:latin typeface="Candara" pitchFamily="34" charset="0"/>
              </a:rPr>
              <a:t>v </a:t>
            </a:r>
            <a:r>
              <a:rPr lang="sl-SI" sz="2800" dirty="0" smtClean="0">
                <a:latin typeface="Candara" pitchFamily="34" charset="0"/>
              </a:rPr>
              <a:t>Predalpskih </a:t>
            </a:r>
            <a:r>
              <a:rPr lang="sl-SI" sz="2800" dirty="0">
                <a:latin typeface="Candara" pitchFamily="34" charset="0"/>
              </a:rPr>
              <a:t>pokrajinah </a:t>
            </a:r>
            <a:endParaRPr lang="sl-SI" sz="2800" dirty="0" smtClean="0">
              <a:latin typeface="Candara" pitchFamily="34" charset="0"/>
            </a:endParaRPr>
          </a:p>
          <a:p>
            <a:r>
              <a:rPr lang="sl-SI" sz="2800" dirty="0" smtClean="0">
                <a:latin typeface="Candara" pitchFamily="34" charset="0"/>
              </a:rPr>
              <a:t>v </a:t>
            </a:r>
            <a:r>
              <a:rPr lang="sl-SI" sz="2800" dirty="0">
                <a:latin typeface="Candara" pitchFamily="34" charset="0"/>
              </a:rPr>
              <a:t>preteklosti </a:t>
            </a:r>
            <a:r>
              <a:rPr lang="sl-SI" sz="2800" dirty="0" smtClean="0">
                <a:latin typeface="Candara" pitchFamily="34" charset="0"/>
              </a:rPr>
              <a:t>in katere </a:t>
            </a:r>
            <a:r>
              <a:rPr lang="sl-SI" sz="2800" dirty="0">
                <a:latin typeface="Candara" pitchFamily="34" charset="0"/>
              </a:rPr>
              <a:t>so danes?</a:t>
            </a:r>
          </a:p>
        </p:txBody>
      </p:sp>
      <p:pic>
        <p:nvPicPr>
          <p:cNvPr id="10" name="Picture 4" descr="https://eucbeniki.sio.si/geo9/2642/38_Polja-Cerklje%20na%20Gorenjseke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54118"/>
            <a:ext cx="1597557" cy="119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59" y="2101561"/>
            <a:ext cx="1605198" cy="1054679"/>
          </a:xfrm>
          <a:prstGeom prst="rect">
            <a:avLst/>
          </a:prstGeom>
        </p:spPr>
      </p:pic>
      <p:pic>
        <p:nvPicPr>
          <p:cNvPr id="14" name="Picture 10" descr="Rezultat iskanja slik za čipkarstvo nekoč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59" y="3358468"/>
            <a:ext cx="1549817" cy="103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s://eucbeniki.sio.si/geo9/2646/71_krave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0273" y="754118"/>
            <a:ext cx="1556977" cy="116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Rezultat iskanja slik za gozdarstv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666" y="2096304"/>
            <a:ext cx="1514734" cy="101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Rezultat iskanja slik za turistične kmetij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804" y="3281842"/>
            <a:ext cx="1478820" cy="97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12" name="Group 8"/>
          <p:cNvGrpSpPr>
            <a:grpSpLocks/>
          </p:cNvGrpSpPr>
          <p:nvPr/>
        </p:nvGrpSpPr>
        <p:grpSpPr bwMode="auto">
          <a:xfrm>
            <a:off x="5143500" y="5458360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1513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CC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1514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257300" y="381001"/>
            <a:ext cx="10134600" cy="1323439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V severovzhodnem in vzhodnem delu Slovenije.</a:t>
            </a:r>
          </a:p>
          <a:p>
            <a:pPr algn="ctr" eaLnBrk="0" hangingPunct="0">
              <a:spcBef>
                <a:spcPct val="50000"/>
              </a:spcBef>
            </a:pPr>
            <a:endParaRPr lang="en-US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1524000" y="2209800"/>
            <a:ext cx="9601200" cy="914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3600" dirty="0" smtClean="0">
                <a:latin typeface="Candara" pitchFamily="34" charset="0"/>
              </a:rPr>
              <a:t>Kje ležijo </a:t>
            </a:r>
            <a:r>
              <a:rPr lang="sl-SI" sz="3600" dirty="0" err="1" smtClean="0">
                <a:latin typeface="Candara" pitchFamily="34" charset="0"/>
              </a:rPr>
              <a:t>Obpanonske</a:t>
            </a:r>
            <a:r>
              <a:rPr lang="sl-SI" sz="3600" dirty="0" smtClean="0">
                <a:latin typeface="Candara" pitchFamily="34" charset="0"/>
              </a:rPr>
              <a:t> pokrajine?</a:t>
            </a:r>
            <a:endParaRPr lang="sl-SI" sz="3600" dirty="0">
              <a:latin typeface="Candara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77" y="3352800"/>
            <a:ext cx="4511710" cy="3112918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601" y="3376920"/>
            <a:ext cx="4670423" cy="30646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9" name="Group 9"/>
          <p:cNvGrpSpPr>
            <a:grpSpLocks/>
          </p:cNvGrpSpPr>
          <p:nvPr/>
        </p:nvGrpSpPr>
        <p:grpSpPr bwMode="auto">
          <a:xfrm>
            <a:off x="5143500" y="5464986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0490" name="AutoShape 10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0491" name="Text Box 11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676400" y="708118"/>
            <a:ext cx="8229600" cy="3046988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14350" indent="-514350" algn="ctr" eaLnBrk="0" hangingPunct="0">
              <a:spcBef>
                <a:spcPct val="50000"/>
              </a:spcBef>
              <a:buAutoNum type="arabicPeriod"/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GRIČEVJA (Goričko, Slovenske gorice, Haloze, Kozjansko)</a:t>
            </a:r>
          </a:p>
          <a:p>
            <a:pPr marL="514350" indent="-514350" algn="ctr" eaLnBrk="0" hangingPunct="0">
              <a:spcBef>
                <a:spcPct val="50000"/>
              </a:spcBef>
              <a:buAutoNum type="arabicPeriod"/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RAVNINE (Dravsko polje, Ptujsko polje, Krška kotlina)</a:t>
            </a:r>
            <a:endParaRPr lang="sl-SI" sz="3200" b="1" dirty="0" smtClean="0">
              <a:solidFill>
                <a:schemeClr val="bg1"/>
              </a:solidFill>
              <a:latin typeface="Candara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en-US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1333500" y="3581400"/>
            <a:ext cx="9601200" cy="12192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3600" dirty="0" smtClean="0">
                <a:latin typeface="Candara" pitchFamily="34" charset="0"/>
              </a:rPr>
              <a:t>Kako razdelimo </a:t>
            </a:r>
            <a:r>
              <a:rPr lang="sl-SI" sz="3600" dirty="0" err="1" smtClean="0">
                <a:latin typeface="Candara" pitchFamily="34" charset="0"/>
              </a:rPr>
              <a:t>Obpanonske</a:t>
            </a:r>
            <a:r>
              <a:rPr lang="sl-SI" sz="3600" dirty="0" smtClean="0">
                <a:latin typeface="Candara" pitchFamily="34" charset="0"/>
              </a:rPr>
              <a:t> pokrajine</a:t>
            </a:r>
            <a:r>
              <a:rPr lang="sl-SI" sz="3600" dirty="0" smtClean="0">
                <a:latin typeface="Candara" pitchFamily="34" charset="0"/>
              </a:rPr>
              <a:t>?</a:t>
            </a:r>
          </a:p>
          <a:p>
            <a:r>
              <a:rPr lang="sl-SI" sz="3600" dirty="0" smtClean="0">
                <a:latin typeface="Candara" pitchFamily="34" charset="0"/>
              </a:rPr>
              <a:t>Naštej nekaj primerov s pomočjo zemljevida.</a:t>
            </a:r>
            <a:endParaRPr lang="sl-SI" sz="3600" dirty="0">
              <a:latin typeface="Candara" pitchFamily="34" charset="0"/>
            </a:endParaRPr>
          </a:p>
        </p:txBody>
      </p:sp>
      <p:pic>
        <p:nvPicPr>
          <p:cNvPr id="9" name="Picture 2" descr="Rezultat iskanja slik za obpanonske pokraj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099" y="1061632"/>
            <a:ext cx="2263802" cy="205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60" name="Group 8"/>
          <p:cNvGrpSpPr>
            <a:grpSpLocks/>
          </p:cNvGrpSpPr>
          <p:nvPr/>
        </p:nvGrpSpPr>
        <p:grpSpPr bwMode="auto">
          <a:xfrm>
            <a:off x="5143500" y="5458360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3561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3562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981200" y="762001"/>
            <a:ext cx="8229600" cy="1815882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Majhen strmec, plitve struge, vijuganje, počasen tok, ob nalivih poplavljajo.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Drava, Sava, Mura in Krka.</a:t>
            </a:r>
            <a:endParaRPr lang="en-US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1333500" y="2743200"/>
            <a:ext cx="9601200" cy="2057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3600" dirty="0" smtClean="0">
                <a:latin typeface="Candara" pitchFamily="34" charset="0"/>
              </a:rPr>
              <a:t>Kakšne so panonske reke?</a:t>
            </a:r>
          </a:p>
          <a:p>
            <a:r>
              <a:rPr lang="sl-SI" sz="3600" dirty="0" smtClean="0">
                <a:latin typeface="Candara" pitchFamily="34" charset="0"/>
              </a:rPr>
              <a:t>Naštej 4 velike reke v </a:t>
            </a:r>
            <a:r>
              <a:rPr lang="sl-SI" sz="3600" dirty="0" err="1" smtClean="0">
                <a:latin typeface="Candara" pitchFamily="34" charset="0"/>
              </a:rPr>
              <a:t>Obpanonskih</a:t>
            </a:r>
            <a:r>
              <a:rPr lang="sl-SI" sz="3600" dirty="0" smtClean="0">
                <a:latin typeface="Candara" pitchFamily="34" charset="0"/>
              </a:rPr>
              <a:t> pokrajinah.</a:t>
            </a:r>
            <a:endParaRPr lang="sl-SI" sz="3600" dirty="0">
              <a:latin typeface="Candara" pitchFamily="34" charset="0"/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4"/>
          <a:srcRect l="32105" t="25614" r="33882" b="35087"/>
          <a:stretch/>
        </p:blipFill>
        <p:spPr>
          <a:xfrm>
            <a:off x="533400" y="4976427"/>
            <a:ext cx="2079614" cy="1351548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5"/>
          <a:srcRect l="34606" t="25848" r="36513" b="35205"/>
          <a:stretch/>
        </p:blipFill>
        <p:spPr>
          <a:xfrm>
            <a:off x="2869670" y="4976428"/>
            <a:ext cx="1781771" cy="13515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64" name="Group 8"/>
          <p:cNvGrpSpPr>
            <a:grpSpLocks/>
          </p:cNvGrpSpPr>
          <p:nvPr/>
        </p:nvGrpSpPr>
        <p:grpSpPr bwMode="auto">
          <a:xfrm>
            <a:off x="5029200" y="5458360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19465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19466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381000" y="762001"/>
            <a:ext cx="9829800" cy="3908762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NA RAVNINAH: obcestna vas, gručasta vas </a:t>
            </a:r>
          </a:p>
          <a:p>
            <a:pPr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NA GRIČEVJIH: razloženo naselje</a:t>
            </a:r>
          </a:p>
          <a:p>
            <a:pPr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PANONSKA HIŠA:</a:t>
            </a:r>
          </a:p>
          <a:p>
            <a:pPr eaLnBrk="0" hangingPunct="0">
              <a:spcBef>
                <a:spcPct val="50000"/>
              </a:spcBef>
            </a:pPr>
            <a:r>
              <a:rPr lang="sl-SI" sz="2400" dirty="0" smtClean="0">
                <a:solidFill>
                  <a:schemeClr val="bg1"/>
                </a:solidFill>
              </a:rPr>
              <a:t>Hiše </a:t>
            </a:r>
            <a:r>
              <a:rPr lang="sl-SI" sz="2400" dirty="0">
                <a:solidFill>
                  <a:schemeClr val="bg1"/>
                </a:solidFill>
              </a:rPr>
              <a:t>so bile nizke. Gradili so jih iz opleta, ki so ga ometali z blatom ali  ilovico in prebelili z apnom. Imele so majhna okna. Strehe so bile krite s slamo.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2400" b="1" dirty="0" smtClean="0">
                <a:solidFill>
                  <a:schemeClr val="bg1"/>
                </a:solidFill>
                <a:latin typeface="Candara" pitchFamily="34" charset="0"/>
              </a:rPr>
              <a:t> </a:t>
            </a:r>
            <a:endParaRPr lang="en-US" sz="24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399393" y="4045004"/>
            <a:ext cx="10553700" cy="902862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2800" dirty="0" smtClean="0">
                <a:latin typeface="Candara" pitchFamily="34" charset="0"/>
              </a:rPr>
              <a:t>Kakšna naselja prevladujejo na ravninah in </a:t>
            </a:r>
            <a:r>
              <a:rPr lang="sl-SI" sz="2800" dirty="0" smtClean="0">
                <a:latin typeface="Candara" pitchFamily="34" charset="0"/>
              </a:rPr>
              <a:t>kakšna na </a:t>
            </a:r>
            <a:r>
              <a:rPr lang="sl-SI" sz="2800" dirty="0" smtClean="0">
                <a:latin typeface="Candara" pitchFamily="34" charset="0"/>
              </a:rPr>
              <a:t>gričevjih </a:t>
            </a:r>
            <a:r>
              <a:rPr lang="sl-SI" sz="2800" dirty="0" smtClean="0">
                <a:latin typeface="Candara" pitchFamily="34" charset="0"/>
              </a:rPr>
              <a:t>v</a:t>
            </a:r>
          </a:p>
          <a:p>
            <a:r>
              <a:rPr lang="sl-SI" sz="2800" dirty="0" err="1" smtClean="0">
                <a:latin typeface="Candara" pitchFamily="34" charset="0"/>
              </a:rPr>
              <a:t>Obpanonskih</a:t>
            </a:r>
            <a:r>
              <a:rPr lang="sl-SI" sz="2800" dirty="0" smtClean="0">
                <a:latin typeface="Candara" pitchFamily="34" charset="0"/>
              </a:rPr>
              <a:t> </a:t>
            </a:r>
            <a:r>
              <a:rPr lang="sl-SI" sz="2800" dirty="0" smtClean="0">
                <a:latin typeface="Candara" pitchFamily="34" charset="0"/>
              </a:rPr>
              <a:t>pokrajinah</a:t>
            </a:r>
            <a:r>
              <a:rPr lang="sl-SI" sz="2800" dirty="0" smtClean="0">
                <a:latin typeface="Candara" pitchFamily="34" charset="0"/>
              </a:rPr>
              <a:t>? Opiši </a:t>
            </a:r>
            <a:r>
              <a:rPr lang="sl-SI" sz="2800" dirty="0" smtClean="0">
                <a:latin typeface="Candara" pitchFamily="34" charset="0"/>
              </a:rPr>
              <a:t>panonsko hišo</a:t>
            </a:r>
            <a:r>
              <a:rPr lang="sl-SI" sz="2800" dirty="0" smtClean="0">
                <a:latin typeface="Candara" pitchFamily="34" charset="0"/>
              </a:rPr>
              <a:t>.</a:t>
            </a:r>
            <a:endParaRPr lang="sl-SI" sz="2800" dirty="0" smtClean="0">
              <a:latin typeface="Candara" pitchFamily="34" charset="0"/>
            </a:endParaRPr>
          </a:p>
        </p:txBody>
      </p:sp>
      <p:pic>
        <p:nvPicPr>
          <p:cNvPr id="9" name="Picture 4" descr="Rezultat iskanja slik za obcestne vasi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955749"/>
            <a:ext cx="2536532" cy="169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5"/>
          <a:srcRect l="20395" t="14737" r="21184" b="46433"/>
          <a:stretch/>
        </p:blipFill>
        <p:spPr>
          <a:xfrm>
            <a:off x="7239000" y="1371600"/>
            <a:ext cx="3954379" cy="14784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40" name="Group 8"/>
          <p:cNvGrpSpPr>
            <a:grpSpLocks/>
          </p:cNvGrpSpPr>
          <p:nvPr/>
        </p:nvGrpSpPr>
        <p:grpSpPr bwMode="auto">
          <a:xfrm>
            <a:off x="5143500" y="5844499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18441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18442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533400" y="200964"/>
            <a:ext cx="8229600" cy="3293209"/>
          </a:xfrm>
          <a:prstGeom prst="rect">
            <a:avLst/>
          </a:prstGeom>
          <a:solidFill>
            <a:srgbClr val="69B41E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NEKOČ: kmetijstvo (</a:t>
            </a:r>
            <a:r>
              <a:rPr lang="sl-SI" sz="3200" b="1" dirty="0" err="1" smtClean="0">
                <a:solidFill>
                  <a:schemeClr val="bg1"/>
                </a:solidFill>
                <a:latin typeface="Candara" pitchFamily="34" charset="0"/>
              </a:rPr>
              <a:t>poljedeljstvo</a:t>
            </a: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, vinogradništvo. Sadjarstvo), mlini, steklarstvo, splavarstvo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DANES: kmetijstvo (</a:t>
            </a:r>
            <a:r>
              <a:rPr lang="sl-SI" sz="3200" b="1" dirty="0" err="1" smtClean="0">
                <a:solidFill>
                  <a:schemeClr val="bg1"/>
                </a:solidFill>
                <a:latin typeface="Candara" pitchFamily="34" charset="0"/>
              </a:rPr>
              <a:t>poljedeljstvo</a:t>
            </a: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, živinoreja), storitvene dejavnosti, turizem, toplice in zdravilišča</a:t>
            </a:r>
            <a:endParaRPr lang="sl-SI" sz="3200" b="1" dirty="0" smtClean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533400" y="4267199"/>
            <a:ext cx="10706100" cy="1317743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2800" dirty="0">
                <a:latin typeface="Candara" pitchFamily="34" charset="0"/>
              </a:rPr>
              <a:t>Katere so bile značilne gospodarske </a:t>
            </a:r>
            <a:r>
              <a:rPr lang="sl-SI" sz="2800" dirty="0" smtClean="0">
                <a:latin typeface="Candara" pitchFamily="34" charset="0"/>
              </a:rPr>
              <a:t>dejavnosti v </a:t>
            </a:r>
            <a:r>
              <a:rPr lang="sl-SI" sz="2800" dirty="0" err="1" smtClean="0">
                <a:latin typeface="Candara" pitchFamily="34" charset="0"/>
              </a:rPr>
              <a:t>Obpanonskih</a:t>
            </a:r>
            <a:r>
              <a:rPr lang="sl-SI" sz="2800" dirty="0" smtClean="0">
                <a:latin typeface="Candara" pitchFamily="34" charset="0"/>
              </a:rPr>
              <a:t> </a:t>
            </a:r>
            <a:endParaRPr lang="sl-SI" sz="2800" dirty="0" smtClean="0">
              <a:latin typeface="Candara" pitchFamily="34" charset="0"/>
            </a:endParaRPr>
          </a:p>
          <a:p>
            <a:r>
              <a:rPr lang="sl-SI" sz="2800" dirty="0" smtClean="0">
                <a:latin typeface="Candara" pitchFamily="34" charset="0"/>
              </a:rPr>
              <a:t>pokrajinah </a:t>
            </a:r>
            <a:r>
              <a:rPr lang="sl-SI" sz="2800" dirty="0">
                <a:latin typeface="Candara" pitchFamily="34" charset="0"/>
              </a:rPr>
              <a:t>v preteklosti </a:t>
            </a:r>
            <a:r>
              <a:rPr lang="sl-SI" sz="2800" dirty="0" smtClean="0">
                <a:latin typeface="Candara" pitchFamily="34" charset="0"/>
              </a:rPr>
              <a:t>in katere </a:t>
            </a:r>
            <a:r>
              <a:rPr lang="sl-SI" sz="2800" dirty="0">
                <a:latin typeface="Candara" pitchFamily="34" charset="0"/>
              </a:rPr>
              <a:t>so danes?</a:t>
            </a:r>
          </a:p>
        </p:txBody>
      </p:sp>
      <p:pic>
        <p:nvPicPr>
          <p:cNvPr id="9" name="Picture 2" descr="Rezultat iskanja slik za TURISTIČNE KMETIJE OBPANONSKE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2256589"/>
            <a:ext cx="2971800" cy="197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5"/>
          <a:srcRect l="40987" t="33333" r="42632" b="44561"/>
          <a:stretch/>
        </p:blipFill>
        <p:spPr>
          <a:xfrm>
            <a:off x="8915400" y="152440"/>
            <a:ext cx="2642937" cy="2006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84" name="Group 8"/>
          <p:cNvGrpSpPr>
            <a:grpSpLocks/>
          </p:cNvGrpSpPr>
          <p:nvPr/>
        </p:nvGrpSpPr>
        <p:grpSpPr bwMode="auto">
          <a:xfrm>
            <a:off x="5143500" y="5458360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4585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4586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981200" y="762001"/>
            <a:ext cx="8229600" cy="1323439"/>
          </a:xfrm>
          <a:prstGeom prst="rect">
            <a:avLst/>
          </a:prstGeom>
          <a:solidFill>
            <a:srgbClr val="69B41E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V južnem delu Slovenije.</a:t>
            </a:r>
          </a:p>
          <a:p>
            <a:pPr algn="ctr" eaLnBrk="0" hangingPunct="0">
              <a:spcBef>
                <a:spcPct val="50000"/>
              </a:spcBef>
            </a:pPr>
            <a:endParaRPr lang="en-US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1333500" y="2743200"/>
            <a:ext cx="9601200" cy="8382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3600" dirty="0" smtClean="0">
                <a:latin typeface="Candara" pitchFamily="34" charset="0"/>
              </a:rPr>
              <a:t>Kje ležijo </a:t>
            </a:r>
            <a:r>
              <a:rPr lang="sl-SI" sz="3600" dirty="0" err="1" smtClean="0">
                <a:latin typeface="Candara" pitchFamily="34" charset="0"/>
              </a:rPr>
              <a:t>Dinarskokraške</a:t>
            </a:r>
            <a:r>
              <a:rPr lang="sl-SI" sz="3600" dirty="0" smtClean="0">
                <a:latin typeface="Candara" pitchFamily="34" charset="0"/>
              </a:rPr>
              <a:t> pokrajine?</a:t>
            </a:r>
            <a:endParaRPr lang="sl-SI" sz="3600" dirty="0">
              <a:latin typeface="Candara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948" y="3810000"/>
            <a:ext cx="4105646" cy="2832749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949" y="3810000"/>
            <a:ext cx="4127034" cy="2781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8" name="Group 8"/>
          <p:cNvGrpSpPr>
            <a:grpSpLocks/>
          </p:cNvGrpSpPr>
          <p:nvPr/>
        </p:nvGrpSpPr>
        <p:grpSpPr bwMode="auto">
          <a:xfrm>
            <a:off x="4800600" y="5777290"/>
            <a:ext cx="1905000" cy="685800"/>
            <a:chOff x="624" y="3595"/>
            <a:chExt cx="1728" cy="432"/>
          </a:xfrm>
          <a:solidFill>
            <a:srgbClr val="569319"/>
          </a:solidFill>
        </p:grpSpPr>
        <p:sp>
          <p:nvSpPr>
            <p:cNvPr id="25609" name="AutoShape 9"/>
            <p:cNvSpPr>
              <a:spLocks noChangeArrowheads="1"/>
            </p:cNvSpPr>
            <p:nvPr/>
          </p:nvSpPr>
          <p:spPr bwMode="auto">
            <a:xfrm>
              <a:off x="624" y="3595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5610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954267" y="304800"/>
            <a:ext cx="8229600" cy="4031873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14350" indent="-514350" algn="ctr" eaLnBrk="0" hangingPunct="0">
              <a:spcBef>
                <a:spcPct val="50000"/>
              </a:spcBef>
              <a:buAutoNum type="arabicPeriod"/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PLANOTE IN HRIBOVJA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(Trnovski gozd, Nanos, Hrušica, Javorniki, Suha krajina, Snežnik, Bloke)</a:t>
            </a:r>
          </a:p>
          <a:p>
            <a:pPr marL="514350" indent="-514350" algn="ctr" eaLnBrk="0" hangingPunct="0">
              <a:spcBef>
                <a:spcPct val="50000"/>
              </a:spcBef>
              <a:buAutoNum type="arabicPeriod"/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PODOLJA S KRAŠKIMI POLJI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(Cerkniško polje, Planinsko polje…)</a:t>
            </a:r>
            <a:endParaRPr lang="sl-SI" sz="3200" b="1" dirty="0" smtClean="0">
              <a:solidFill>
                <a:schemeClr val="bg1"/>
              </a:solidFill>
              <a:latin typeface="Candara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en-US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381001" y="3976687"/>
            <a:ext cx="6705600" cy="1587672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2800" dirty="0" smtClean="0">
                <a:latin typeface="Candara" pitchFamily="34" charset="0"/>
              </a:rPr>
              <a:t>Kako razdelimo </a:t>
            </a:r>
            <a:r>
              <a:rPr lang="sl-SI" sz="2800" dirty="0" err="1" smtClean="0">
                <a:latin typeface="Candara" pitchFamily="34" charset="0"/>
              </a:rPr>
              <a:t>Dinarskokraške</a:t>
            </a:r>
            <a:r>
              <a:rPr lang="sl-SI" sz="2800" dirty="0" smtClean="0">
                <a:latin typeface="Candara" pitchFamily="34" charset="0"/>
              </a:rPr>
              <a:t> pokrajine?</a:t>
            </a:r>
          </a:p>
          <a:p>
            <a:r>
              <a:rPr lang="sl-SI" sz="2800" dirty="0" smtClean="0">
                <a:latin typeface="Candara" pitchFamily="34" charset="0"/>
              </a:rPr>
              <a:t>Naštej visoke in nizke planote.</a:t>
            </a:r>
          </a:p>
          <a:p>
            <a:r>
              <a:rPr lang="sl-SI" sz="2800" dirty="0" smtClean="0">
                <a:latin typeface="Candara" pitchFamily="34" charset="0"/>
              </a:rPr>
              <a:t>Naštej podolja s kraškimi polji</a:t>
            </a:r>
            <a:r>
              <a:rPr lang="sl-SI" sz="2800" dirty="0" smtClean="0">
                <a:latin typeface="Candara" pitchFamily="34" charset="0"/>
              </a:rPr>
              <a:t>.</a:t>
            </a:r>
            <a:endParaRPr lang="sl-SI" sz="2800" dirty="0" smtClean="0">
              <a:latin typeface="Candara" pitchFamily="34" charset="0"/>
            </a:endParaRPr>
          </a:p>
        </p:txBody>
      </p:sp>
      <p:pic>
        <p:nvPicPr>
          <p:cNvPr id="9" name="Picture 2" descr="http://www.kam.si/images/stories/blogi/420/nanos%200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571786"/>
            <a:ext cx="2091943" cy="15689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10" name="Picture 2" descr="http://upload.wikimedia.org/wikipedia/commons/thumb/0/0c/Sneznik.jpg/300px-Sneznik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0716" y="2268324"/>
            <a:ext cx="2107709" cy="15807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13" name="Picture 4" descr="Rezultat iskanja slik za planinsko polj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475" y="571786"/>
            <a:ext cx="1980818" cy="148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434590" y="1124299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2" action="ppaction://hlinksldjump"/>
              </a:rPr>
              <a:t>1</a:t>
            </a:r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2" action="ppaction://hlinksldjump"/>
              </a:rPr>
              <a:t> 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053" name="AutoShape 5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298334" y="1124299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4" action="ppaction://hlinksldjump"/>
              </a:rPr>
              <a:t>1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hlinkClick r:id="rId3" action="ppaction://hlinksldjump"/>
            </a:endParaRPr>
          </a:p>
        </p:txBody>
      </p:sp>
      <p:sp>
        <p:nvSpPr>
          <p:cNvPr id="2056" name="AutoShape 8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434590" y="2320028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5" action="ppaction://hlinksldjump"/>
              </a:rPr>
              <a:t>2</a:t>
            </a:r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058" name="AutoShape 10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109162" y="2283722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7" action="ppaction://hlinksldjump"/>
              </a:rPr>
              <a:t>2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060" name="AutoShape 12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33400" y="4572000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9" action="ppaction://hlinksldjump"/>
              </a:rPr>
              <a:t>4</a:t>
            </a:r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 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062" name="AutoShape 14">
            <a:hlinkClick r:id="rId10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423160" y="4572000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11" action="ppaction://hlinksldjump"/>
              </a:rPr>
              <a:t>4</a:t>
            </a:r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5" action="ppaction://hlinksldjump"/>
              </a:rPr>
              <a:t> </a:t>
            </a:r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064" name="AutoShape 16">
            <a:hlinkClick r:id="rId1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081934" y="3432593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13" action="ppaction://hlinksldjump"/>
              </a:rPr>
              <a:t>3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066" name="AutoShape 18">
            <a:hlinkClick r:id="rId1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081934" y="4572000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15" action="ppaction://hlinksldjump"/>
              </a:rPr>
              <a:t>4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071" name="Text Box 23"/>
          <p:cNvSpPr txBox="1">
            <a:spLocks noChangeArrowheads="1"/>
          </p:cNvSpPr>
          <p:nvPr/>
        </p:nvSpPr>
        <p:spPr bwMode="auto">
          <a:xfrm>
            <a:off x="304800" y="329738"/>
            <a:ext cx="1600200" cy="707886"/>
          </a:xfrm>
          <a:prstGeom prst="rect">
            <a:avLst/>
          </a:prstGeom>
          <a:solidFill>
            <a:srgbClr val="339966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2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1. ALPSKE POKRAJINE</a:t>
            </a:r>
            <a:endParaRPr lang="en-US" sz="2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2072" name="Text Box 24"/>
          <p:cNvSpPr txBox="1">
            <a:spLocks noChangeArrowheads="1"/>
          </p:cNvSpPr>
          <p:nvPr/>
        </p:nvSpPr>
        <p:spPr bwMode="auto">
          <a:xfrm>
            <a:off x="2209800" y="329738"/>
            <a:ext cx="1600200" cy="646331"/>
          </a:xfrm>
          <a:prstGeom prst="rect">
            <a:avLst/>
          </a:prstGeom>
          <a:solidFill>
            <a:srgbClr val="339966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2. </a:t>
            </a:r>
            <a:r>
              <a:rPr lang="sl-SI" sz="1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PREDALPSKE POKRAJINE</a:t>
            </a:r>
            <a:endParaRPr lang="en-US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2073" name="Text Box 25"/>
          <p:cNvSpPr txBox="1">
            <a:spLocks noChangeArrowheads="1"/>
          </p:cNvSpPr>
          <p:nvPr/>
        </p:nvSpPr>
        <p:spPr bwMode="auto">
          <a:xfrm>
            <a:off x="4102331" y="312277"/>
            <a:ext cx="1712784" cy="646331"/>
          </a:xfrm>
          <a:prstGeom prst="rect">
            <a:avLst/>
          </a:prstGeom>
          <a:solidFill>
            <a:srgbClr val="339966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2000" b="1" dirty="0">
                <a:solidFill>
                  <a:schemeClr val="bg1">
                    <a:lumMod val="95000"/>
                  </a:schemeClr>
                </a:solidFill>
                <a:latin typeface="Candara" pitchFamily="34" charset="0"/>
              </a:rPr>
              <a:t>3. </a:t>
            </a:r>
            <a:r>
              <a:rPr lang="sl-SI" sz="1600" b="1" dirty="0" smtClean="0">
                <a:solidFill>
                  <a:schemeClr val="bg1">
                    <a:lumMod val="95000"/>
                  </a:schemeClr>
                </a:solidFill>
                <a:latin typeface="Candara" pitchFamily="34" charset="0"/>
              </a:rPr>
              <a:t>OBPANONSKE POKRAJINE</a:t>
            </a:r>
            <a:endParaRPr lang="en-US" sz="1600" b="1" dirty="0">
              <a:solidFill>
                <a:schemeClr val="bg1">
                  <a:lumMod val="95000"/>
                </a:schemeClr>
              </a:solidFill>
              <a:latin typeface="Candara" pitchFamily="34" charset="0"/>
            </a:endParaRPr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5980003" y="271859"/>
            <a:ext cx="1626486" cy="830997"/>
          </a:xfrm>
          <a:prstGeom prst="rect">
            <a:avLst/>
          </a:prstGeom>
          <a:solidFill>
            <a:srgbClr val="339966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2000" b="1" dirty="0">
                <a:solidFill>
                  <a:schemeClr val="bg1">
                    <a:lumMod val="95000"/>
                  </a:schemeClr>
                </a:solidFill>
                <a:latin typeface="Candara" pitchFamily="34" charset="0"/>
              </a:rPr>
              <a:t>4. </a:t>
            </a:r>
            <a:r>
              <a:rPr lang="sl-SI" sz="1400" b="1" dirty="0" smtClean="0">
                <a:solidFill>
                  <a:schemeClr val="bg1">
                    <a:lumMod val="95000"/>
                  </a:schemeClr>
                </a:solidFill>
                <a:latin typeface="Candara" pitchFamily="34" charset="0"/>
              </a:rPr>
              <a:t>DINARSKO KRAŠKE POKRAJINE</a:t>
            </a:r>
            <a:endParaRPr lang="en-US" sz="1400" b="1" dirty="0">
              <a:solidFill>
                <a:schemeClr val="bg1">
                  <a:lumMod val="95000"/>
                </a:schemeClr>
              </a:solidFill>
              <a:latin typeface="Candara" pitchFamily="34" charset="0"/>
            </a:endParaRPr>
          </a:p>
        </p:txBody>
      </p:sp>
      <p:sp>
        <p:nvSpPr>
          <p:cNvPr id="2075" name="AutoShape 27">
            <a:hlinkClick r:id="rId1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20337" y="1127812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sl-SI" sz="3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16" action="ppaction://hlinksldjump"/>
              </a:rPr>
              <a:t>1</a:t>
            </a:r>
            <a:endParaRPr lang="sl-SI" sz="32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076" name="AutoShape 28">
            <a:hlinkClick r:id="rId11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74782" y="3429648"/>
            <a:ext cx="1417155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3" action="ppaction://hlinksldjump"/>
              </a:rPr>
              <a:t>3</a:t>
            </a:r>
            <a:endParaRPr lang="en-US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078" name="AutoShape 30">
            <a:hlinkClick r:id="rId1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444529" y="3449158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6" action="ppaction://hlinksldjump"/>
              </a:rPr>
              <a:t>3</a:t>
            </a:r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 </a:t>
            </a:r>
            <a:endParaRPr lang="en-US" sz="32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079" name="AutoShape 31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268721" y="3449158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8" action="ppaction://hlinksldjump"/>
              </a:rPr>
              <a:t>3</a:t>
            </a:r>
            <a:r>
              <a:rPr lang="sl-SI" sz="3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 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080" name="AutoShape 32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295948" y="2265896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12" action="ppaction://hlinksldjump"/>
              </a:rPr>
              <a:t>2</a:t>
            </a:r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5" action="ppaction://hlinksldjump"/>
              </a:rPr>
              <a:t> </a:t>
            </a:r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endParaRPr lang="en-US" sz="32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081" name="AutoShape 33">
            <a:hlinkClick r:id="rId1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252547" y="4572000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10" action="ppaction://hlinksldjump"/>
              </a:rPr>
              <a:t>4</a:t>
            </a:r>
            <a:endParaRPr lang="en-US" sz="32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hlinkClick r:id="rId18" action="ppaction://hlinksldjump"/>
            </a:endParaRPr>
          </a:p>
        </p:txBody>
      </p:sp>
      <p:sp>
        <p:nvSpPr>
          <p:cNvPr id="2083" name="AutoShape 3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20338" y="2316266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19" action="ppaction://hlinksldjump"/>
              </a:rPr>
              <a:t>2</a:t>
            </a:r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084" name="AutoShape 36">
            <a:hlinkClick r:id="rId9" action="ppaction://hlinksldjump" highlightClick="1">
              <a:snd r:embed="rId20" name="WHOOSH.WAV"/>
            </a:hlinkClick>
          </p:cNvPr>
          <p:cNvSpPr>
            <a:spLocks noChangeArrowheads="1"/>
          </p:cNvSpPr>
          <p:nvPr/>
        </p:nvSpPr>
        <p:spPr bwMode="auto">
          <a:xfrm>
            <a:off x="6107446" y="1104612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14" action="ppaction://hlinksldjump"/>
              </a:rPr>
              <a:t>1</a:t>
            </a:r>
            <a:endParaRPr lang="en-US" sz="32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hlinkClick r:id="rId9" action="ppaction://hlinksldjump"/>
            </a:endParaRPr>
          </a:p>
        </p:txBody>
      </p:sp>
      <p:sp>
        <p:nvSpPr>
          <p:cNvPr id="2085" name="AutoShape 37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33400" y="5731484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21" action="ppaction://hlinksldjump"/>
              </a:rPr>
              <a:t>5</a:t>
            </a:r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 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086" name="AutoShape 38">
            <a:hlinkClick r:id="rId1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423160" y="5715000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17" action="ppaction://hlinksldjump"/>
              </a:rPr>
              <a:t>5</a:t>
            </a:r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 </a:t>
            </a:r>
            <a:endParaRPr lang="en-US" sz="3200" b="1" dirty="0">
              <a:solidFill>
                <a:schemeClr val="bg1">
                  <a:lumMod val="95000"/>
                </a:schemeClr>
              </a:solidFill>
              <a:effectDag name="">
                <a:cont type="tree" name="">
                  <a:effect ref="fillLine"/>
                  <a:outerShdw dist="38100" dir="13500000" algn="br">
                    <a:srgbClr val="FFFFFF"/>
                  </a:outerShdw>
                </a:cont>
                <a:cont type="tree" name="">
                  <a:effect ref="fillLine"/>
                  <a:outerShdw dist="38100" dir="2700000" algn="tl">
                    <a:srgbClr val="999999"/>
                  </a:outerShdw>
                </a:cont>
                <a:effect ref="fillLine"/>
              </a:effectDag>
              <a:latin typeface="Calibri" panose="020F0502020204030204" pitchFamily="34" charset="0"/>
            </a:endParaRPr>
          </a:p>
        </p:txBody>
      </p:sp>
      <p:sp>
        <p:nvSpPr>
          <p:cNvPr id="2087" name="AutoShape 39">
            <a:hlinkClick r:id="rId1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4252547" y="5715000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18" action="ppaction://hlinksldjump"/>
              </a:rPr>
              <a:t>5</a:t>
            </a:r>
            <a:endParaRPr lang="en-US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088" name="AutoShape 40">
            <a:hlinkClick r:id="rId2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061123" y="5715000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22" action="ppaction://hlinksldjump"/>
              </a:rPr>
              <a:t>5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7803258" y="268182"/>
            <a:ext cx="1721741" cy="830997"/>
          </a:xfrm>
          <a:prstGeom prst="rect">
            <a:avLst/>
          </a:prstGeom>
          <a:solidFill>
            <a:srgbClr val="339966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2000" b="1" dirty="0" smtClean="0">
                <a:solidFill>
                  <a:schemeClr val="bg1">
                    <a:lumMod val="95000"/>
                  </a:schemeClr>
                </a:solidFill>
                <a:latin typeface="Candara" pitchFamily="34" charset="0"/>
              </a:rPr>
              <a:t>5. </a:t>
            </a:r>
            <a:r>
              <a:rPr lang="sl-SI" sz="1400" b="1" dirty="0" smtClean="0">
                <a:solidFill>
                  <a:schemeClr val="bg1">
                    <a:lumMod val="95000"/>
                  </a:schemeClr>
                </a:solidFill>
                <a:latin typeface="Candara" pitchFamily="34" charset="0"/>
              </a:rPr>
              <a:t>OBSREDOZEMSKE POKRAJINE</a:t>
            </a:r>
            <a:endParaRPr lang="en-US" sz="1400" b="1" dirty="0">
              <a:solidFill>
                <a:schemeClr val="bg1">
                  <a:lumMod val="95000"/>
                </a:schemeClr>
              </a:solidFill>
              <a:latin typeface="Candara" pitchFamily="34" charset="0"/>
            </a:endParaRP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9750074" y="329738"/>
            <a:ext cx="1679925" cy="707886"/>
          </a:xfrm>
          <a:prstGeom prst="rect">
            <a:avLst/>
          </a:prstGeom>
          <a:solidFill>
            <a:srgbClr val="339966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2000" b="1" dirty="0">
                <a:solidFill>
                  <a:schemeClr val="bg1">
                    <a:lumMod val="95000"/>
                  </a:schemeClr>
                </a:solidFill>
                <a:latin typeface="Candara" pitchFamily="34" charset="0"/>
              </a:rPr>
              <a:t>6</a:t>
            </a:r>
            <a:r>
              <a:rPr lang="sl-SI" sz="2000" b="1" dirty="0" smtClean="0">
                <a:solidFill>
                  <a:schemeClr val="bg1">
                    <a:lumMod val="95000"/>
                  </a:schemeClr>
                </a:solidFill>
                <a:latin typeface="Candara" pitchFamily="34" charset="0"/>
              </a:rPr>
              <a:t>. KULTURNA DEDIŠČINA</a:t>
            </a:r>
            <a:endParaRPr lang="en-US" sz="2000" b="1" dirty="0">
              <a:solidFill>
                <a:schemeClr val="bg1">
                  <a:lumMod val="95000"/>
                </a:schemeClr>
              </a:solidFill>
              <a:latin typeface="Candara" pitchFamily="34" charset="0"/>
            </a:endParaRPr>
          </a:p>
        </p:txBody>
      </p:sp>
      <p:sp>
        <p:nvSpPr>
          <p:cNvPr id="29" name="AutoShape 36">
            <a:hlinkClick r:id="rId9" action="ppaction://hlinksldjump" highlightClick="1">
              <a:snd r:embed="rId20" name="WHOOSH.WAV"/>
            </a:hlinkClick>
          </p:cNvPr>
          <p:cNvSpPr>
            <a:spLocks noChangeArrowheads="1"/>
          </p:cNvSpPr>
          <p:nvPr/>
        </p:nvSpPr>
        <p:spPr bwMode="auto">
          <a:xfrm>
            <a:off x="7927391" y="1119959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23" action="ppaction://hlinksldjump"/>
              </a:rPr>
              <a:t>1</a:t>
            </a:r>
            <a:endParaRPr lang="en-US" sz="32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hlinkClick r:id="rId9" action="ppaction://hlinksldjump"/>
            </a:endParaRPr>
          </a:p>
        </p:txBody>
      </p:sp>
      <p:sp>
        <p:nvSpPr>
          <p:cNvPr id="30" name="AutoShape 36">
            <a:hlinkClick r:id="rId9" action="ppaction://hlinksldjump" highlightClick="1">
              <a:snd r:embed="rId20" name="WHOOSH.WAV"/>
            </a:hlinkClick>
          </p:cNvPr>
          <p:cNvSpPr>
            <a:spLocks noChangeArrowheads="1"/>
          </p:cNvSpPr>
          <p:nvPr/>
        </p:nvSpPr>
        <p:spPr bwMode="auto">
          <a:xfrm>
            <a:off x="9733510" y="1127812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24" action="ppaction://hlinksldjump"/>
              </a:rPr>
              <a:t>1</a:t>
            </a:r>
            <a:endParaRPr lang="en-US" sz="32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hlinkClick r:id="rId9" action="ppaction://hlinksldjump"/>
            </a:endParaRPr>
          </a:p>
        </p:txBody>
      </p:sp>
      <p:sp>
        <p:nvSpPr>
          <p:cNvPr id="31" name="AutoShape 10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13670" y="2283650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25" action="ppaction://hlinksldjump"/>
              </a:rPr>
              <a:t>2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2" name="AutoShape 10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750075" y="2309019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26" action="ppaction://hlinksldjump"/>
              </a:rPr>
              <a:t>2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3" name="AutoShape 31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895147" y="3449158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27" action="ppaction://hlinksldjump"/>
              </a:rPr>
              <a:t>3</a:t>
            </a:r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8" action="ppaction://hlinksldjump"/>
              </a:rPr>
              <a:t> </a:t>
            </a:r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4" name="AutoShape 31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741131" y="3435906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28" action="ppaction://hlinksldjump"/>
              </a:rPr>
              <a:t>3</a:t>
            </a:r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8" action="ppaction://hlinksldjump"/>
              </a:rPr>
              <a:t> </a:t>
            </a:r>
            <a:r>
              <a:rPr lang="sl-SI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5" name="AutoShape 18">
            <a:hlinkClick r:id="rId1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27391" y="4580896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29" action="ppaction://hlinksldjump"/>
              </a:rPr>
              <a:t>4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6" name="AutoShape 18">
            <a:hlinkClick r:id="rId1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733510" y="4572000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30" action="ppaction://hlinksldjump"/>
              </a:rPr>
              <a:t>4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7" name="AutoShape 40">
            <a:hlinkClick r:id="rId2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36155" y="5689443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31" action="ppaction://hlinksldjump"/>
              </a:rPr>
              <a:t>5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8" name="AutoShape 40">
            <a:hlinkClick r:id="rId2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733510" y="5715000"/>
            <a:ext cx="1371600" cy="914400"/>
          </a:xfrm>
          <a:prstGeom prst="actionButtonBlank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hlinkClick r:id="rId32" action="ppaction://hlinksldjump"/>
              </a:rPr>
              <a:t>5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1" grpId="0" animBg="1" autoUpdateAnimBg="0"/>
      <p:bldP spid="2072" grpId="0" animBg="1" autoUpdateAnimBg="0"/>
      <p:bldP spid="2073" grpId="0" animBg="1" autoUpdateAnimBg="0"/>
      <p:bldP spid="2074" grpId="0" animBg="1" autoUpdateAnimBg="0"/>
      <p:bldP spid="27" grpId="0" animBg="1" autoUpdateAnimBg="0"/>
      <p:bldP spid="28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32" name="Group 8"/>
          <p:cNvGrpSpPr>
            <a:grpSpLocks/>
          </p:cNvGrpSpPr>
          <p:nvPr/>
        </p:nvGrpSpPr>
        <p:grpSpPr bwMode="auto">
          <a:xfrm>
            <a:off x="5143500" y="5943600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6633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6634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CC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CC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998936" y="547711"/>
            <a:ext cx="8229600" cy="3046988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Prevladujeta APNENEC IN DOLOMIT.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Apnenec prepušča vodo.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Rečno omrežje je REDKO, ker zaradi prepustnosti tal vode odtekajo v notranjost. Večina rek je ponikalnic, manj je površinskih.</a:t>
            </a:r>
            <a:endParaRPr lang="sl-SI" sz="3200" b="1" dirty="0" smtClean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1295399" y="3500797"/>
            <a:ext cx="9601200" cy="2057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2800" dirty="0" smtClean="0">
                <a:latin typeface="Candara" pitchFamily="34" charset="0"/>
              </a:rPr>
              <a:t>Katera kamnina prevladuje v kamninski zgradbi in</a:t>
            </a:r>
          </a:p>
          <a:p>
            <a:r>
              <a:rPr lang="sl-SI" sz="2800" dirty="0">
                <a:latin typeface="Candara" pitchFamily="34" charset="0"/>
              </a:rPr>
              <a:t>k</a:t>
            </a:r>
            <a:r>
              <a:rPr lang="sl-SI" sz="2800" dirty="0" smtClean="0">
                <a:latin typeface="Candara" pitchFamily="34" charset="0"/>
              </a:rPr>
              <a:t>akšne so njene lastnosti?</a:t>
            </a:r>
          </a:p>
          <a:p>
            <a:r>
              <a:rPr lang="sl-SI" sz="2800" dirty="0" smtClean="0">
                <a:latin typeface="Candara" pitchFamily="34" charset="0"/>
              </a:rPr>
              <a:t>Pojasni, zakaj je rečno omrežje v </a:t>
            </a:r>
            <a:r>
              <a:rPr lang="sl-SI" sz="2800" dirty="0" err="1" smtClean="0">
                <a:latin typeface="Candara" pitchFamily="34" charset="0"/>
              </a:rPr>
              <a:t>Dinarskokraških</a:t>
            </a:r>
            <a:endParaRPr lang="sl-SI" sz="2800" dirty="0" smtClean="0">
              <a:latin typeface="Candara" pitchFamily="34" charset="0"/>
            </a:endParaRPr>
          </a:p>
          <a:p>
            <a:r>
              <a:rPr lang="sl-SI" sz="2800" dirty="0" smtClean="0">
                <a:latin typeface="Candara" pitchFamily="34" charset="0"/>
              </a:rPr>
              <a:t>pokrajinah redko?</a:t>
            </a:r>
            <a:endParaRPr lang="sl-SI" sz="2800" dirty="0">
              <a:latin typeface="Candara" pitchFamily="34" charset="0"/>
            </a:endParaRPr>
          </a:p>
        </p:txBody>
      </p:sp>
      <p:pic>
        <p:nvPicPr>
          <p:cNvPr id="9" name="Picture 4" descr="Rezultat iskanja slik za ponikaln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662953" cy="200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6" name="Group 8"/>
          <p:cNvGrpSpPr>
            <a:grpSpLocks/>
          </p:cNvGrpSpPr>
          <p:nvPr/>
        </p:nvGrpSpPr>
        <p:grpSpPr bwMode="auto">
          <a:xfrm>
            <a:off x="5143500" y="5748063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7657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7658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CC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CC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981200" y="762001"/>
            <a:ext cx="8229600" cy="3785652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POV</a:t>
            </a: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RŠINSKI KRAŠKI POJAVI: uvala, vrtača, kraško polje, presihajoče jezero, škraplje, kraški izvir, požiralniki.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PODZEMNI KRAŠKI POJAVI: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jama, brezno, kapniki, stebri, ponvice </a:t>
            </a:r>
            <a:endParaRPr lang="sl-SI" sz="3200" b="1" dirty="0" smtClean="0">
              <a:solidFill>
                <a:schemeClr val="bg1"/>
              </a:solidFill>
              <a:latin typeface="Candara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en-US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1371600" y="4497559"/>
            <a:ext cx="6553200" cy="9906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3600" dirty="0" smtClean="0">
                <a:latin typeface="Candara" pitchFamily="34" charset="0"/>
              </a:rPr>
              <a:t>Naštej površinske kraške pojave.</a:t>
            </a:r>
          </a:p>
          <a:p>
            <a:r>
              <a:rPr lang="sl-SI" sz="3600" dirty="0" smtClean="0">
                <a:latin typeface="Candara" pitchFamily="34" charset="0"/>
              </a:rPr>
              <a:t>Naštej podzemne kraške pojave.</a:t>
            </a:r>
            <a:endParaRPr lang="sl-SI" sz="3600" dirty="0">
              <a:latin typeface="Candara" pitchFamily="34" charset="0"/>
            </a:endParaRPr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4"/>
          <a:srcRect l="23226" t="16401" r="24013" b="13601"/>
          <a:stretch/>
        </p:blipFill>
        <p:spPr>
          <a:xfrm>
            <a:off x="152400" y="1905000"/>
            <a:ext cx="2574776" cy="1921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80" name="Group 8"/>
          <p:cNvGrpSpPr>
            <a:grpSpLocks/>
          </p:cNvGrpSpPr>
          <p:nvPr/>
        </p:nvGrpSpPr>
        <p:grpSpPr bwMode="auto">
          <a:xfrm>
            <a:off x="5143500" y="5481551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8681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8682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CC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CC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981200" y="762001"/>
            <a:ext cx="8229600" cy="2308324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NEKOČ: živinoreja, gozdarstvo, žagarstvo, delavnice za predelavo lesa, suha roba 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DANES: ovčereja, lesna industrija, vinogradništvo in turizem</a:t>
            </a:r>
            <a:endParaRPr lang="sl-SI" sz="3200" b="1" dirty="0" smtClean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1295399" y="3808988"/>
            <a:ext cx="9601200" cy="1588684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3600" dirty="0" smtClean="0">
                <a:latin typeface="Candara" pitchFamily="34" charset="0"/>
              </a:rPr>
              <a:t>Katere so bile značilne gospodarske dejavnosti </a:t>
            </a:r>
          </a:p>
          <a:p>
            <a:r>
              <a:rPr lang="sl-SI" sz="3600" dirty="0" smtClean="0">
                <a:latin typeface="Candara" pitchFamily="34" charset="0"/>
              </a:rPr>
              <a:t>v </a:t>
            </a:r>
            <a:r>
              <a:rPr lang="sl-SI" sz="3600" dirty="0" err="1" smtClean="0">
                <a:latin typeface="Candara" pitchFamily="34" charset="0"/>
              </a:rPr>
              <a:t>Dinarskokraških</a:t>
            </a:r>
            <a:r>
              <a:rPr lang="sl-SI" sz="3600" dirty="0" smtClean="0">
                <a:latin typeface="Candara" pitchFamily="34" charset="0"/>
              </a:rPr>
              <a:t> pokrajinah v preteklosti in</a:t>
            </a:r>
          </a:p>
          <a:p>
            <a:r>
              <a:rPr lang="sl-SI" sz="3600" dirty="0" smtClean="0">
                <a:latin typeface="Candara" pitchFamily="34" charset="0"/>
              </a:rPr>
              <a:t>Katere so danes?</a:t>
            </a:r>
            <a:endParaRPr lang="sl-SI" sz="3600" dirty="0">
              <a:latin typeface="Candara" pitchFamily="34" charset="0"/>
            </a:endParaRPr>
          </a:p>
        </p:txBody>
      </p:sp>
      <p:pic>
        <p:nvPicPr>
          <p:cNvPr id="9" name="Picture 8" descr="Rezultat iskanja slik za suha roba nekoč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02" y="269948"/>
            <a:ext cx="1978395" cy="197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zultat iskanja slik za lesna industrija kočevj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2037893"/>
            <a:ext cx="2102644" cy="140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80" name="Group 8"/>
          <p:cNvGrpSpPr>
            <a:grpSpLocks/>
          </p:cNvGrpSpPr>
          <p:nvPr/>
        </p:nvGrpSpPr>
        <p:grpSpPr bwMode="auto">
          <a:xfrm>
            <a:off x="5143500" y="5494803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8681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8682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CC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CC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828800" y="687097"/>
            <a:ext cx="8229600" cy="1323439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Na jugozahodnem delu Slovenije.</a:t>
            </a:r>
          </a:p>
          <a:p>
            <a:pPr algn="ctr" eaLnBrk="0" hangingPunct="0">
              <a:spcBef>
                <a:spcPct val="50000"/>
              </a:spcBef>
            </a:pPr>
            <a:endParaRPr lang="en-US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1295399" y="2590800"/>
            <a:ext cx="9601200" cy="914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3600" dirty="0" smtClean="0">
                <a:latin typeface="Candara" pitchFamily="34" charset="0"/>
              </a:rPr>
              <a:t>Kje ležijo </a:t>
            </a:r>
            <a:r>
              <a:rPr lang="sl-SI" sz="3600" dirty="0" err="1" smtClean="0">
                <a:latin typeface="Candara" pitchFamily="34" charset="0"/>
              </a:rPr>
              <a:t>Obsredozemske</a:t>
            </a:r>
            <a:r>
              <a:rPr lang="sl-SI" sz="3600" dirty="0" smtClean="0">
                <a:latin typeface="Candara" pitchFamily="34" charset="0"/>
              </a:rPr>
              <a:t> pokrajine?</a:t>
            </a:r>
            <a:endParaRPr lang="sl-SI" sz="3600" dirty="0">
              <a:latin typeface="Candara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810000"/>
            <a:ext cx="4105646" cy="2832749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382" y="3856521"/>
            <a:ext cx="4002481" cy="273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30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80" name="Group 8"/>
          <p:cNvGrpSpPr>
            <a:grpSpLocks/>
          </p:cNvGrpSpPr>
          <p:nvPr/>
        </p:nvGrpSpPr>
        <p:grpSpPr bwMode="auto">
          <a:xfrm>
            <a:off x="5143500" y="5461673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8681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8682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CC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CC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425669" y="457200"/>
            <a:ext cx="8229600" cy="1815882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1. Flišne pokrajine </a:t>
            </a:r>
            <a:r>
              <a:rPr lang="sl-SI" sz="3200" b="1" dirty="0" smtClean="0">
                <a:solidFill>
                  <a:srgbClr val="C4EE9A"/>
                </a:solidFill>
                <a:latin typeface="Candara" pitchFamily="34" charset="0"/>
              </a:rPr>
              <a:t>(Goriška Brda, Vipavska dolina, Brkini, Koprsko gričevje)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2. Kraške pokrajine </a:t>
            </a:r>
            <a:r>
              <a:rPr lang="sl-SI" sz="3200" b="1" dirty="0" smtClean="0">
                <a:solidFill>
                  <a:srgbClr val="C4EE9A"/>
                </a:solidFill>
                <a:latin typeface="Candara" pitchFamily="34" charset="0"/>
              </a:rPr>
              <a:t>(Kras)</a:t>
            </a:r>
            <a:endParaRPr lang="sl-SI" sz="3200" b="1" dirty="0" smtClean="0">
              <a:solidFill>
                <a:srgbClr val="C4EE9A"/>
              </a:solidFill>
              <a:latin typeface="Candara" pitchFamily="34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1295400" y="3657600"/>
            <a:ext cx="9601200" cy="11430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3600" dirty="0" smtClean="0">
                <a:latin typeface="Candara" pitchFamily="34" charset="0"/>
              </a:rPr>
              <a:t>Kako razdelimo </a:t>
            </a:r>
            <a:r>
              <a:rPr lang="sl-SI" sz="3600" dirty="0" err="1" smtClean="0">
                <a:latin typeface="Candara" pitchFamily="34" charset="0"/>
              </a:rPr>
              <a:t>Obsredozemske</a:t>
            </a:r>
            <a:r>
              <a:rPr lang="sl-SI" sz="3600" dirty="0" smtClean="0">
                <a:latin typeface="Candara" pitchFamily="34" charset="0"/>
              </a:rPr>
              <a:t> pokrajine</a:t>
            </a:r>
            <a:r>
              <a:rPr lang="sl-SI" sz="3600" dirty="0" smtClean="0">
                <a:latin typeface="Candara" pitchFamily="34" charset="0"/>
              </a:rPr>
              <a:t>?</a:t>
            </a:r>
          </a:p>
          <a:p>
            <a:r>
              <a:rPr lang="sl-SI" sz="3600" dirty="0" smtClean="0">
                <a:latin typeface="Candara" pitchFamily="34" charset="0"/>
              </a:rPr>
              <a:t>S pomočjo zemljevida poišči primere.</a:t>
            </a:r>
            <a:endParaRPr lang="sl-SI" sz="3600" dirty="0">
              <a:latin typeface="Candara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012531"/>
            <a:ext cx="4114800" cy="1512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635" y="1451154"/>
            <a:ext cx="3259965" cy="185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2096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80" name="Group 8"/>
          <p:cNvGrpSpPr>
            <a:grpSpLocks/>
          </p:cNvGrpSpPr>
          <p:nvPr/>
        </p:nvGrpSpPr>
        <p:grpSpPr bwMode="auto">
          <a:xfrm>
            <a:off x="5143500" y="5494803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8681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8682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CC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CC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981200" y="762001"/>
            <a:ext cx="8229600" cy="2554545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FLIŠ je </a:t>
            </a: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kamnina sestavljena iz laporje in peščenjaka.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APNENEC.</a:t>
            </a:r>
            <a:endParaRPr lang="sl-SI" sz="3200" b="1" dirty="0" smtClean="0">
              <a:solidFill>
                <a:schemeClr val="bg1"/>
              </a:solidFill>
              <a:latin typeface="Candara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en-US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1295399" y="3657600"/>
            <a:ext cx="9601200" cy="1126444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3600" dirty="0" smtClean="0">
                <a:latin typeface="Candara" pitchFamily="34" charset="0"/>
              </a:rPr>
              <a:t>Kateri kamnini sestavljata </a:t>
            </a:r>
            <a:r>
              <a:rPr lang="sl-SI" sz="3600" dirty="0" err="1" smtClean="0">
                <a:latin typeface="Candara" pitchFamily="34" charset="0"/>
              </a:rPr>
              <a:t>Obsredozemske</a:t>
            </a:r>
            <a:endParaRPr lang="sl-SI" sz="3600" dirty="0">
              <a:latin typeface="Candara" pitchFamily="34" charset="0"/>
            </a:endParaRPr>
          </a:p>
          <a:p>
            <a:r>
              <a:rPr lang="sl-SI" sz="3600" dirty="0" smtClean="0">
                <a:latin typeface="Candara" pitchFamily="34" charset="0"/>
              </a:rPr>
              <a:t>pokrajine?</a:t>
            </a:r>
            <a:endParaRPr lang="sl-SI" sz="3600" dirty="0">
              <a:latin typeface="Candara" pitchFamily="34" charset="0"/>
            </a:endParaRPr>
          </a:p>
        </p:txBody>
      </p:sp>
      <p:pic>
        <p:nvPicPr>
          <p:cNvPr id="9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6" t="12199" r="41338" b="62601"/>
          <a:stretch>
            <a:fillRect/>
          </a:stretch>
        </p:blipFill>
        <p:spPr bwMode="auto">
          <a:xfrm>
            <a:off x="2667000" y="1582925"/>
            <a:ext cx="180022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Slik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8" t="10802" r="38188" b="58400"/>
          <a:stretch>
            <a:fillRect/>
          </a:stretch>
        </p:blipFill>
        <p:spPr bwMode="auto">
          <a:xfrm>
            <a:off x="7554913" y="1439256"/>
            <a:ext cx="2160587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7731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80" name="Group 8"/>
          <p:cNvGrpSpPr>
            <a:grpSpLocks/>
          </p:cNvGrpSpPr>
          <p:nvPr/>
        </p:nvGrpSpPr>
        <p:grpSpPr bwMode="auto">
          <a:xfrm>
            <a:off x="5143500" y="5458360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8681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8682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CC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CC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019300" y="762001"/>
            <a:ext cx="8229600" cy="3293209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Zaradi VPLIVA MORJA imajo </a:t>
            </a:r>
            <a:r>
              <a:rPr lang="sl-SI" sz="3200" b="1" dirty="0" err="1" smtClean="0">
                <a:solidFill>
                  <a:schemeClr val="bg1"/>
                </a:solidFill>
                <a:latin typeface="Candara" pitchFamily="34" charset="0"/>
              </a:rPr>
              <a:t>Obsredozemske</a:t>
            </a: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 pokrajine VIŠJE TEMPERATURE KOT OSTALA Slovenija.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Rastline zaradi višjih temperatur spomladi prej cvetijo, poleti prej dozorijo, nekatere rastline ne odvržejo listov.</a:t>
            </a:r>
            <a:endParaRPr lang="en-US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342900" y="4117717"/>
            <a:ext cx="9639300" cy="1279955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2800" dirty="0" smtClean="0">
                <a:latin typeface="Candara" pitchFamily="34" charset="0"/>
              </a:rPr>
              <a:t>Kakšen vpliv ima morje na podnebje </a:t>
            </a:r>
            <a:r>
              <a:rPr lang="sl-SI" sz="2800" dirty="0" err="1" smtClean="0">
                <a:latin typeface="Candara" pitchFamily="34" charset="0"/>
              </a:rPr>
              <a:t>Obsredozemskih</a:t>
            </a:r>
            <a:r>
              <a:rPr lang="sl-SI" sz="2800" dirty="0" smtClean="0">
                <a:latin typeface="Candara" pitchFamily="34" charset="0"/>
              </a:rPr>
              <a:t> pokrajin</a:t>
            </a:r>
            <a:r>
              <a:rPr lang="sl-SI" sz="2800" dirty="0" smtClean="0">
                <a:latin typeface="Candara" pitchFamily="34" charset="0"/>
              </a:rPr>
              <a:t>?</a:t>
            </a:r>
          </a:p>
          <a:p>
            <a:r>
              <a:rPr lang="sl-SI" sz="2800" dirty="0">
                <a:latin typeface="Candara" pitchFamily="34" charset="0"/>
              </a:rPr>
              <a:t>Opiši posebnosti rastlinstva v </a:t>
            </a:r>
            <a:r>
              <a:rPr lang="sl-SI" sz="2800" dirty="0" err="1">
                <a:latin typeface="Candara" pitchFamily="34" charset="0"/>
              </a:rPr>
              <a:t>Obsredozemskih</a:t>
            </a:r>
            <a:r>
              <a:rPr lang="sl-SI" sz="2800" dirty="0">
                <a:latin typeface="Candara" pitchFamily="34" charset="0"/>
              </a:rPr>
              <a:t> </a:t>
            </a:r>
            <a:r>
              <a:rPr lang="sl-SI" sz="2800" dirty="0" smtClean="0">
                <a:latin typeface="Candara" pitchFamily="34" charset="0"/>
              </a:rPr>
              <a:t>Pokrajinah.</a:t>
            </a:r>
            <a:endParaRPr lang="sl-SI" sz="2800" dirty="0">
              <a:latin typeface="Candara" pitchFamily="34" charset="0"/>
            </a:endParaRPr>
          </a:p>
        </p:txBody>
      </p:sp>
      <p:pic>
        <p:nvPicPr>
          <p:cNvPr id="9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9" t="23399" r="42912" b="16402"/>
          <a:stretch>
            <a:fillRect/>
          </a:stretch>
        </p:blipFill>
        <p:spPr bwMode="auto">
          <a:xfrm>
            <a:off x="219075" y="381000"/>
            <a:ext cx="1708671" cy="153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9" t="20601" r="43700" b="16400"/>
          <a:stretch>
            <a:fillRect/>
          </a:stretch>
        </p:blipFill>
        <p:spPr bwMode="auto">
          <a:xfrm>
            <a:off x="223920" y="2057400"/>
            <a:ext cx="1690688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Slika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23399" r="48425" b="17801"/>
          <a:stretch>
            <a:fillRect/>
          </a:stretch>
        </p:blipFill>
        <p:spPr bwMode="auto">
          <a:xfrm>
            <a:off x="10405898" y="152400"/>
            <a:ext cx="15430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Slika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9202" r="46851" b="17799"/>
          <a:stretch>
            <a:fillRect/>
          </a:stretch>
        </p:blipFill>
        <p:spPr bwMode="auto">
          <a:xfrm>
            <a:off x="10405898" y="1888225"/>
            <a:ext cx="1530350" cy="16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lika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24385" r="45451" b="16803"/>
          <a:stretch>
            <a:fillRect/>
          </a:stretch>
        </p:blipFill>
        <p:spPr bwMode="auto">
          <a:xfrm>
            <a:off x="10413781" y="3676651"/>
            <a:ext cx="1535167" cy="143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5294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80" name="Group 8"/>
          <p:cNvGrpSpPr>
            <a:grpSpLocks/>
          </p:cNvGrpSpPr>
          <p:nvPr/>
        </p:nvGrpSpPr>
        <p:grpSpPr bwMode="auto">
          <a:xfrm>
            <a:off x="5143500" y="5458360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8681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8682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CC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CC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981200" y="762001"/>
            <a:ext cx="8229600" cy="2800767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NEKOČ: vinogradništvo, sadjarstvo, </a:t>
            </a:r>
            <a:r>
              <a:rPr lang="sl-SI" sz="3200" b="1" dirty="0" err="1" smtClean="0">
                <a:solidFill>
                  <a:schemeClr val="bg1"/>
                </a:solidFill>
                <a:latin typeface="Candara" pitchFamily="34" charset="0"/>
              </a:rPr>
              <a:t>oljkarstvo</a:t>
            </a: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, reja drobnice, solinarstvo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DANES: vinogradništvo, zelenjadarstvo,  sadjarstvo, industrija, gojenje rib in školjk, t</a:t>
            </a: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urizem.</a:t>
            </a: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 </a:t>
            </a:r>
            <a:endParaRPr lang="en-US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342900" y="4072473"/>
            <a:ext cx="11468100" cy="12192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2800" dirty="0">
                <a:latin typeface="Candara" pitchFamily="34" charset="0"/>
              </a:rPr>
              <a:t>Katere so bile značilne gospodarske dejavnosti </a:t>
            </a:r>
            <a:r>
              <a:rPr lang="sl-SI" sz="2800" dirty="0" smtClean="0">
                <a:latin typeface="Candara" pitchFamily="34" charset="0"/>
              </a:rPr>
              <a:t>v </a:t>
            </a:r>
            <a:r>
              <a:rPr lang="sl-SI" sz="2800" dirty="0" err="1">
                <a:latin typeface="Candara" pitchFamily="34" charset="0"/>
              </a:rPr>
              <a:t>Dinarskokraških</a:t>
            </a:r>
            <a:r>
              <a:rPr lang="sl-SI" sz="2800" dirty="0">
                <a:latin typeface="Candara" pitchFamily="34" charset="0"/>
              </a:rPr>
              <a:t> </a:t>
            </a:r>
            <a:r>
              <a:rPr lang="sl-SI" sz="2800" dirty="0" smtClean="0">
                <a:latin typeface="Candara" pitchFamily="34" charset="0"/>
              </a:rPr>
              <a:t>pokrajinah</a:t>
            </a:r>
          </a:p>
          <a:p>
            <a:r>
              <a:rPr lang="sl-SI" sz="2800" dirty="0" smtClean="0">
                <a:latin typeface="Candara" pitchFamily="34" charset="0"/>
              </a:rPr>
              <a:t>v </a:t>
            </a:r>
            <a:r>
              <a:rPr lang="sl-SI" sz="2800" dirty="0">
                <a:latin typeface="Candara" pitchFamily="34" charset="0"/>
              </a:rPr>
              <a:t>preteklosti </a:t>
            </a:r>
            <a:r>
              <a:rPr lang="sl-SI" sz="2800" dirty="0" smtClean="0">
                <a:latin typeface="Candara" pitchFamily="34" charset="0"/>
              </a:rPr>
              <a:t>in Katere </a:t>
            </a:r>
            <a:r>
              <a:rPr lang="sl-SI" sz="2800" dirty="0">
                <a:latin typeface="Candara" pitchFamily="34" charset="0"/>
              </a:rPr>
              <a:t>so danes?</a:t>
            </a:r>
          </a:p>
        </p:txBody>
      </p:sp>
    </p:spTree>
    <p:extLst>
      <p:ext uri="{BB962C8B-B14F-4D97-AF65-F5344CB8AC3E}">
        <p14:creationId xmlns:p14="http://schemas.microsoft.com/office/powerpoint/2010/main" val="2936368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80" name="Group 8"/>
          <p:cNvGrpSpPr>
            <a:grpSpLocks/>
          </p:cNvGrpSpPr>
          <p:nvPr/>
        </p:nvGrpSpPr>
        <p:grpSpPr bwMode="auto">
          <a:xfrm>
            <a:off x="5181600" y="5499653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8681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8682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CC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CC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981200" y="762001"/>
            <a:ext cx="8229600" cy="1815882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Kravji Bal v Bohinju, ovčarski </a:t>
            </a: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bal </a:t>
            </a: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na Jezerskem.</a:t>
            </a:r>
          </a:p>
          <a:p>
            <a:pPr algn="ctr" eaLnBrk="0" hangingPunct="0">
              <a:spcBef>
                <a:spcPct val="50000"/>
              </a:spcBef>
            </a:pPr>
            <a:endParaRPr lang="en-US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533400" y="2743200"/>
            <a:ext cx="10401300" cy="1295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3600" dirty="0" smtClean="0">
                <a:latin typeface="Candara" pitchFamily="34" charset="0"/>
              </a:rPr>
              <a:t>Kateri praznik spominja na prihod </a:t>
            </a:r>
          </a:p>
          <a:p>
            <a:r>
              <a:rPr lang="sl-SI" sz="3600" dirty="0" smtClean="0">
                <a:latin typeface="Candara" pitchFamily="34" charset="0"/>
              </a:rPr>
              <a:t>pastirjev s planine nazaj v dolino?</a:t>
            </a:r>
            <a:endParaRPr lang="sl-SI" sz="3600" dirty="0">
              <a:latin typeface="Candara" pitchFamily="34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8600" y="2209800"/>
            <a:ext cx="3996581" cy="250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31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80" name="Group 8"/>
          <p:cNvGrpSpPr>
            <a:grpSpLocks/>
          </p:cNvGrpSpPr>
          <p:nvPr/>
        </p:nvGrpSpPr>
        <p:grpSpPr bwMode="auto">
          <a:xfrm>
            <a:off x="5143500" y="5781676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8681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8682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CC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CC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28600" y="762001"/>
            <a:ext cx="6515100" cy="2277547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KLAVŽE.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2000" dirty="0">
                <a:solidFill>
                  <a:srgbClr val="C4EE9A"/>
                </a:solidFill>
              </a:rPr>
              <a:t>Klavže so visoke vodne pregrade namenjene zadrževanju in zbiranju vode za plavljenje lesa do rudnikov in nižjih predelov, kjer so les potrebovali za izdelavo podpornikov v rovih ali za kurjavo ali za pridobivanje oglja</a:t>
            </a:r>
            <a:r>
              <a:rPr lang="sl-SI" sz="2000" dirty="0" smtClean="0">
                <a:solidFill>
                  <a:srgbClr val="C4EE9A"/>
                </a:solidFill>
              </a:rPr>
              <a:t>.</a:t>
            </a:r>
            <a:endParaRPr lang="sl-SI" sz="2000" dirty="0">
              <a:solidFill>
                <a:srgbClr val="C4EE9A"/>
              </a:solidFill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228600" y="3528359"/>
            <a:ext cx="6515100" cy="2057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3600" dirty="0" smtClean="0">
                <a:latin typeface="Candara" pitchFamily="34" charset="0"/>
              </a:rPr>
              <a:t>Katero </a:t>
            </a:r>
            <a:r>
              <a:rPr lang="sl-SI" sz="3600" dirty="0" smtClean="0">
                <a:latin typeface="Candara" pitchFamily="34" charset="0"/>
              </a:rPr>
              <a:t>zgradbo </a:t>
            </a:r>
            <a:r>
              <a:rPr lang="sl-SI" sz="3600" dirty="0" smtClean="0">
                <a:latin typeface="Candara" pitchFamily="34" charset="0"/>
              </a:rPr>
              <a:t>prikazuje slika?</a:t>
            </a:r>
          </a:p>
          <a:p>
            <a:r>
              <a:rPr lang="sl-SI" sz="3600" dirty="0" smtClean="0">
                <a:latin typeface="Candara" pitchFamily="34" charset="0"/>
              </a:rPr>
              <a:t>Za kateri kraj je značilna?</a:t>
            </a:r>
            <a:endParaRPr lang="sl-SI" sz="3600" dirty="0">
              <a:latin typeface="Candara" pitchFamily="34" charset="0"/>
            </a:endParaRPr>
          </a:p>
        </p:txBody>
      </p:sp>
      <p:pic>
        <p:nvPicPr>
          <p:cNvPr id="9" name="Picture 2" descr="Povezana sli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1395191"/>
            <a:ext cx="4938569" cy="328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8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9" name="Group 7"/>
          <p:cNvGrpSpPr>
            <a:grpSpLocks/>
          </p:cNvGrpSpPr>
          <p:nvPr/>
        </p:nvGrpSpPr>
        <p:grpSpPr bwMode="auto">
          <a:xfrm>
            <a:off x="5143500" y="5458360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3080" name="AutoShape 8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sl-SI">
                <a:latin typeface="Candara" pitchFamily="34" charset="0"/>
              </a:endParaRPr>
            </a:p>
          </p:txBody>
        </p:sp>
        <p:sp>
          <p:nvSpPr>
            <p:cNvPr id="3081" name="Text Box 9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17409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304800" y="2743200"/>
            <a:ext cx="10629900" cy="7620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3600" dirty="0" smtClean="0">
                <a:latin typeface="Candara" pitchFamily="34" charset="0"/>
              </a:rPr>
              <a:t>V katerem delu Slovenije ležijo Alpske pokrajine?</a:t>
            </a:r>
            <a:endParaRPr lang="sl-SI" sz="3600" dirty="0">
              <a:latin typeface="Candara" pitchFamily="34" charset="0"/>
            </a:endParaRP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981200" y="762001"/>
            <a:ext cx="8229600" cy="584775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V severozahodnem delu Slovenije.</a:t>
            </a:r>
            <a:endParaRPr lang="en-US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657600"/>
            <a:ext cx="4239213" cy="2998075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5"/>
          <a:srcRect b="8599"/>
          <a:stretch/>
        </p:blipFill>
        <p:spPr>
          <a:xfrm>
            <a:off x="271791" y="3670737"/>
            <a:ext cx="4409418" cy="297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80" name="Group 8"/>
          <p:cNvGrpSpPr>
            <a:grpSpLocks/>
          </p:cNvGrpSpPr>
          <p:nvPr/>
        </p:nvGrpSpPr>
        <p:grpSpPr bwMode="auto">
          <a:xfrm>
            <a:off x="5181600" y="5512905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8681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8682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CC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CC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533400" y="762001"/>
            <a:ext cx="6629400" cy="2308324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Plavajoči mlin na reki Muri.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Flosarstvo ali splavarstvo, ki je bilo nekoč namenjeno prevažanju izdelkov, danes pa turizmu</a:t>
            </a: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.</a:t>
            </a:r>
            <a:endParaRPr lang="sl-SI" sz="3200" b="1" dirty="0" smtClean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533400" y="3962400"/>
            <a:ext cx="6743700" cy="8382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3600" dirty="0" smtClean="0">
                <a:latin typeface="Candara" pitchFamily="34" charset="0"/>
              </a:rPr>
              <a:t>Katero dejavnost prikazujeta sliki?</a:t>
            </a:r>
            <a:endParaRPr lang="sl-SI" sz="3600" dirty="0">
              <a:latin typeface="Candara" pitchFamily="34" charset="0"/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4"/>
          <a:srcRect l="20000" t="13800" r="20855" b="20464"/>
          <a:stretch/>
        </p:blipFill>
        <p:spPr>
          <a:xfrm>
            <a:off x="7315200" y="762001"/>
            <a:ext cx="4533900" cy="283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02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80" name="Group 8"/>
          <p:cNvGrpSpPr>
            <a:grpSpLocks/>
          </p:cNvGrpSpPr>
          <p:nvPr/>
        </p:nvGrpSpPr>
        <p:grpSpPr bwMode="auto">
          <a:xfrm>
            <a:off x="5181600" y="5552662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8681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8682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CC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CC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52400" y="762001"/>
            <a:ext cx="5257800" cy="1815882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Bloške smuči. Bloke ali Bloška planota.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err="1" smtClean="0">
                <a:solidFill>
                  <a:schemeClr val="bg1"/>
                </a:solidFill>
                <a:latin typeface="Candara" pitchFamily="34" charset="0"/>
              </a:rPr>
              <a:t>Postonjska</a:t>
            </a: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 jama. Postojna</a:t>
            </a: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.</a:t>
            </a:r>
            <a:endParaRPr lang="sl-SI" sz="3200" b="1" dirty="0" smtClean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76200" y="4308665"/>
            <a:ext cx="5410200" cy="10668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3600" dirty="0" smtClean="0">
                <a:latin typeface="Candara" pitchFamily="34" charset="0"/>
              </a:rPr>
              <a:t>Kaj </a:t>
            </a:r>
            <a:r>
              <a:rPr lang="sl-SI" sz="3600" dirty="0" smtClean="0">
                <a:latin typeface="Candara" pitchFamily="34" charset="0"/>
              </a:rPr>
              <a:t>prikazujeta sliki?</a:t>
            </a:r>
          </a:p>
          <a:p>
            <a:r>
              <a:rPr lang="sl-SI" sz="3600" dirty="0" smtClean="0">
                <a:latin typeface="Candara" pitchFamily="34" charset="0"/>
              </a:rPr>
              <a:t>Za </a:t>
            </a:r>
            <a:r>
              <a:rPr lang="sl-SI" sz="3600" dirty="0" smtClean="0">
                <a:latin typeface="Candara" pitchFamily="34" charset="0"/>
              </a:rPr>
              <a:t>katere kraje </a:t>
            </a:r>
            <a:r>
              <a:rPr lang="sl-SI" sz="3600" dirty="0" smtClean="0">
                <a:latin typeface="Candara" pitchFamily="34" charset="0"/>
              </a:rPr>
              <a:t>sta značilni?</a:t>
            </a:r>
            <a:endParaRPr lang="sl-SI" sz="3600" dirty="0">
              <a:latin typeface="Candara" pitchFamily="34" charset="0"/>
            </a:endParaRPr>
          </a:p>
        </p:txBody>
      </p:sp>
      <p:pic>
        <p:nvPicPr>
          <p:cNvPr id="9" name="Picture 2" descr="Rezultat iskanja slik za JAM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971800"/>
            <a:ext cx="4023078" cy="226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značba mesta vsebine 3"/>
          <p:cNvPicPr>
            <a:picLocks noChangeAspect="1"/>
          </p:cNvPicPr>
          <p:nvPr/>
        </p:nvPicPr>
        <p:blipFill rotWithShape="1">
          <a:blip r:embed="rId5"/>
          <a:srcRect l="21361" t="18133" r="21363" b="13454"/>
          <a:stretch/>
        </p:blipFill>
        <p:spPr>
          <a:xfrm>
            <a:off x="7391400" y="195970"/>
            <a:ext cx="4023078" cy="270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34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80" name="Group 8"/>
          <p:cNvGrpSpPr>
            <a:grpSpLocks/>
          </p:cNvGrpSpPr>
          <p:nvPr/>
        </p:nvGrpSpPr>
        <p:grpSpPr bwMode="auto">
          <a:xfrm>
            <a:off x="5143500" y="5458360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28681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28682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CC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CC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357148" y="2362200"/>
            <a:ext cx="2743200" cy="584775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Soline.</a:t>
            </a:r>
            <a:endParaRPr lang="en-US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1333500" y="3886200"/>
            <a:ext cx="4076700" cy="914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3600" dirty="0" smtClean="0">
                <a:latin typeface="Candara" pitchFamily="34" charset="0"/>
              </a:rPr>
              <a:t>Kaj prikazuje slika?</a:t>
            </a:r>
            <a:endParaRPr lang="sl-SI" sz="3600" dirty="0">
              <a:latin typeface="Candara" pitchFamily="34" charset="0"/>
            </a:endParaRPr>
          </a:p>
        </p:txBody>
      </p:sp>
      <p:pic>
        <p:nvPicPr>
          <p:cNvPr id="9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465" y="533400"/>
            <a:ext cx="556858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662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81400" y="2209800"/>
            <a:ext cx="5257800" cy="566738"/>
          </a:xfrm>
        </p:spPr>
        <p:txBody>
          <a:bodyPr/>
          <a:lstStyle/>
          <a:p>
            <a:pPr algn="ctr"/>
            <a:r>
              <a:rPr lang="sl-SI" dirty="0" smtClean="0"/>
              <a:t>Vir:</a:t>
            </a:r>
            <a:endParaRPr lang="sl-SI" dirty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3276600" y="2971800"/>
            <a:ext cx="5486400" cy="804862"/>
          </a:xfrm>
        </p:spPr>
        <p:txBody>
          <a:bodyPr/>
          <a:lstStyle/>
          <a:p>
            <a:pPr algn="ctr"/>
            <a:r>
              <a:rPr lang="sl-SI" sz="2000" dirty="0" smtClean="0"/>
              <a:t>Pripravila: Irena Čermelj</a:t>
            </a:r>
            <a:endParaRPr lang="sl-SI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9" name="Group 11"/>
          <p:cNvGrpSpPr>
            <a:grpSpLocks/>
          </p:cNvGrpSpPr>
          <p:nvPr/>
        </p:nvGrpSpPr>
        <p:grpSpPr bwMode="auto">
          <a:xfrm>
            <a:off x="5029200" y="5867400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7177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7178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981200" y="762001"/>
            <a:ext cx="8229600" cy="3539430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Julijske Alpe (Triglav)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Kamniško Savinjske Alpe (Grintavec)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Karavanke (Stol</a:t>
            </a: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)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TRIGLAVSKI NARODNI PARK.</a:t>
            </a:r>
            <a:endParaRPr lang="sl-SI" sz="3200" b="1" dirty="0" smtClean="0">
              <a:solidFill>
                <a:schemeClr val="bg1"/>
              </a:solidFill>
              <a:latin typeface="Candara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en-US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1295400" y="3886200"/>
            <a:ext cx="9601200" cy="1679971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3600" dirty="0" smtClean="0">
                <a:latin typeface="Candara" pitchFamily="34" charset="0"/>
              </a:rPr>
              <a:t>Naštej vsa tri gorovja Alpskih pokrajin in</a:t>
            </a:r>
          </a:p>
          <a:p>
            <a:r>
              <a:rPr lang="sl-SI" sz="3600" dirty="0" smtClean="0">
                <a:latin typeface="Candara" pitchFamily="34" charset="0"/>
              </a:rPr>
              <a:t>njihove najvišje vrhove.</a:t>
            </a:r>
          </a:p>
          <a:p>
            <a:r>
              <a:rPr lang="sl-SI" sz="3600" dirty="0" smtClean="0">
                <a:latin typeface="Candara" pitchFamily="34" charset="0"/>
              </a:rPr>
              <a:t>Kako se imenuje narodni park?</a:t>
            </a:r>
            <a:endParaRPr lang="sl-SI" sz="3600" dirty="0">
              <a:latin typeface="Candara" pitchFamily="34" charset="0"/>
            </a:endParaRPr>
          </a:p>
        </p:txBody>
      </p:sp>
      <p:pic>
        <p:nvPicPr>
          <p:cNvPr id="11" name="Picture 2" descr="Povezana slik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570" y="2372530"/>
            <a:ext cx="1557030" cy="116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8" name="Group 8"/>
          <p:cNvGrpSpPr>
            <a:grpSpLocks/>
          </p:cNvGrpSpPr>
          <p:nvPr/>
        </p:nvGrpSpPr>
        <p:grpSpPr bwMode="auto">
          <a:xfrm>
            <a:off x="5143500" y="5458360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10249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10250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1962150" y="762001"/>
            <a:ext cx="8229600" cy="2062103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Sava, Soča, Savinja.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Bohinjsko jezero.</a:t>
            </a:r>
          </a:p>
          <a:p>
            <a:pPr algn="ctr" eaLnBrk="0" hangingPunct="0">
              <a:spcBef>
                <a:spcPct val="50000"/>
              </a:spcBef>
            </a:pPr>
            <a:endParaRPr lang="en-US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1333500" y="2743200"/>
            <a:ext cx="9601200" cy="20574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3600" dirty="0" smtClean="0">
                <a:latin typeface="Candara" pitchFamily="34" charset="0"/>
              </a:rPr>
              <a:t>Katere so večje reke v Alpskih pokrajinah?</a:t>
            </a:r>
          </a:p>
          <a:p>
            <a:r>
              <a:rPr lang="sl-SI" sz="3600" dirty="0" smtClean="0">
                <a:latin typeface="Candara" pitchFamily="34" charset="0"/>
              </a:rPr>
              <a:t>Katero je največje jezero?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73" name="Group 9"/>
          <p:cNvGrpSpPr>
            <a:grpSpLocks/>
          </p:cNvGrpSpPr>
          <p:nvPr/>
        </p:nvGrpSpPr>
        <p:grpSpPr bwMode="auto">
          <a:xfrm>
            <a:off x="5143500" y="5458360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11274" name="AutoShape 10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11275" name="Text Box 11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28600" y="304800"/>
            <a:ext cx="7772400" cy="3539430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Listnati gozd, mešani gozd, iglasti gozd, gozdna meja, gorski travniki in ruševje, skalovje.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Nastali so zaradi nizkih temperatur, strmih pobočij in malo prsti.</a:t>
            </a:r>
            <a:endParaRPr lang="sl-SI" sz="3200" b="1" dirty="0" smtClean="0">
              <a:solidFill>
                <a:schemeClr val="bg1"/>
              </a:solidFill>
              <a:latin typeface="Candara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en-US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457200" y="4191000"/>
            <a:ext cx="10706100" cy="1100673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3600" dirty="0" smtClean="0">
                <a:latin typeface="Candara" pitchFamily="34" charset="0"/>
              </a:rPr>
              <a:t>Naštej rastlinske višinske pasove v Alpskih pokrajinah.</a:t>
            </a:r>
          </a:p>
          <a:p>
            <a:r>
              <a:rPr lang="sl-SI" sz="3600" dirty="0" smtClean="0">
                <a:latin typeface="Candara" pitchFamily="34" charset="0"/>
              </a:rPr>
              <a:t>Razloži, zakaj so nastali</a:t>
            </a:r>
            <a:r>
              <a:rPr lang="sl-SI" sz="3600" dirty="0" smtClean="0">
                <a:latin typeface="Candara" pitchFamily="34" charset="0"/>
              </a:rPr>
              <a:t>.</a:t>
            </a:r>
            <a:endParaRPr lang="sl-SI" sz="3600" dirty="0" smtClean="0">
              <a:latin typeface="Candara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4"/>
          <a:srcRect l="20203" t="23256" r="20930" b="9302"/>
          <a:stretch/>
        </p:blipFill>
        <p:spPr>
          <a:xfrm>
            <a:off x="8229600" y="1646112"/>
            <a:ext cx="3429000" cy="2209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2" name="Group 10"/>
          <p:cNvGrpSpPr>
            <a:grpSpLocks/>
          </p:cNvGrpSpPr>
          <p:nvPr/>
        </p:nvGrpSpPr>
        <p:grpSpPr bwMode="auto">
          <a:xfrm>
            <a:off x="5143500" y="5448421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13323" name="AutoShape 11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13324" name="Text Box 12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10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3733800" y="701581"/>
            <a:ext cx="8229600" cy="3046988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NEKOČ: živinoreja, gozdarstvo, planinsko pašništvo (planšarstvo) in fužinarstvo.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DANES: turizem železarstvo, živinoreja, gozdarstvo in lesna industrija.</a:t>
            </a:r>
            <a:endParaRPr lang="sl-SI" sz="3200" b="1" dirty="0" smtClean="0">
              <a:solidFill>
                <a:schemeClr val="bg1"/>
              </a:solidFill>
              <a:latin typeface="Candara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en-US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381000" y="4114800"/>
            <a:ext cx="11582400" cy="96739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3600" dirty="0">
                <a:latin typeface="Candara" pitchFamily="34" charset="0"/>
              </a:rPr>
              <a:t>Katere so bile značilne gospodarske dejavnosti </a:t>
            </a:r>
          </a:p>
          <a:p>
            <a:r>
              <a:rPr lang="sl-SI" sz="3600" dirty="0">
                <a:latin typeface="Candara" pitchFamily="34" charset="0"/>
              </a:rPr>
              <a:t>v </a:t>
            </a:r>
            <a:r>
              <a:rPr lang="sl-SI" sz="3600" dirty="0" smtClean="0">
                <a:latin typeface="Candara" pitchFamily="34" charset="0"/>
              </a:rPr>
              <a:t>Alpskih </a:t>
            </a:r>
            <a:r>
              <a:rPr lang="sl-SI" sz="3600" dirty="0">
                <a:latin typeface="Candara" pitchFamily="34" charset="0"/>
              </a:rPr>
              <a:t>pokrajinah v preteklosti </a:t>
            </a:r>
            <a:r>
              <a:rPr lang="sl-SI" sz="3600" dirty="0" smtClean="0">
                <a:latin typeface="Candara" pitchFamily="34" charset="0"/>
              </a:rPr>
              <a:t>in katere </a:t>
            </a:r>
            <a:r>
              <a:rPr lang="sl-SI" sz="3600" dirty="0">
                <a:latin typeface="Candara" pitchFamily="34" charset="0"/>
              </a:rPr>
              <a:t>so danes?</a:t>
            </a:r>
          </a:p>
        </p:txBody>
      </p:sp>
      <p:pic>
        <p:nvPicPr>
          <p:cNvPr id="1026" name="Picture 2" descr="Velika Planina » Visit Ljubljan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97" y="701581"/>
            <a:ext cx="3012246" cy="200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6" name="Group 8"/>
          <p:cNvGrpSpPr>
            <a:grpSpLocks/>
          </p:cNvGrpSpPr>
          <p:nvPr/>
        </p:nvGrpSpPr>
        <p:grpSpPr bwMode="auto">
          <a:xfrm>
            <a:off x="5143500" y="5458360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12297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12298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sp>
        <p:nvSpPr>
          <p:cNvPr id="12303" name="Text Box 15"/>
          <p:cNvSpPr txBox="1">
            <a:spLocks noChangeArrowheads="1"/>
          </p:cNvSpPr>
          <p:nvPr/>
        </p:nvSpPr>
        <p:spPr bwMode="auto">
          <a:xfrm>
            <a:off x="2819400" y="2209800"/>
            <a:ext cx="6705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sl-SI" sz="3600">
              <a:latin typeface="Candara" pitchFamily="34" charset="0"/>
            </a:endParaRPr>
          </a:p>
        </p:txBody>
      </p:sp>
      <p:pic>
        <p:nvPicPr>
          <p:cNvPr id="9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1981199" y="504482"/>
            <a:ext cx="8229600" cy="1323439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V osrednjem delu Slovenije.</a:t>
            </a:r>
          </a:p>
          <a:p>
            <a:pPr algn="ctr" eaLnBrk="0" hangingPunct="0">
              <a:spcBef>
                <a:spcPct val="50000"/>
              </a:spcBef>
            </a:pPr>
            <a:endParaRPr lang="en-US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609600" y="2209800"/>
            <a:ext cx="10591800" cy="1043599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3600" dirty="0" smtClean="0">
                <a:latin typeface="Candara" pitchFamily="34" charset="0"/>
              </a:rPr>
              <a:t>V katerem delu Slovenije ležijo Predalpske pokrajine?</a:t>
            </a:r>
            <a:endParaRPr lang="sl-SI" sz="3600" dirty="0">
              <a:latin typeface="Candara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429000"/>
            <a:ext cx="4472123" cy="316279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8" y="3309300"/>
            <a:ext cx="4383085" cy="34021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8" name="Group 8"/>
          <p:cNvGrpSpPr>
            <a:grpSpLocks/>
          </p:cNvGrpSpPr>
          <p:nvPr/>
        </p:nvGrpSpPr>
        <p:grpSpPr bwMode="auto">
          <a:xfrm>
            <a:off x="5143500" y="5458360"/>
            <a:ext cx="1905000" cy="685800"/>
            <a:chOff x="624" y="3600"/>
            <a:chExt cx="1728" cy="432"/>
          </a:xfrm>
          <a:solidFill>
            <a:srgbClr val="569319"/>
          </a:solidFill>
        </p:grpSpPr>
        <p:sp>
          <p:nvSpPr>
            <p:cNvPr id="15369" name="AutoShape 9"/>
            <p:cNvSpPr>
              <a:spLocks noChangeArrowheads="1"/>
            </p:cNvSpPr>
            <p:nvPr/>
          </p:nvSpPr>
          <p:spPr bwMode="auto">
            <a:xfrm>
              <a:off x="624" y="3600"/>
              <a:ext cx="1728" cy="432"/>
            </a:xfrm>
            <a:prstGeom prst="bevel">
              <a:avLst>
                <a:gd name="adj" fmla="val 10417"/>
              </a:avLst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>
                <a:latin typeface="Candara" pitchFamily="34" charset="0"/>
              </a:endParaRPr>
            </a:p>
          </p:txBody>
        </p:sp>
        <p:sp>
          <p:nvSpPr>
            <p:cNvPr id="15370" name="Text Box 10"/>
            <p:cNvSpPr txBox="1">
              <a:spLocks noChangeArrowheads="1"/>
            </p:cNvSpPr>
            <p:nvPr/>
          </p:nvSpPr>
          <p:spPr bwMode="auto">
            <a:xfrm>
              <a:off x="720" y="3696"/>
              <a:ext cx="1536" cy="231"/>
            </a:xfrm>
            <a:prstGeom prst="rect">
              <a:avLst/>
            </a:prstGeom>
            <a:grpFill/>
            <a:ln w="9525">
              <a:solidFill>
                <a:srgbClr val="FF7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l-SI" dirty="0" smtClean="0">
                  <a:solidFill>
                    <a:srgbClr val="FFFF99"/>
                  </a:solidFill>
                  <a:latin typeface="Candara" pitchFamily="34" charset="0"/>
                </a:rPr>
                <a:t>ODGOVOR</a:t>
              </a:r>
              <a:endParaRPr lang="en-US" dirty="0">
                <a:solidFill>
                  <a:srgbClr val="FFFF99"/>
                </a:solidFill>
                <a:latin typeface="Candara" pitchFamily="34" charset="0"/>
              </a:endParaRPr>
            </a:p>
          </p:txBody>
        </p:sp>
      </p:grpSp>
      <p:pic>
        <p:nvPicPr>
          <p:cNvPr id="8" name="Picture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500" y="5564359"/>
            <a:ext cx="952500" cy="901359"/>
          </a:xfrm>
          <a:prstGeom prst="rect">
            <a:avLst/>
          </a:prstGeom>
          <a:noFill/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962150" y="228600"/>
            <a:ext cx="8229600" cy="4278094"/>
          </a:xfrm>
          <a:prstGeom prst="rect">
            <a:avLst/>
          </a:prstGeom>
          <a:solidFill>
            <a:srgbClr val="569319"/>
          </a:solidFill>
          <a:ln w="38100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14350" indent="-514350" algn="ctr" eaLnBrk="0" hangingPunct="0">
              <a:spcBef>
                <a:spcPct val="50000"/>
              </a:spcBef>
              <a:buAutoNum type="arabicPeriod"/>
            </a:pPr>
            <a:r>
              <a:rPr lang="sl-SI" sz="3200" b="1" u="sng" dirty="0" smtClean="0">
                <a:solidFill>
                  <a:srgbClr val="92D050"/>
                </a:solidFill>
                <a:latin typeface="Candara" pitchFamily="34" charset="0"/>
              </a:rPr>
              <a:t>Hribovja (zahodno in vzhodno)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i="1" dirty="0" smtClean="0">
                <a:solidFill>
                  <a:schemeClr val="bg1"/>
                </a:solidFill>
                <a:latin typeface="Candara" pitchFamily="34" charset="0"/>
              </a:rPr>
              <a:t>Idrijski, Škofjeloško, Cerkljansko…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i="1" dirty="0" smtClean="0">
                <a:solidFill>
                  <a:schemeClr val="bg1"/>
                </a:solidFill>
                <a:latin typeface="Candara" pitchFamily="34" charset="0"/>
              </a:rPr>
              <a:t>Posavsko h., Pohorje, Kozjak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u="sng" dirty="0" smtClean="0">
                <a:solidFill>
                  <a:srgbClr val="92D050"/>
                </a:solidFill>
                <a:latin typeface="Candara" pitchFamily="34" charset="0"/>
              </a:rPr>
              <a:t>2. Doline in kotline</a:t>
            </a:r>
          </a:p>
          <a:p>
            <a:pPr algn="ctr" eaLnBrk="0" hangingPunct="0">
              <a:spcBef>
                <a:spcPct val="50000"/>
              </a:spcBef>
            </a:pP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(</a:t>
            </a:r>
            <a:r>
              <a:rPr lang="sl-SI" sz="3200" i="1" dirty="0" smtClean="0">
                <a:solidFill>
                  <a:schemeClr val="bg1"/>
                </a:solidFill>
                <a:latin typeface="Candara" pitchFamily="34" charset="0"/>
              </a:rPr>
              <a:t>Ljubljanska k. Celjska k. Velenjska k.</a:t>
            </a:r>
            <a:r>
              <a:rPr lang="sl-SI" sz="3200" b="1" dirty="0" smtClean="0">
                <a:solidFill>
                  <a:schemeClr val="bg1"/>
                </a:solidFill>
                <a:latin typeface="Candara" pitchFamily="34" charset="0"/>
              </a:rPr>
              <a:t>)</a:t>
            </a:r>
            <a:endParaRPr lang="sl-SI" sz="3200" b="1" dirty="0" smtClean="0">
              <a:solidFill>
                <a:schemeClr val="bg1"/>
              </a:solidFill>
              <a:latin typeface="Candara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en-US" sz="32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1219200" y="4038600"/>
            <a:ext cx="9601200" cy="1143000"/>
          </a:xfrm>
          <a:prstGeom prst="rect">
            <a:avLst/>
          </a:prstGeom>
          <a:solidFill>
            <a:schemeClr val="bg1"/>
          </a:solidFill>
          <a:ln w="9525">
            <a:solidFill>
              <a:srgbClr val="FF7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sl-SI" sz="3600" dirty="0" smtClean="0">
                <a:latin typeface="Candara" pitchFamily="34" charset="0"/>
              </a:rPr>
              <a:t>Kako razdelimo </a:t>
            </a:r>
            <a:r>
              <a:rPr lang="sl-SI" sz="3600" dirty="0">
                <a:latin typeface="Candara" pitchFamily="34" charset="0"/>
              </a:rPr>
              <a:t>P</a:t>
            </a:r>
            <a:r>
              <a:rPr lang="sl-SI" sz="3600" dirty="0" smtClean="0">
                <a:latin typeface="Candara" pitchFamily="34" charset="0"/>
              </a:rPr>
              <a:t>redalpske pokrajine</a:t>
            </a:r>
            <a:r>
              <a:rPr lang="sl-SI" sz="3600" dirty="0" smtClean="0">
                <a:latin typeface="Candara" pitchFamily="34" charset="0"/>
              </a:rPr>
              <a:t>?</a:t>
            </a:r>
          </a:p>
          <a:p>
            <a:r>
              <a:rPr lang="sl-SI" sz="3600" dirty="0" smtClean="0">
                <a:latin typeface="Candara" pitchFamily="34" charset="0"/>
              </a:rPr>
              <a:t>Poišči nekaj primerov na zemljevidu.</a:t>
            </a:r>
            <a:endParaRPr lang="sl-SI" sz="3600" dirty="0"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f65e196fd2f127388a82d75976f7342f5ff51"/>
  <p:tag name="ISPRING_RESOURCE_PATHS_HASH" val="4629d1acff76b6dbbddfc74ca371a17fef35e076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5703</TotalTime>
  <Words>1144</Words>
  <Application>Microsoft Office PowerPoint</Application>
  <PresentationFormat>Širokozaslonsko</PresentationFormat>
  <Paragraphs>197</Paragraphs>
  <Slides>33</Slides>
  <Notes>0</Notes>
  <HiddenSlides>0</HiddenSlides>
  <MMClips>0</MMClips>
  <ScaleCrop>false</ScaleCrop>
  <HeadingPairs>
    <vt:vector size="8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33</vt:i4>
      </vt:variant>
      <vt:variant>
        <vt:lpstr>Diaprojekcije po meri</vt:lpstr>
      </vt:variant>
      <vt:variant>
        <vt:i4>1</vt:i4>
      </vt:variant>
    </vt:vector>
  </HeadingPairs>
  <TitlesOfParts>
    <vt:vector size="38" baseType="lpstr">
      <vt:lpstr>Arial</vt:lpstr>
      <vt:lpstr>Calibri</vt:lpstr>
      <vt:lpstr>Candara</vt:lpstr>
      <vt:lpstr>Default Design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Vir:</vt:lpstr>
      <vt:lpstr>(1.1)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Kviz</dc:title>
  <dc:creator>Klavdija</dc:creator>
  <dc:description>Created by Jerry Myers is 1998 for a class.</dc:description>
  <cp:lastModifiedBy>Irena Čermelj</cp:lastModifiedBy>
  <cp:revision>183</cp:revision>
  <dcterms:created xsi:type="dcterms:W3CDTF">1998-08-03T22:24:04Z</dcterms:created>
  <dcterms:modified xsi:type="dcterms:W3CDTF">2020-03-29T20:34:57Z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ate completed">
    <vt:lpwstr>1998</vt:lpwstr>
  </property>
</Properties>
</file>