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26" r:id="rId5"/>
    <p:sldId id="260" r:id="rId6"/>
    <p:sldId id="322" r:id="rId7"/>
    <p:sldId id="323" r:id="rId8"/>
    <p:sldId id="263" r:id="rId9"/>
    <p:sldId id="264" r:id="rId10"/>
    <p:sldId id="265" r:id="rId11"/>
    <p:sldId id="266" r:id="rId12"/>
    <p:sldId id="267" r:id="rId13"/>
    <p:sldId id="327" r:id="rId14"/>
    <p:sldId id="328" r:id="rId15"/>
    <p:sldId id="329" r:id="rId16"/>
    <p:sldId id="269" r:id="rId17"/>
    <p:sldId id="270" r:id="rId18"/>
    <p:sldId id="271" r:id="rId19"/>
    <p:sldId id="330" r:id="rId20"/>
    <p:sldId id="331" r:id="rId21"/>
    <p:sldId id="272" r:id="rId22"/>
    <p:sldId id="273" r:id="rId23"/>
    <p:sldId id="332" r:id="rId24"/>
    <p:sldId id="333" r:id="rId25"/>
    <p:sldId id="334" r:id="rId26"/>
    <p:sldId id="335" r:id="rId27"/>
    <p:sldId id="276" r:id="rId28"/>
    <p:sldId id="336" r:id="rId29"/>
    <p:sldId id="337" r:id="rId30"/>
    <p:sldId id="338" r:id="rId31"/>
    <p:sldId id="278" r:id="rId32"/>
    <p:sldId id="279" r:id="rId33"/>
    <p:sldId id="339" r:id="rId34"/>
    <p:sldId id="340" r:id="rId35"/>
    <p:sldId id="341" r:id="rId36"/>
    <p:sldId id="342" r:id="rId37"/>
    <p:sldId id="282" r:id="rId38"/>
    <p:sldId id="343" r:id="rId39"/>
    <p:sldId id="344" r:id="rId40"/>
    <p:sldId id="345" r:id="rId41"/>
    <p:sldId id="346" r:id="rId42"/>
    <p:sldId id="285" r:id="rId43"/>
    <p:sldId id="350" r:id="rId44"/>
    <p:sldId id="347" r:id="rId45"/>
    <p:sldId id="348" r:id="rId46"/>
    <p:sldId id="349" r:id="rId47"/>
    <p:sldId id="318" r:id="rId48"/>
    <p:sldId id="319" r:id="rId49"/>
    <p:sldId id="288" r:id="rId50"/>
    <p:sldId id="289" r:id="rId51"/>
    <p:sldId id="290" r:id="rId52"/>
    <p:sldId id="291" r:id="rId53"/>
    <p:sldId id="317" r:id="rId54"/>
    <p:sldId id="351" r:id="rId55"/>
    <p:sldId id="256" r:id="rId56"/>
    <p:sldId id="325" r:id="rId57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EDBDB-55F8-4BF6-95B7-5A0CEA705F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55233-1818-4EE6-A9BD-A8C64CAF3C5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B978-4883-47D4-A7AD-41C6CA2DE60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34EC-5434-4A82-AA28-AF0F3A16B77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0ADF-037F-424B-B929-BAE96857190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8A983-3DB6-4652-8FDC-48EF4D9AE8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C2D30-43A7-4F89-9A6E-2938DE15942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C0662-A259-458A-9014-C5832A4B0C6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60BF7-3F18-4399-A9E8-CBAA1991D7E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69203-6ED8-4745-A809-FAFE5883CC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EE88E-6226-4971-9807-374C40AF169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54FD9-D4D5-40F7-BE34-5FC40D17DCD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46AB462-BE86-402F-88A7-4540999F2CE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2052" name="Picture 5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4290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t="16100" r="44827" b="24866"/>
          <a:stretch>
            <a:fillRect/>
          </a:stretch>
        </p:blipFill>
        <p:spPr bwMode="auto">
          <a:xfrm>
            <a:off x="4559300" y="1268413"/>
            <a:ext cx="420528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468313" y="2852738"/>
            <a:ext cx="3313112" cy="1873250"/>
          </a:xfrm>
          <a:prstGeom prst="wedgeRoundRectCallout">
            <a:avLst>
              <a:gd name="adj1" fmla="val 150097"/>
              <a:gd name="adj2" fmla="val -4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l-SI" altLang="sl-SI" sz="2800">
                <a:cs typeface="Arial" charset="0"/>
              </a:rPr>
              <a:t>„</a:t>
            </a:r>
            <a:r>
              <a:rPr lang="sl-SI" altLang="sl-SI" sz="2800"/>
              <a:t>Učiti se” je </a:t>
            </a:r>
          </a:p>
          <a:p>
            <a:pPr eaLnBrk="1" hangingPunct="1"/>
            <a:r>
              <a:rPr lang="sl-SI" altLang="sl-SI" sz="2800">
                <a:solidFill>
                  <a:srgbClr val="FF3300"/>
                </a:solidFill>
              </a:rPr>
              <a:t>nedovršni glagol</a:t>
            </a:r>
            <a:r>
              <a:rPr lang="sl-SI" altLang="sl-SI" sz="2800"/>
              <a:t>, </a:t>
            </a:r>
          </a:p>
          <a:p>
            <a:pPr eaLnBrk="1" hangingPunct="1"/>
            <a:r>
              <a:rPr lang="sl-SI" altLang="sl-SI"/>
              <a:t>„ </a:t>
            </a:r>
            <a:r>
              <a:rPr lang="sl-SI" altLang="sl-SI" sz="2800"/>
              <a:t>naučiti se” je </a:t>
            </a:r>
          </a:p>
          <a:p>
            <a:pPr eaLnBrk="1" hangingPunct="1"/>
            <a:r>
              <a:rPr lang="sl-SI" altLang="sl-SI" sz="2800">
                <a:solidFill>
                  <a:srgbClr val="FF3300"/>
                </a:solidFill>
              </a:rPr>
              <a:t>dovršni glagol</a:t>
            </a:r>
            <a:r>
              <a:rPr lang="sl-SI" altLang="sl-SI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57338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000" smtClean="0">
                <a:solidFill>
                  <a:schemeClr val="accent2"/>
                </a:solidFill>
              </a:rPr>
              <a:t>Skušaj še za druge </a:t>
            </a:r>
            <a:br>
              <a:rPr lang="sl-SI" altLang="sl-SI" sz="4000" smtClean="0">
                <a:solidFill>
                  <a:schemeClr val="accent2"/>
                </a:solidFill>
              </a:rPr>
            </a:br>
            <a:r>
              <a:rPr lang="sl-SI" altLang="sl-SI" sz="4000" smtClean="0">
                <a:solidFill>
                  <a:schemeClr val="accent2"/>
                </a:solidFill>
              </a:rPr>
              <a:t>glagole ugotoviti, </a:t>
            </a:r>
            <a:br>
              <a:rPr lang="sl-SI" altLang="sl-SI" sz="4000" smtClean="0">
                <a:solidFill>
                  <a:schemeClr val="accent2"/>
                </a:solidFill>
              </a:rPr>
            </a:br>
            <a:r>
              <a:rPr lang="sl-SI" altLang="sl-SI" sz="4000" smtClean="0">
                <a:solidFill>
                  <a:schemeClr val="accent2"/>
                </a:solidFill>
              </a:rPr>
              <a:t>ali so dovršni ali nedovršni.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  <a:br>
              <a:rPr lang="sl-SI" altLang="sl-SI" sz="4000" smtClean="0">
                <a:solidFill>
                  <a:schemeClr val="tx1"/>
                </a:solidFill>
              </a:rPr>
            </a:br>
            <a:r>
              <a:rPr lang="sl-SI" altLang="sl-SI" sz="4000" smtClean="0">
                <a:solidFill>
                  <a:schemeClr val="tx1"/>
                </a:solidFill>
              </a:rPr>
              <a:t/>
            </a:r>
            <a:br>
              <a:rPr lang="sl-SI" altLang="sl-SI" sz="4000" smtClean="0">
                <a:solidFill>
                  <a:schemeClr val="tx1"/>
                </a:solidFill>
              </a:rPr>
            </a:br>
            <a:endParaRPr lang="sl-SI" altLang="sl-SI" sz="4000" smtClean="0">
              <a:solidFill>
                <a:schemeClr val="tx1"/>
              </a:solidFill>
            </a:endParaRPr>
          </a:p>
        </p:txBody>
      </p:sp>
      <p:pic>
        <p:nvPicPr>
          <p:cNvPr id="12291" name="Picture 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5646738" y="2781300"/>
            <a:ext cx="28257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589963" cy="1143000"/>
          </a:xfrm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Moj brat je cel vikend pisal diplomsko nalogo.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Napisal je 20 uvodnih strani.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589963" cy="1143000"/>
          </a:xfrm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Moj brat </a:t>
            </a:r>
            <a:r>
              <a:rPr lang="sl-SI" altLang="sl-SI" sz="2400" smtClean="0">
                <a:solidFill>
                  <a:schemeClr val="accent2"/>
                </a:solidFill>
              </a:rPr>
              <a:t>je </a:t>
            </a:r>
            <a:r>
              <a:rPr lang="sl-SI" altLang="sl-SI" sz="2400" smtClean="0">
                <a:solidFill>
                  <a:schemeClr val="tx1"/>
                </a:solidFill>
              </a:rPr>
              <a:t>cel vikend </a:t>
            </a:r>
            <a:r>
              <a:rPr lang="sl-SI" altLang="sl-SI" sz="2400" smtClean="0">
                <a:solidFill>
                  <a:schemeClr val="accent2"/>
                </a:solidFill>
              </a:rPr>
              <a:t>pisal</a:t>
            </a:r>
            <a:r>
              <a:rPr lang="sl-SI" altLang="sl-SI" sz="2400" smtClean="0">
                <a:solidFill>
                  <a:schemeClr val="tx1"/>
                </a:solidFill>
              </a:rPr>
              <a:t> diplomsko nalogo.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Napisal je 20 uvodnih strani.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589963" cy="1143000"/>
          </a:xfrm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Moj brat </a:t>
            </a:r>
            <a:r>
              <a:rPr lang="sl-SI" altLang="sl-SI" sz="2400" smtClean="0">
                <a:solidFill>
                  <a:schemeClr val="accent2"/>
                </a:solidFill>
              </a:rPr>
              <a:t>je </a:t>
            </a:r>
            <a:r>
              <a:rPr lang="sl-SI" altLang="sl-SI" sz="2400" smtClean="0">
                <a:solidFill>
                  <a:schemeClr val="tx1"/>
                </a:solidFill>
              </a:rPr>
              <a:t>cel vikend </a:t>
            </a:r>
            <a:r>
              <a:rPr lang="sl-SI" altLang="sl-SI" sz="2400" smtClean="0">
                <a:solidFill>
                  <a:schemeClr val="accent2"/>
                </a:solidFill>
              </a:rPr>
              <a:t>pisal</a:t>
            </a:r>
            <a:r>
              <a:rPr lang="sl-SI" altLang="sl-SI" sz="2400" smtClean="0">
                <a:solidFill>
                  <a:schemeClr val="tx1"/>
                </a:solidFill>
              </a:rPr>
              <a:t> diplomsko nalogo.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Napisal je 20 uvodnih strani.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589963" cy="1143000"/>
          </a:xfrm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Moj brat </a:t>
            </a:r>
            <a:r>
              <a:rPr lang="sl-SI" altLang="sl-SI" sz="2400" smtClean="0">
                <a:solidFill>
                  <a:schemeClr val="accent2"/>
                </a:solidFill>
              </a:rPr>
              <a:t>je </a:t>
            </a:r>
            <a:r>
              <a:rPr lang="sl-SI" altLang="sl-SI" sz="2400" smtClean="0">
                <a:solidFill>
                  <a:schemeClr val="tx1"/>
                </a:solidFill>
              </a:rPr>
              <a:t>cel vikend </a:t>
            </a:r>
            <a:r>
              <a:rPr lang="sl-SI" altLang="sl-SI" sz="2400" smtClean="0">
                <a:solidFill>
                  <a:schemeClr val="accent2"/>
                </a:solidFill>
              </a:rPr>
              <a:t>pisal</a:t>
            </a:r>
            <a:r>
              <a:rPr lang="sl-SI" altLang="sl-SI" sz="2400" smtClean="0">
                <a:solidFill>
                  <a:schemeClr val="tx1"/>
                </a:solidFill>
              </a:rPr>
              <a:t> diplomsko nalogo.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accent2"/>
                </a:solidFill>
              </a:rPr>
              <a:t>Napisal je </a:t>
            </a:r>
            <a:r>
              <a:rPr lang="sl-SI" altLang="sl-SI" sz="2400" smtClean="0">
                <a:solidFill>
                  <a:schemeClr val="tx1"/>
                </a:solidFill>
              </a:rPr>
              <a:t>20 uvodnih strani.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9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589963" cy="1143000"/>
          </a:xfrm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Moj brat </a:t>
            </a:r>
            <a:r>
              <a:rPr lang="sl-SI" altLang="sl-SI" sz="2400" smtClean="0">
                <a:solidFill>
                  <a:schemeClr val="accent2"/>
                </a:solidFill>
              </a:rPr>
              <a:t>je</a:t>
            </a:r>
            <a:r>
              <a:rPr lang="sl-SI" altLang="sl-SI" sz="2400" smtClean="0">
                <a:solidFill>
                  <a:schemeClr val="tx1"/>
                </a:solidFill>
              </a:rPr>
              <a:t> cel vikend </a:t>
            </a:r>
            <a:r>
              <a:rPr lang="sl-SI" altLang="sl-SI" sz="2400" smtClean="0">
                <a:solidFill>
                  <a:schemeClr val="accent2"/>
                </a:solidFill>
              </a:rPr>
              <a:t>pisal </a:t>
            </a:r>
            <a:r>
              <a:rPr lang="sl-SI" altLang="sl-SI" sz="2400" smtClean="0">
                <a:solidFill>
                  <a:schemeClr val="tx1"/>
                </a:solidFill>
              </a:rPr>
              <a:t>diplomsko nalogo.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accent2"/>
                </a:solidFill>
              </a:rPr>
              <a:t>Napisal je</a:t>
            </a:r>
            <a:r>
              <a:rPr lang="sl-SI" altLang="sl-SI" sz="2400" smtClean="0">
                <a:solidFill>
                  <a:schemeClr val="tx1"/>
                </a:solidFill>
              </a:rPr>
              <a:t> 20 uvodnih strani.</a:t>
            </a:r>
            <a:r>
              <a:rPr lang="sl-SI" altLang="sl-SI" sz="40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2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5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/>
              <a:t>Včeraj sem zalival vrt. </a:t>
            </a:r>
            <a:br>
              <a:rPr lang="sl-SI" altLang="sl-SI" sz="2400" smtClean="0"/>
            </a:br>
            <a:r>
              <a:rPr lang="sl-SI" altLang="sl-SI" sz="2400" smtClean="0"/>
              <a:t>Še posebej skrbno sem zalil zelje.</a:t>
            </a:r>
            <a:r>
              <a:rPr lang="sl-SI" altLang="sl-SI" smtClean="0"/>
              <a:t> </a:t>
            </a:r>
          </a:p>
        </p:txBody>
      </p:sp>
      <p:pic>
        <p:nvPicPr>
          <p:cNvPr id="1844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9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/>
              <a:t>Včeraj </a:t>
            </a:r>
            <a:r>
              <a:rPr lang="sl-SI" altLang="sl-SI" sz="2400" smtClean="0">
                <a:solidFill>
                  <a:schemeClr val="accent2"/>
                </a:solidFill>
              </a:rPr>
              <a:t>sem zalival</a:t>
            </a:r>
            <a:r>
              <a:rPr lang="sl-SI" altLang="sl-SI" sz="2400" smtClean="0"/>
              <a:t> vrt. </a:t>
            </a:r>
            <a:br>
              <a:rPr lang="sl-SI" altLang="sl-SI" sz="2400" smtClean="0"/>
            </a:br>
            <a:r>
              <a:rPr lang="sl-SI" altLang="sl-SI" sz="2400" smtClean="0"/>
              <a:t>Še posebej skrbno </a:t>
            </a:r>
            <a:r>
              <a:rPr lang="sl-SI" altLang="sl-SI" sz="2400" smtClean="0">
                <a:solidFill>
                  <a:schemeClr val="tx1"/>
                </a:solidFill>
              </a:rPr>
              <a:t>sem zalil </a:t>
            </a:r>
            <a:r>
              <a:rPr lang="sl-SI" altLang="sl-SI" sz="2400" smtClean="0"/>
              <a:t>zelje.</a:t>
            </a:r>
            <a:r>
              <a:rPr lang="sl-SI" altLang="sl-SI" smtClean="0"/>
              <a:t> </a:t>
            </a:r>
          </a:p>
        </p:txBody>
      </p:sp>
      <p:pic>
        <p:nvPicPr>
          <p:cNvPr id="1947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3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/>
              <a:t>Včeraj </a:t>
            </a:r>
            <a:r>
              <a:rPr lang="sl-SI" altLang="sl-SI" sz="2400" smtClean="0">
                <a:solidFill>
                  <a:schemeClr val="accent2"/>
                </a:solidFill>
              </a:rPr>
              <a:t>sem zalival</a:t>
            </a:r>
            <a:r>
              <a:rPr lang="sl-SI" altLang="sl-SI" sz="2400" smtClean="0"/>
              <a:t> vrt. </a:t>
            </a:r>
            <a:br>
              <a:rPr lang="sl-SI" altLang="sl-SI" sz="2400" smtClean="0"/>
            </a:br>
            <a:r>
              <a:rPr lang="sl-SI" altLang="sl-SI" sz="2400" smtClean="0"/>
              <a:t>Še posebej skrbno </a:t>
            </a:r>
            <a:r>
              <a:rPr lang="sl-SI" altLang="sl-SI" sz="2400" smtClean="0">
                <a:solidFill>
                  <a:schemeClr val="tx1"/>
                </a:solidFill>
              </a:rPr>
              <a:t>sem zalil </a:t>
            </a:r>
            <a:r>
              <a:rPr lang="sl-SI" altLang="sl-SI" sz="2400" smtClean="0"/>
              <a:t>zelje.</a:t>
            </a:r>
            <a:r>
              <a:rPr lang="sl-SI" altLang="sl-SI" smtClean="0"/>
              <a:t> </a:t>
            </a:r>
          </a:p>
        </p:txBody>
      </p:sp>
      <p:pic>
        <p:nvPicPr>
          <p:cNvPr id="2049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140200" y="4797425"/>
            <a:ext cx="1800225" cy="1008063"/>
          </a:xfrm>
          <a:prstGeom prst="wedgeRoundRectCallout">
            <a:avLst>
              <a:gd name="adj1" fmla="val -207056"/>
              <a:gd name="adj2" fmla="val -192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Obljubil si, da se boš učil poštevanko! </a:t>
            </a:r>
          </a:p>
          <a:p>
            <a:pPr algn="ctr" eaLnBrk="1" hangingPunct="1"/>
            <a:endParaRPr lang="sl-SI" altLang="sl-SI"/>
          </a:p>
        </p:txBody>
      </p:sp>
      <p:pic>
        <p:nvPicPr>
          <p:cNvPr id="3077" name="Picture 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7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/>
              <a:t>Včeraj </a:t>
            </a:r>
            <a:r>
              <a:rPr lang="sl-SI" altLang="sl-SI" sz="2400" smtClean="0">
                <a:solidFill>
                  <a:schemeClr val="accent2"/>
                </a:solidFill>
              </a:rPr>
              <a:t>sem zalival</a:t>
            </a:r>
            <a:r>
              <a:rPr lang="sl-SI" altLang="sl-SI" sz="2400" smtClean="0"/>
              <a:t> vrt. </a:t>
            </a:r>
            <a:br>
              <a:rPr lang="sl-SI" altLang="sl-SI" sz="2400" smtClean="0"/>
            </a:br>
            <a:r>
              <a:rPr lang="sl-SI" altLang="sl-SI" sz="2400" smtClean="0"/>
              <a:t>Še posebej skrbno </a:t>
            </a:r>
            <a:r>
              <a:rPr lang="sl-SI" altLang="sl-SI" sz="2400" smtClean="0">
                <a:solidFill>
                  <a:schemeClr val="accent2"/>
                </a:solidFill>
              </a:rPr>
              <a:t>sem zalil </a:t>
            </a:r>
            <a:r>
              <a:rPr lang="sl-SI" altLang="sl-SI" sz="2400" smtClean="0"/>
              <a:t>zelje.</a:t>
            </a:r>
            <a:r>
              <a:rPr lang="sl-SI" altLang="sl-SI" smtClean="0"/>
              <a:t> </a:t>
            </a:r>
          </a:p>
        </p:txBody>
      </p:sp>
      <p:pic>
        <p:nvPicPr>
          <p:cNvPr id="2151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1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/>
              <a:t>Včeraj </a:t>
            </a:r>
            <a:r>
              <a:rPr lang="sl-SI" altLang="sl-SI" sz="2400" smtClean="0">
                <a:solidFill>
                  <a:schemeClr val="accent2"/>
                </a:solidFill>
              </a:rPr>
              <a:t>sem zalival</a:t>
            </a:r>
            <a:r>
              <a:rPr lang="sl-SI" altLang="sl-SI" sz="2400" smtClean="0"/>
              <a:t> vrt. </a:t>
            </a:r>
            <a:br>
              <a:rPr lang="sl-SI" altLang="sl-SI" sz="2400" smtClean="0"/>
            </a:br>
            <a:r>
              <a:rPr lang="sl-SI" altLang="sl-SI" sz="2400" smtClean="0"/>
              <a:t>Še posebej skrbno </a:t>
            </a:r>
            <a:r>
              <a:rPr lang="sl-SI" altLang="sl-SI" sz="2400" smtClean="0">
                <a:solidFill>
                  <a:schemeClr val="accent2"/>
                </a:solidFill>
              </a:rPr>
              <a:t>sem zalil</a:t>
            </a:r>
            <a:r>
              <a:rPr lang="sl-SI" altLang="sl-SI" sz="2400" smtClean="0"/>
              <a:t> zelje.</a:t>
            </a:r>
            <a:r>
              <a:rPr lang="sl-SI" altLang="sl-SI" smtClean="0"/>
              <a:t> </a:t>
            </a:r>
          </a:p>
        </p:txBody>
      </p:sp>
      <p:pic>
        <p:nvPicPr>
          <p:cNvPr id="2254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596188" y="1700213"/>
            <a:ext cx="9366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5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Jedel je češnje in skupaj z njimi pojedel tudi črve v njih.</a:t>
            </a:r>
          </a:p>
        </p:txBody>
      </p:sp>
      <p:pic>
        <p:nvPicPr>
          <p:cNvPr id="2356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655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Jedel je </a:t>
            </a:r>
            <a:r>
              <a:rPr lang="sl-SI" altLang="sl-SI" sz="2400" smtClean="0">
                <a:solidFill>
                  <a:schemeClr val="tx1"/>
                </a:solidFill>
              </a:rPr>
              <a:t>češnje in skupaj z njimi pojedel tudi črve v njih.</a:t>
            </a:r>
          </a:p>
        </p:txBody>
      </p:sp>
      <p:pic>
        <p:nvPicPr>
          <p:cNvPr id="2459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8669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3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Jedel je </a:t>
            </a:r>
            <a:r>
              <a:rPr lang="sl-SI" altLang="sl-SI" sz="2400" smtClean="0">
                <a:solidFill>
                  <a:schemeClr val="tx1"/>
                </a:solidFill>
              </a:rPr>
              <a:t>češnje in skupaj z njimi pojedel tudi črve v njih.</a:t>
            </a:r>
          </a:p>
        </p:txBody>
      </p:sp>
      <p:pic>
        <p:nvPicPr>
          <p:cNvPr id="2561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8669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7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Jedel je </a:t>
            </a:r>
            <a:r>
              <a:rPr lang="sl-SI" altLang="sl-SI" sz="2400" smtClean="0">
                <a:solidFill>
                  <a:schemeClr val="tx1"/>
                </a:solidFill>
              </a:rPr>
              <a:t>češnje in skupaj z njimi </a:t>
            </a:r>
            <a:r>
              <a:rPr lang="sl-SI" altLang="sl-SI" sz="2400" smtClean="0">
                <a:solidFill>
                  <a:schemeClr val="accent2"/>
                </a:solidFill>
              </a:rPr>
              <a:t>pojedel</a:t>
            </a:r>
            <a:r>
              <a:rPr lang="sl-SI" altLang="sl-SI" sz="2400" smtClean="0">
                <a:solidFill>
                  <a:schemeClr val="tx1"/>
                </a:solidFill>
              </a:rPr>
              <a:t> tudi črve v njih.</a:t>
            </a:r>
          </a:p>
        </p:txBody>
      </p:sp>
      <p:pic>
        <p:nvPicPr>
          <p:cNvPr id="2663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8669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pojedel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1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Jedel je </a:t>
            </a:r>
            <a:r>
              <a:rPr lang="sl-SI" altLang="sl-SI" sz="2400" smtClean="0">
                <a:solidFill>
                  <a:schemeClr val="tx1"/>
                </a:solidFill>
              </a:rPr>
              <a:t>češnje in skupaj z njimi </a:t>
            </a:r>
            <a:r>
              <a:rPr lang="sl-SI" altLang="sl-SI" sz="2400" smtClean="0">
                <a:solidFill>
                  <a:schemeClr val="accent2"/>
                </a:solidFill>
              </a:rPr>
              <a:t>pojedel</a:t>
            </a:r>
            <a:r>
              <a:rPr lang="sl-SI" altLang="sl-SI" sz="2400" smtClean="0">
                <a:solidFill>
                  <a:schemeClr val="tx1"/>
                </a:solidFill>
              </a:rPr>
              <a:t> tudi črve v njih.</a:t>
            </a:r>
          </a:p>
        </p:txBody>
      </p:sp>
      <p:pic>
        <p:nvPicPr>
          <p:cNvPr id="2766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8669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5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Bral bo časopis in v njem prebral članek o naši šoli.</a:t>
            </a:r>
          </a:p>
        </p:txBody>
      </p:sp>
      <p:pic>
        <p:nvPicPr>
          <p:cNvPr id="2868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18669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9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Bral bo </a:t>
            </a:r>
            <a:r>
              <a:rPr lang="sl-SI" altLang="sl-SI" sz="2400" smtClean="0">
                <a:solidFill>
                  <a:schemeClr val="tx1"/>
                </a:solidFill>
              </a:rPr>
              <a:t>časopis in v njem prebral članek o naši šoli.</a:t>
            </a:r>
          </a:p>
        </p:txBody>
      </p:sp>
      <p:pic>
        <p:nvPicPr>
          <p:cNvPr id="2971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23054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5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3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Bral bo </a:t>
            </a:r>
            <a:r>
              <a:rPr lang="sl-SI" altLang="sl-SI" sz="2400" smtClean="0">
                <a:solidFill>
                  <a:schemeClr val="tx1"/>
                </a:solidFill>
              </a:rPr>
              <a:t>časopis in v njem prebral članek o naši šoli.</a:t>
            </a:r>
          </a:p>
        </p:txBody>
      </p:sp>
      <p:pic>
        <p:nvPicPr>
          <p:cNvPr id="3073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4100" name="Picture 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356100" y="1916113"/>
            <a:ext cx="3384550" cy="1584325"/>
          </a:xfrm>
          <a:prstGeom prst="wedgeRoundRectCallout">
            <a:avLst>
              <a:gd name="adj1" fmla="val 36912"/>
              <a:gd name="adj2" fmla="val 141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l-SI" altLang="sl-SI"/>
              <a:t>Obljubo sem tudi izpolnil, </a:t>
            </a:r>
          </a:p>
          <a:p>
            <a:pPr eaLnBrk="1" hangingPunct="1"/>
            <a:r>
              <a:rPr lang="sl-SI" altLang="sl-SI"/>
              <a:t>saj sem se jo _ _ _ _ , ampak žal se je </a:t>
            </a:r>
          </a:p>
          <a:p>
            <a:pPr eaLnBrk="1" hangingPunct="1"/>
            <a:r>
              <a:rPr lang="sl-SI" altLang="sl-SI"/>
              <a:t>nisem še _ _ _ _ _ _</a:t>
            </a:r>
          </a:p>
          <a:p>
            <a:pPr algn="ctr"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23054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5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7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Bral bo </a:t>
            </a:r>
            <a:r>
              <a:rPr lang="sl-SI" altLang="sl-SI" sz="2400" smtClean="0">
                <a:solidFill>
                  <a:schemeClr val="tx1"/>
                </a:solidFill>
              </a:rPr>
              <a:t>časopis in v njem </a:t>
            </a:r>
            <a:r>
              <a:rPr lang="sl-SI" altLang="sl-SI" sz="2400" smtClean="0">
                <a:solidFill>
                  <a:schemeClr val="accent2"/>
                </a:solidFill>
              </a:rPr>
              <a:t>prebral </a:t>
            </a:r>
            <a:r>
              <a:rPr lang="sl-SI" altLang="sl-SI" sz="2400" smtClean="0">
                <a:solidFill>
                  <a:schemeClr val="tx1"/>
                </a:solidFill>
              </a:rPr>
              <a:t>članek o naši šoli.</a:t>
            </a:r>
          </a:p>
        </p:txBody>
      </p:sp>
      <p:pic>
        <p:nvPicPr>
          <p:cNvPr id="3175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ph idx="1"/>
          </p:nvPr>
        </p:nvGraphicFramePr>
        <p:xfrm>
          <a:off x="395288" y="3644900"/>
          <a:ext cx="8229600" cy="23054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5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1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accent2"/>
                </a:solidFill>
              </a:rPr>
              <a:t>Bral bo</a:t>
            </a:r>
            <a:r>
              <a:rPr lang="sl-SI" altLang="sl-SI" sz="2400" smtClean="0">
                <a:solidFill>
                  <a:schemeClr val="tx1"/>
                </a:solidFill>
              </a:rPr>
              <a:t> časopis in v njem </a:t>
            </a:r>
            <a:r>
              <a:rPr lang="sl-SI" altLang="sl-SI" sz="2400" smtClean="0">
                <a:solidFill>
                  <a:schemeClr val="accent2"/>
                </a:solidFill>
              </a:rPr>
              <a:t>prebral</a:t>
            </a:r>
            <a:r>
              <a:rPr lang="sl-SI" altLang="sl-SI" sz="2400" smtClean="0">
                <a:solidFill>
                  <a:schemeClr val="tx1"/>
                </a:solidFill>
              </a:rPr>
              <a:t> članek o naši šoli.</a:t>
            </a:r>
          </a:p>
        </p:txBody>
      </p:sp>
      <p:pic>
        <p:nvPicPr>
          <p:cNvPr id="3278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793038" y="2133600"/>
            <a:ext cx="8112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3054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5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5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Vedno je preštel bankovce, kovance je štel le včasih.</a:t>
            </a:r>
          </a:p>
        </p:txBody>
      </p:sp>
      <p:pic>
        <p:nvPicPr>
          <p:cNvPr id="3380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3054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5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Vedno </a:t>
            </a:r>
            <a:r>
              <a:rPr lang="sl-SI" altLang="sl-SI" sz="2400" smtClean="0">
                <a:solidFill>
                  <a:schemeClr val="accent2"/>
                </a:solidFill>
              </a:rPr>
              <a:t>je preštel </a:t>
            </a:r>
            <a:r>
              <a:rPr lang="sl-SI" altLang="sl-SI" sz="2400" smtClean="0">
                <a:solidFill>
                  <a:schemeClr val="tx1"/>
                </a:solidFill>
              </a:rPr>
              <a:t>bankovce, kovance je štel le včasih.</a:t>
            </a:r>
          </a:p>
        </p:txBody>
      </p:sp>
      <p:pic>
        <p:nvPicPr>
          <p:cNvPr id="3483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74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3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Vedno </a:t>
            </a:r>
            <a:r>
              <a:rPr lang="sl-SI" altLang="sl-SI" sz="2400" smtClean="0">
                <a:solidFill>
                  <a:schemeClr val="accent2"/>
                </a:solidFill>
              </a:rPr>
              <a:t>je preštel </a:t>
            </a:r>
            <a:r>
              <a:rPr lang="sl-SI" altLang="sl-SI" sz="2400" smtClean="0">
                <a:solidFill>
                  <a:schemeClr val="tx1"/>
                </a:solidFill>
              </a:rPr>
              <a:t>bankovce, kovance je štel le včasih.</a:t>
            </a:r>
          </a:p>
        </p:txBody>
      </p:sp>
      <p:pic>
        <p:nvPicPr>
          <p:cNvPr id="3585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74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7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Vedno </a:t>
            </a:r>
            <a:r>
              <a:rPr lang="sl-SI" altLang="sl-SI" sz="2400" smtClean="0">
                <a:solidFill>
                  <a:schemeClr val="accent2"/>
                </a:solidFill>
              </a:rPr>
              <a:t>je preštel </a:t>
            </a:r>
            <a:r>
              <a:rPr lang="sl-SI" altLang="sl-SI" sz="2400" smtClean="0">
                <a:solidFill>
                  <a:schemeClr val="tx1"/>
                </a:solidFill>
              </a:rPr>
              <a:t>bankovce, kovance </a:t>
            </a:r>
            <a:r>
              <a:rPr lang="sl-SI" altLang="sl-SI" sz="2400" smtClean="0">
                <a:solidFill>
                  <a:schemeClr val="accent2"/>
                </a:solidFill>
              </a:rPr>
              <a:t>je štel </a:t>
            </a:r>
            <a:r>
              <a:rPr lang="sl-SI" altLang="sl-SI" sz="2400" smtClean="0">
                <a:solidFill>
                  <a:schemeClr val="tx1"/>
                </a:solidFill>
              </a:rPr>
              <a:t>le včasih.</a:t>
            </a:r>
          </a:p>
        </p:txBody>
      </p:sp>
      <p:pic>
        <p:nvPicPr>
          <p:cNvPr id="3687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74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1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Vedno </a:t>
            </a:r>
            <a:r>
              <a:rPr lang="sl-SI" altLang="sl-SI" sz="2400" smtClean="0">
                <a:solidFill>
                  <a:schemeClr val="accent2"/>
                </a:solidFill>
              </a:rPr>
              <a:t>je preštel </a:t>
            </a:r>
            <a:r>
              <a:rPr lang="sl-SI" altLang="sl-SI" sz="2400" smtClean="0">
                <a:solidFill>
                  <a:schemeClr val="tx1"/>
                </a:solidFill>
              </a:rPr>
              <a:t>bankovce, kovance </a:t>
            </a:r>
            <a:r>
              <a:rPr lang="sl-SI" altLang="sl-SI" sz="2400" smtClean="0">
                <a:solidFill>
                  <a:schemeClr val="accent2"/>
                </a:solidFill>
              </a:rPr>
              <a:t>je štel </a:t>
            </a:r>
            <a:r>
              <a:rPr lang="sl-SI" altLang="sl-SI" sz="2400" smtClean="0">
                <a:solidFill>
                  <a:schemeClr val="tx1"/>
                </a:solidFill>
              </a:rPr>
              <a:t>le včasih.</a:t>
            </a:r>
          </a:p>
        </p:txBody>
      </p:sp>
      <p:pic>
        <p:nvPicPr>
          <p:cNvPr id="3790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74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5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Če celo popoldne samo likam,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lahko do večera zlikam vse perilo.</a:t>
            </a:r>
          </a:p>
        </p:txBody>
      </p:sp>
      <p:pic>
        <p:nvPicPr>
          <p:cNvPr id="38926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274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Če celo popoldne samo </a:t>
            </a:r>
            <a:r>
              <a:rPr lang="sl-SI" altLang="sl-SI" sz="2400" smtClean="0">
                <a:solidFill>
                  <a:schemeClr val="accent2"/>
                </a:solidFill>
              </a:rPr>
              <a:t>likam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lahko do večera zlikam vse perilo.</a:t>
            </a:r>
          </a:p>
        </p:txBody>
      </p:sp>
      <p:pic>
        <p:nvPicPr>
          <p:cNvPr id="39950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1833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3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Če celo popoldne samo </a:t>
            </a:r>
            <a:r>
              <a:rPr lang="sl-SI" altLang="sl-SI" sz="2400" smtClean="0">
                <a:solidFill>
                  <a:schemeClr val="accent2"/>
                </a:solidFill>
              </a:rPr>
              <a:t>likam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lahko do večera zlikam vse perilo.</a:t>
            </a:r>
          </a:p>
        </p:txBody>
      </p:sp>
      <p:pic>
        <p:nvPicPr>
          <p:cNvPr id="40974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5124" name="Picture 7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356100" y="1916113"/>
            <a:ext cx="3384550" cy="1584325"/>
          </a:xfrm>
          <a:prstGeom prst="wedgeRoundRectCallout">
            <a:avLst>
              <a:gd name="adj1" fmla="val 36912"/>
              <a:gd name="adj2" fmla="val 141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l-SI" altLang="sl-SI"/>
              <a:t>Obljubo sem tudi izpolnil, </a:t>
            </a:r>
          </a:p>
          <a:p>
            <a:pPr eaLnBrk="1" hangingPunct="1"/>
            <a:r>
              <a:rPr lang="sl-SI" altLang="sl-SI"/>
              <a:t>saj sem se jo </a:t>
            </a:r>
            <a:r>
              <a:rPr lang="sl-SI" altLang="sl-SI">
                <a:solidFill>
                  <a:srgbClr val="FF3300"/>
                </a:solidFill>
              </a:rPr>
              <a:t>U Č I L</a:t>
            </a:r>
            <a:r>
              <a:rPr lang="sl-SI" altLang="sl-SI"/>
              <a:t>, </a:t>
            </a:r>
          </a:p>
          <a:p>
            <a:pPr eaLnBrk="1" hangingPunct="1"/>
            <a:r>
              <a:rPr lang="sl-SI" altLang="sl-SI"/>
              <a:t>ampak žal se je </a:t>
            </a:r>
          </a:p>
          <a:p>
            <a:pPr eaLnBrk="1" hangingPunct="1"/>
            <a:r>
              <a:rPr lang="sl-SI" altLang="sl-SI"/>
              <a:t>nisem še </a:t>
            </a:r>
            <a:r>
              <a:rPr lang="sl-SI" altLang="sl-SI">
                <a:solidFill>
                  <a:srgbClr val="FF3300"/>
                </a:solidFill>
              </a:rPr>
              <a:t>_ _ _ _ _ _ </a:t>
            </a:r>
            <a:r>
              <a:rPr lang="sl-SI" altLang="sl-SI"/>
              <a:t>. </a:t>
            </a:r>
          </a:p>
          <a:p>
            <a:pPr algn="ctr"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1833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7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Če celo popoldne samo </a:t>
            </a:r>
            <a:r>
              <a:rPr lang="sl-SI" altLang="sl-SI" sz="2400" smtClean="0">
                <a:solidFill>
                  <a:schemeClr val="accent2"/>
                </a:solidFill>
              </a:rPr>
              <a:t>likam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lahko do večera </a:t>
            </a:r>
            <a:r>
              <a:rPr lang="sl-SI" altLang="sl-SI" sz="2400" smtClean="0">
                <a:solidFill>
                  <a:schemeClr val="accent2"/>
                </a:solidFill>
              </a:rPr>
              <a:t>zlikam</a:t>
            </a:r>
            <a:r>
              <a:rPr lang="sl-SI" altLang="sl-SI" sz="2400" smtClean="0">
                <a:solidFill>
                  <a:schemeClr val="tx1"/>
                </a:solidFill>
              </a:rPr>
              <a:t> vse perilo.</a:t>
            </a:r>
          </a:p>
        </p:txBody>
      </p:sp>
      <p:pic>
        <p:nvPicPr>
          <p:cNvPr id="41998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1833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1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Če celo popoldne samo </a:t>
            </a:r>
            <a:r>
              <a:rPr lang="sl-SI" altLang="sl-SI" sz="2400" smtClean="0">
                <a:solidFill>
                  <a:schemeClr val="accent2"/>
                </a:solidFill>
              </a:rPr>
              <a:t>likam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lahko do večera </a:t>
            </a:r>
            <a:r>
              <a:rPr lang="sl-SI" altLang="sl-SI" sz="2400" smtClean="0">
                <a:solidFill>
                  <a:schemeClr val="accent2"/>
                </a:solidFill>
              </a:rPr>
              <a:t>zlikam</a:t>
            </a:r>
            <a:r>
              <a:rPr lang="sl-SI" altLang="sl-SI" sz="2400" smtClean="0">
                <a:solidFill>
                  <a:schemeClr val="tx1"/>
                </a:solidFill>
              </a:rPr>
              <a:t> vse perilo.</a:t>
            </a:r>
          </a:p>
        </p:txBody>
      </p:sp>
      <p:pic>
        <p:nvPicPr>
          <p:cNvPr id="43022" name="Picture 15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1833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5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Jože ga gotovo ni prehitel,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saj nikoli ni prehiteval osebnih avtomobilov.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endParaRPr lang="sl-SI" altLang="sl-SI" sz="2400" smtClean="0">
              <a:solidFill>
                <a:schemeClr val="tx1"/>
              </a:solidFill>
            </a:endParaRPr>
          </a:p>
        </p:txBody>
      </p:sp>
      <p:pic>
        <p:nvPicPr>
          <p:cNvPr id="44046" name="Picture 17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1833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6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Jože ga gotovo </a:t>
            </a:r>
            <a:r>
              <a:rPr lang="sl-SI" altLang="sl-SI" sz="2400" smtClean="0">
                <a:solidFill>
                  <a:schemeClr val="accent2"/>
                </a:solidFill>
              </a:rPr>
              <a:t>ni prehitel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saj nikoli ni prehiteval osebnih avtomobilov.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endParaRPr lang="sl-SI" altLang="sl-SI" sz="2400" smtClean="0">
              <a:solidFill>
                <a:schemeClr val="tx1"/>
              </a:solidFill>
            </a:endParaRPr>
          </a:p>
        </p:txBody>
      </p:sp>
      <p:pic>
        <p:nvPicPr>
          <p:cNvPr id="45070" name="Picture 17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3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Jože ga gotovo </a:t>
            </a:r>
            <a:r>
              <a:rPr lang="sl-SI" altLang="sl-SI" sz="2400" smtClean="0">
                <a:solidFill>
                  <a:schemeClr val="accent2"/>
                </a:solidFill>
              </a:rPr>
              <a:t>ni prehitel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saj nikoli ni prehiteval osebnih avtomobilov.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endParaRPr lang="sl-SI" altLang="sl-SI" sz="2400" smtClean="0">
              <a:solidFill>
                <a:schemeClr val="tx1"/>
              </a:solidFill>
            </a:endParaRPr>
          </a:p>
        </p:txBody>
      </p:sp>
      <p:pic>
        <p:nvPicPr>
          <p:cNvPr id="46094" name="Picture 17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17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Jože ga gotovo </a:t>
            </a:r>
            <a:r>
              <a:rPr lang="sl-SI" altLang="sl-SI" sz="2400" smtClean="0">
                <a:solidFill>
                  <a:schemeClr val="accent2"/>
                </a:solidFill>
              </a:rPr>
              <a:t>ni prehitel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saj nikoli </a:t>
            </a:r>
            <a:r>
              <a:rPr lang="sl-SI" altLang="sl-SI" sz="2400" smtClean="0">
                <a:solidFill>
                  <a:schemeClr val="accent2"/>
                </a:solidFill>
              </a:rPr>
              <a:t>ni prehiteval </a:t>
            </a:r>
            <a:r>
              <a:rPr lang="sl-SI" altLang="sl-SI" sz="2400" smtClean="0">
                <a:solidFill>
                  <a:schemeClr val="tx1"/>
                </a:solidFill>
              </a:rPr>
              <a:t>osebnih avtomobilov.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endParaRPr lang="sl-SI" altLang="sl-SI" sz="2400" smtClean="0">
              <a:solidFill>
                <a:schemeClr val="tx1"/>
              </a:solidFill>
            </a:endParaRPr>
          </a:p>
        </p:txBody>
      </p:sp>
      <p:pic>
        <p:nvPicPr>
          <p:cNvPr id="47118" name="Picture 17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1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713788" cy="1143000"/>
          </a:xfrm>
          <a:noFill/>
        </p:spPr>
        <p:txBody>
          <a:bodyPr/>
          <a:lstStyle/>
          <a:p>
            <a:pPr eaLnBrk="1" hangingPunct="1"/>
            <a:r>
              <a:rPr lang="sl-SI" altLang="sl-SI" sz="2400" smtClean="0">
                <a:solidFill>
                  <a:schemeClr val="tx1"/>
                </a:solidFill>
              </a:rPr>
              <a:t>Jože ga gotovo </a:t>
            </a:r>
            <a:r>
              <a:rPr lang="sl-SI" altLang="sl-SI" sz="2400" smtClean="0">
                <a:solidFill>
                  <a:schemeClr val="accent2"/>
                </a:solidFill>
              </a:rPr>
              <a:t>ni prehitel</a:t>
            </a:r>
            <a:r>
              <a:rPr lang="sl-SI" altLang="sl-SI" sz="2400" smtClean="0">
                <a:solidFill>
                  <a:schemeClr val="tx1"/>
                </a:solidFill>
              </a:rPr>
              <a:t>,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r>
              <a:rPr lang="sl-SI" altLang="sl-SI" sz="2400" smtClean="0">
                <a:solidFill>
                  <a:schemeClr val="tx1"/>
                </a:solidFill>
              </a:rPr>
              <a:t>saj nikoli </a:t>
            </a:r>
            <a:r>
              <a:rPr lang="sl-SI" altLang="sl-SI" sz="2400" smtClean="0">
                <a:solidFill>
                  <a:schemeClr val="accent2"/>
                </a:solidFill>
              </a:rPr>
              <a:t>ni prehiteval </a:t>
            </a:r>
            <a:r>
              <a:rPr lang="sl-SI" altLang="sl-SI" sz="2400" smtClean="0">
                <a:solidFill>
                  <a:schemeClr val="tx1"/>
                </a:solidFill>
              </a:rPr>
              <a:t>osebnih avtomobilov. </a:t>
            </a:r>
            <a:br>
              <a:rPr lang="sl-SI" altLang="sl-SI" sz="2400" smtClean="0">
                <a:solidFill>
                  <a:schemeClr val="tx1"/>
                </a:solidFill>
              </a:rPr>
            </a:br>
            <a:endParaRPr lang="sl-SI" altLang="sl-SI" sz="2400" smtClean="0">
              <a:solidFill>
                <a:schemeClr val="tx1"/>
              </a:solidFill>
            </a:endParaRPr>
          </a:p>
        </p:txBody>
      </p:sp>
      <p:pic>
        <p:nvPicPr>
          <p:cNvPr id="48142" name="Picture 17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5081" r="61972" b="40965"/>
          <a:stretch>
            <a:fillRect/>
          </a:stretch>
        </p:blipFill>
        <p:spPr bwMode="auto">
          <a:xfrm>
            <a:off x="7956550" y="1052513"/>
            <a:ext cx="8112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9165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3708400" y="692150"/>
            <a:ext cx="3529013" cy="649288"/>
          </a:xfrm>
          <a:prstGeom prst="wedgeRoundRectCallout">
            <a:avLst>
              <a:gd name="adj1" fmla="val 62009"/>
              <a:gd name="adj2" fmla="val 672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V čem se dovršni in nedovršni glagoli bistveno razlikujejo?  </a:t>
            </a:r>
          </a:p>
        </p:txBody>
      </p:sp>
      <p:pic>
        <p:nvPicPr>
          <p:cNvPr id="49167" name="Picture 1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0189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0" name="Picture 1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1" name="AutoShape 14"/>
          <p:cNvSpPr>
            <a:spLocks noChangeArrowheads="1"/>
          </p:cNvSpPr>
          <p:nvPr/>
        </p:nvSpPr>
        <p:spPr bwMode="auto">
          <a:xfrm>
            <a:off x="2268538" y="692150"/>
            <a:ext cx="4175125" cy="1368425"/>
          </a:xfrm>
          <a:prstGeom prst="wedgeRoundRectCallout">
            <a:avLst>
              <a:gd name="adj1" fmla="val -77111"/>
              <a:gd name="adj2" fmla="val 80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Dovršni označujejo dogajanje, ki se zgodi enkrat (v nekem trenutku), nedovršni pa ponavljajoče se dogajanje.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13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3708400" y="692150"/>
            <a:ext cx="3529013" cy="649288"/>
          </a:xfrm>
          <a:prstGeom prst="wedgeRoundRectCallout">
            <a:avLst>
              <a:gd name="adj1" fmla="val 62009"/>
              <a:gd name="adj2" fmla="val 672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Kako bi se vprašali po dovršnih glagolih? </a:t>
            </a:r>
          </a:p>
        </p:txBody>
      </p:sp>
      <p:pic>
        <p:nvPicPr>
          <p:cNvPr id="51215" name="Picture 1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6148" name="Picture 7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356100" y="1916113"/>
            <a:ext cx="3384550" cy="1584325"/>
          </a:xfrm>
          <a:prstGeom prst="wedgeRoundRectCallout">
            <a:avLst>
              <a:gd name="adj1" fmla="val 36912"/>
              <a:gd name="adj2" fmla="val 141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l-SI" altLang="sl-SI"/>
              <a:t>Obljubo sem tudi izpolnil, </a:t>
            </a:r>
          </a:p>
          <a:p>
            <a:pPr eaLnBrk="1" hangingPunct="1"/>
            <a:r>
              <a:rPr lang="sl-SI" altLang="sl-SI"/>
              <a:t>saj sem se jo </a:t>
            </a:r>
            <a:r>
              <a:rPr lang="sl-SI" altLang="sl-SI">
                <a:solidFill>
                  <a:srgbClr val="FF3300"/>
                </a:solidFill>
              </a:rPr>
              <a:t>U Č I L</a:t>
            </a:r>
            <a:r>
              <a:rPr lang="sl-SI" altLang="sl-SI"/>
              <a:t>, </a:t>
            </a:r>
          </a:p>
          <a:p>
            <a:pPr eaLnBrk="1" hangingPunct="1"/>
            <a:r>
              <a:rPr lang="sl-SI" altLang="sl-SI"/>
              <a:t>ampak žal se je </a:t>
            </a:r>
          </a:p>
          <a:p>
            <a:pPr eaLnBrk="1" hangingPunct="1"/>
            <a:r>
              <a:rPr lang="sl-SI" altLang="sl-SI"/>
              <a:t>nisem še </a:t>
            </a:r>
            <a:r>
              <a:rPr lang="sl-SI" altLang="sl-SI">
                <a:solidFill>
                  <a:srgbClr val="FF3300"/>
                </a:solidFill>
              </a:rPr>
              <a:t>N A U Č I L</a:t>
            </a:r>
            <a:r>
              <a:rPr lang="sl-SI" altLang="sl-SI"/>
              <a:t>. </a:t>
            </a:r>
          </a:p>
          <a:p>
            <a:pPr algn="ctr"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406123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2237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2051050" y="1628775"/>
            <a:ext cx="2232025" cy="865188"/>
          </a:xfrm>
          <a:prstGeom prst="wedgeRoundRectCallout">
            <a:avLst>
              <a:gd name="adj1" fmla="val -100639"/>
              <a:gd name="adj2" fmla="val -690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Vprašali bi se: </a:t>
            </a:r>
          </a:p>
          <a:p>
            <a:pPr algn="ctr" eaLnBrk="1" hangingPunct="1"/>
            <a:r>
              <a:rPr lang="sl-SI" altLang="sl-SI"/>
              <a:t>Kaj so </a:t>
            </a:r>
            <a:r>
              <a:rPr lang="sl-SI" altLang="sl-SI">
                <a:solidFill>
                  <a:srgbClr val="FF3300"/>
                </a:solidFill>
              </a:rPr>
              <a:t>naredili</a:t>
            </a:r>
            <a:r>
              <a:rPr lang="sl-SI" altLang="sl-SI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3261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3708400" y="692150"/>
            <a:ext cx="3529013" cy="649288"/>
          </a:xfrm>
          <a:prstGeom prst="wedgeRoundRectCallout">
            <a:avLst>
              <a:gd name="adj1" fmla="val 62009"/>
              <a:gd name="adj2" fmla="val 672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Kako bi se vprašali po nedovršnih glagolih? </a:t>
            </a:r>
          </a:p>
        </p:txBody>
      </p:sp>
      <p:pic>
        <p:nvPicPr>
          <p:cNvPr id="53263" name="Picture 17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Group 2"/>
          <p:cNvGraphicFramePr>
            <a:graphicFrameLocks noGrp="1"/>
          </p:cNvGraphicFramePr>
          <p:nvPr>
            <p:ph idx="1"/>
          </p:nvPr>
        </p:nvGraphicFramePr>
        <p:xfrm>
          <a:off x="323850" y="2492375"/>
          <a:ext cx="8229600" cy="3622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18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DOVRŠNI GLAGOLI</a:t>
                      </a:r>
                      <a:endParaRPr kumimoji="0" lang="sl-SI" alt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NEDOVRŠNI GLAGOLI</a:t>
                      </a:r>
                      <a:endParaRPr kumimoji="0" lang="sl-SI" alt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napisal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pojedel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prebral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preštel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zlikam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pisal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sem zalival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jedel 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bral 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je štel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likam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ni prehiteval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4285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7235825" y="404813"/>
            <a:ext cx="13604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Picture 16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81075"/>
            <a:ext cx="12652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4716463" y="1628775"/>
            <a:ext cx="2232025" cy="865188"/>
          </a:xfrm>
          <a:prstGeom prst="wedgeRoundRectCallout">
            <a:avLst>
              <a:gd name="adj1" fmla="val -208606"/>
              <a:gd name="adj2" fmla="val -64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/>
              <a:t>Vprašali bi se: </a:t>
            </a:r>
          </a:p>
          <a:p>
            <a:pPr algn="ctr" eaLnBrk="1" hangingPunct="1"/>
            <a:r>
              <a:rPr lang="sl-SI" altLang="sl-SI"/>
              <a:t>Kaj so </a:t>
            </a:r>
            <a:r>
              <a:rPr lang="sl-SI" altLang="sl-SI">
                <a:solidFill>
                  <a:srgbClr val="FF3300"/>
                </a:solidFill>
              </a:rPr>
              <a:t>delali</a:t>
            </a:r>
            <a:r>
              <a:rPr lang="sl-SI" altLang="sl-SI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r="58621" b="40965"/>
          <a:stretch>
            <a:fillRect/>
          </a:stretch>
        </p:blipFill>
        <p:spPr bwMode="auto">
          <a:xfrm>
            <a:off x="5508625" y="1916113"/>
            <a:ext cx="3454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AutoShape 4"/>
          <p:cNvSpPr>
            <a:spLocks noChangeArrowheads="1"/>
          </p:cNvSpPr>
          <p:nvPr/>
        </p:nvSpPr>
        <p:spPr bwMode="auto">
          <a:xfrm>
            <a:off x="827088" y="3284538"/>
            <a:ext cx="4105275" cy="1800225"/>
          </a:xfrm>
          <a:prstGeom prst="wedgeRoundRectCallout">
            <a:avLst>
              <a:gd name="adj1" fmla="val 95824"/>
              <a:gd name="adj2" fmla="val -346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l-SI" altLang="sl-SI" sz="2400"/>
              <a:t>Tako,</a:t>
            </a:r>
            <a:r>
              <a:rPr lang="sl-SI" altLang="sl-SI" sz="2400">
                <a:solidFill>
                  <a:srgbClr val="FF3300"/>
                </a:solidFill>
              </a:rPr>
              <a:t> dovršili</a:t>
            </a:r>
            <a:r>
              <a:rPr lang="sl-SI" altLang="sl-SI" sz="2400"/>
              <a:t> smo</a:t>
            </a:r>
            <a:r>
              <a:rPr lang="sl-SI" altLang="sl-SI" sz="2400">
                <a:solidFill>
                  <a:srgbClr val="FF3300"/>
                </a:solidFill>
              </a:rPr>
              <a:t> </a:t>
            </a:r>
          </a:p>
          <a:p>
            <a:pPr algn="ctr" eaLnBrk="1" hangingPunct="1"/>
            <a:r>
              <a:rPr lang="sl-SI" altLang="sl-SI" sz="2400"/>
              <a:t>svojo nalogo, saj ste se </a:t>
            </a:r>
            <a:r>
              <a:rPr lang="sl-SI" altLang="sl-SI" sz="2400">
                <a:solidFill>
                  <a:srgbClr val="FF3300"/>
                </a:solidFill>
              </a:rPr>
              <a:t>naučili </a:t>
            </a:r>
            <a:r>
              <a:rPr lang="sl-SI" altLang="sl-SI" sz="2400"/>
              <a:t>glagolski vid.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Slika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765175"/>
            <a:ext cx="3522663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250825" y="2708275"/>
            <a:ext cx="86423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2000">
                <a:solidFill>
                  <a:srgbClr val="FF3300"/>
                </a:solidFill>
              </a:rPr>
              <a:t>Glagolski vid</a:t>
            </a:r>
            <a:r>
              <a:rPr lang="sl-SI" altLang="sl-SI" sz="2000"/>
              <a:t> nam pove, ali je neko glagolsko dejanje glede na čas trajanja omejeno (enkratno) ali neomejeno (ponavljajoče). </a:t>
            </a:r>
          </a:p>
          <a:p>
            <a:pPr eaLnBrk="1" hangingPunct="1">
              <a:spcBef>
                <a:spcPct val="50000"/>
              </a:spcBef>
            </a:pPr>
            <a:endParaRPr lang="sl-SI" altLang="sl-SI" sz="800"/>
          </a:p>
          <a:p>
            <a:pPr eaLnBrk="1" hangingPunct="1">
              <a:spcBef>
                <a:spcPts val="600"/>
              </a:spcBef>
            </a:pPr>
            <a:r>
              <a:rPr lang="sl-SI" altLang="sl-SI" sz="2000"/>
              <a:t>Glede na to poznamo:                                                           </a:t>
            </a:r>
          </a:p>
          <a:p>
            <a:pPr eaLnBrk="1" hangingPunct="1">
              <a:spcBef>
                <a:spcPts val="600"/>
              </a:spcBef>
            </a:pPr>
            <a:r>
              <a:rPr lang="sl-SI" altLang="sl-SI" sz="2000">
                <a:solidFill>
                  <a:srgbClr val="FF0000"/>
                </a:solidFill>
              </a:rPr>
              <a:t>1) </a:t>
            </a:r>
            <a:r>
              <a:rPr lang="sl-SI" altLang="sl-SI" sz="2000">
                <a:solidFill>
                  <a:srgbClr val="FF3300"/>
                </a:solidFill>
              </a:rPr>
              <a:t>dovršne glagole</a:t>
            </a:r>
            <a:r>
              <a:rPr lang="sl-SI" altLang="sl-SI" sz="2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sl-SI" altLang="sl-SI" sz="2000"/>
              <a:t>Vprašalnici: Kaj narediš/storiš? </a:t>
            </a:r>
          </a:p>
          <a:p>
            <a:pPr eaLnBrk="1" hangingPunct="1">
              <a:spcBef>
                <a:spcPts val="600"/>
              </a:spcBef>
            </a:pPr>
            <a:r>
              <a:rPr lang="sl-SI" altLang="sl-SI" sz="2000"/>
              <a:t>Npr. naučiti, zlikati, politi ...                                                           </a:t>
            </a:r>
          </a:p>
          <a:p>
            <a:pPr eaLnBrk="1" hangingPunct="1">
              <a:spcBef>
                <a:spcPts val="600"/>
              </a:spcBef>
            </a:pPr>
            <a:endParaRPr lang="sl-SI" altLang="sl-SI" sz="200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sl-SI" altLang="sl-SI" sz="2000">
                <a:solidFill>
                  <a:srgbClr val="FF0000"/>
                </a:solidFill>
              </a:rPr>
              <a:t>2) </a:t>
            </a:r>
            <a:r>
              <a:rPr lang="sl-SI" altLang="sl-SI" sz="2000">
                <a:solidFill>
                  <a:srgbClr val="FF3300"/>
                </a:solidFill>
              </a:rPr>
              <a:t>nedovršne glagole</a:t>
            </a:r>
            <a:r>
              <a:rPr lang="sl-SI" altLang="sl-SI" sz="2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sl-SI" altLang="sl-SI" sz="2000"/>
              <a:t>Vprašalnica: Kaj delaš? </a:t>
            </a:r>
          </a:p>
          <a:p>
            <a:pPr eaLnBrk="1" hangingPunct="1">
              <a:spcBef>
                <a:spcPts val="600"/>
              </a:spcBef>
            </a:pPr>
            <a:r>
              <a:rPr lang="sl-SI" altLang="sl-SI" sz="2000"/>
              <a:t>Npr. učiti, likati, polivati ...</a:t>
            </a:r>
          </a:p>
        </p:txBody>
      </p:sp>
      <p:pic>
        <p:nvPicPr>
          <p:cNvPr id="57347" name="Slika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5263" y="476250"/>
            <a:ext cx="11334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oljeZBesedilom 3"/>
          <p:cNvSpPr txBox="1">
            <a:spLocks noChangeArrowheads="1"/>
          </p:cNvSpPr>
          <p:nvPr/>
        </p:nvSpPr>
        <p:spPr bwMode="auto">
          <a:xfrm>
            <a:off x="250825" y="5732463"/>
            <a:ext cx="8148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 sz="1200"/>
              <a:t>Projekcija sodi h gradivu </a:t>
            </a:r>
            <a:r>
              <a:rPr lang="sl-SI" altLang="sl-SI" sz="1200" b="1"/>
              <a:t>Od glasov do knjižnih svetov 8</a:t>
            </a:r>
            <a:r>
              <a:rPr lang="sl-SI" altLang="sl-SI" sz="1200"/>
              <a:t>, Založba Rokus Klett, Ljubljana 2019.</a:t>
            </a:r>
          </a:p>
          <a:p>
            <a:r>
              <a:rPr lang="sl-SI" altLang="sl-SI" sz="1200"/>
              <a:t>Besedilo: Petra Kodre</a:t>
            </a:r>
          </a:p>
          <a:p>
            <a:r>
              <a:rPr lang="sl-SI" altLang="sl-SI" sz="1200"/>
              <a:t>Ilustracije: Emma Ferjančič in Iza Kranjc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7172" name="Picture 4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60213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l-SI" altLang="sl-SI" sz="3200">
                <a:solidFill>
                  <a:schemeClr val="accent2"/>
                </a:solidFill>
              </a:rPr>
              <a:t>Ali je učenec dovršil svoje delo – učenje?</a:t>
            </a:r>
            <a:r>
              <a:rPr lang="sl-SI" altLang="sl-SI" sz="4000">
                <a:solidFill>
                  <a:srgbClr val="B2B2B2"/>
                </a:solidFill>
              </a:rPr>
              <a:t> </a:t>
            </a:r>
            <a:endParaRPr lang="sl-SI" altLang="sl-SI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07950" y="1773238"/>
            <a:ext cx="41910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545138" cy="1143000"/>
          </a:xfrm>
        </p:spPr>
        <p:txBody>
          <a:bodyPr/>
          <a:lstStyle/>
          <a:p>
            <a:pPr eaLnBrk="1" hangingPunct="1"/>
            <a:r>
              <a:rPr lang="sl-SI" altLang="sl-SI" sz="4800" b="1" smtClean="0">
                <a:solidFill>
                  <a:srgbClr val="FF3300"/>
                </a:solidFill>
              </a:rPr>
              <a:t>GLAGOLSKI VID</a:t>
            </a:r>
            <a:r>
              <a:rPr lang="sl-SI" altLang="sl-SI" sz="4000" smtClean="0"/>
              <a:t> </a:t>
            </a:r>
          </a:p>
        </p:txBody>
      </p:sp>
      <p:pic>
        <p:nvPicPr>
          <p:cNvPr id="8196" name="Picture 4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860800"/>
            <a:ext cx="2152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60213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l-SI" altLang="sl-SI" sz="3200">
                <a:solidFill>
                  <a:schemeClr val="accent2"/>
                </a:solidFill>
              </a:rPr>
              <a:t>Ali je učenec dovršil svoje delo – učenje?</a:t>
            </a:r>
            <a:r>
              <a:rPr lang="sl-SI" altLang="sl-SI" sz="4000">
                <a:solidFill>
                  <a:srgbClr val="B2B2B2"/>
                </a:solidFill>
              </a:rPr>
              <a:t> </a:t>
            </a:r>
            <a:endParaRPr lang="sl-SI" altLang="sl-SI" sz="4000">
              <a:solidFill>
                <a:schemeClr val="tx2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316913" y="6092825"/>
            <a:ext cx="827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2800">
                <a:solidFill>
                  <a:srgbClr val="FF3300"/>
                </a:solidFill>
              </a:rPr>
              <a:t>Ne.</a:t>
            </a:r>
            <a:r>
              <a:rPr lang="sl-SI" altLang="sl-SI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432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3300"/>
                </a:solidFill>
              </a:rPr>
              <a:t>GLAGOLSKI VID</a:t>
            </a:r>
            <a:r>
              <a:rPr lang="sl-SI" altLang="sl-SI" sz="320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9219" name="Picture 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88913" y="1196975"/>
            <a:ext cx="31432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58054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l-SI" altLang="sl-SI" sz="3200">
                <a:solidFill>
                  <a:schemeClr val="accent2"/>
                </a:solidFill>
              </a:rPr>
              <a:t>Kdaj ga bo dovršil?</a:t>
            </a:r>
            <a:r>
              <a:rPr lang="sl-SI" altLang="sl-SI" sz="4000">
                <a:solidFill>
                  <a:srgbClr val="B2B2B2"/>
                </a:solidFill>
              </a:rPr>
              <a:t> </a:t>
            </a:r>
            <a:endParaRPr lang="sl-SI" altLang="sl-SI" sz="4000">
              <a:solidFill>
                <a:schemeClr val="tx2"/>
              </a:solidFill>
            </a:endParaRPr>
          </a:p>
        </p:txBody>
      </p:sp>
      <p:pic>
        <p:nvPicPr>
          <p:cNvPr id="9221" name="Picture 7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860800"/>
            <a:ext cx="20161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432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3300"/>
                </a:solidFill>
              </a:rPr>
              <a:t>GLAGOLSKI VID</a:t>
            </a:r>
            <a:r>
              <a:rPr lang="sl-SI" altLang="sl-SI" sz="320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10243" name="Picture 3" descr="glagolski vid - učiteljica"/>
          <p:cNvPicPr>
            <a:picLocks noChangeAspect="1" noChangeArrowheads="1"/>
          </p:cNvPicPr>
          <p:nvPr/>
        </p:nvPicPr>
        <p:blipFill>
          <a:blip r:embed="rId2" cstate="print"/>
          <a:srcRect l="44827" t="16100" b="24866"/>
          <a:stretch>
            <a:fillRect/>
          </a:stretch>
        </p:blipFill>
        <p:spPr bwMode="auto">
          <a:xfrm>
            <a:off x="188913" y="1196975"/>
            <a:ext cx="31432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58054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l-SI" altLang="sl-SI" sz="3200">
                <a:solidFill>
                  <a:schemeClr val="accent2"/>
                </a:solidFill>
              </a:rPr>
              <a:t>Kdaj ga bo dovršil?</a:t>
            </a:r>
            <a:r>
              <a:rPr lang="sl-SI" altLang="sl-SI" sz="4000">
                <a:solidFill>
                  <a:srgbClr val="B2B2B2"/>
                </a:solidFill>
              </a:rPr>
              <a:t> </a:t>
            </a:r>
            <a:r>
              <a:rPr lang="sl-SI" altLang="sl-SI" sz="3200">
                <a:solidFill>
                  <a:srgbClr val="FF3300"/>
                </a:solidFill>
              </a:rPr>
              <a:t>Ko se bo naučil.</a:t>
            </a:r>
            <a:r>
              <a:rPr lang="sl-SI" altLang="sl-SI" sz="4000">
                <a:solidFill>
                  <a:srgbClr val="B2B2B2"/>
                </a:solidFill>
              </a:rPr>
              <a:t> </a:t>
            </a:r>
            <a:endParaRPr lang="sl-SI" altLang="sl-SI" sz="4000">
              <a:solidFill>
                <a:schemeClr val="tx2"/>
              </a:solidFill>
            </a:endParaRPr>
          </a:p>
        </p:txBody>
      </p:sp>
      <p:pic>
        <p:nvPicPr>
          <p:cNvPr id="10245" name="Picture 7" descr="glagolski vid - učen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860800"/>
            <a:ext cx="20161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1373</Words>
  <Application>Microsoft Office PowerPoint</Application>
  <PresentationFormat>Diaprojekcija na zaslonu (4:3)</PresentationFormat>
  <Paragraphs>494</Paragraphs>
  <Slides>56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56</vt:i4>
      </vt:variant>
    </vt:vector>
  </HeadingPairs>
  <TitlesOfParts>
    <vt:vector size="60" baseType="lpstr">
      <vt:lpstr>Arial</vt:lpstr>
      <vt:lpstr>Calibri</vt:lpstr>
      <vt:lpstr>Times New Roman</vt:lpstr>
      <vt:lpstr>Privzeti načrt</vt:lpstr>
      <vt:lpstr>GLAGOLSKI VID </vt:lpstr>
      <vt:lpstr>GLAGOLSKI VID </vt:lpstr>
      <vt:lpstr>GLAGOLSKI VID </vt:lpstr>
      <vt:lpstr>GLAGOLSKI VID </vt:lpstr>
      <vt:lpstr>GLAGOLSKI VID </vt:lpstr>
      <vt:lpstr>GLAGOLSKI VID </vt:lpstr>
      <vt:lpstr>GLAGOLSKI VID </vt:lpstr>
      <vt:lpstr>Diapozitiv 8</vt:lpstr>
      <vt:lpstr>Diapozitiv 9</vt:lpstr>
      <vt:lpstr>Diapozitiv 10</vt:lpstr>
      <vt:lpstr>Skušaj še za druge  glagole ugotoviti,  ali so dovršni ali nedovršni.   </vt:lpstr>
      <vt:lpstr>Moj brat je cel vikend pisal diplomsko nalogo.  Napisal je 20 uvodnih strani. </vt:lpstr>
      <vt:lpstr>Moj brat je cel vikend pisal diplomsko nalogo.  Napisal je 20 uvodnih strani. </vt:lpstr>
      <vt:lpstr>Moj brat je cel vikend pisal diplomsko nalogo.  Napisal je 20 uvodnih strani. </vt:lpstr>
      <vt:lpstr>Moj brat je cel vikend pisal diplomsko nalogo.  Napisal je 20 uvodnih strani. </vt:lpstr>
      <vt:lpstr>Moj brat je cel vikend pisal diplomsko nalogo.  Napisal je 20 uvodnih strani. </vt:lpstr>
      <vt:lpstr>Včeraj sem zalival vrt.  Še posebej skrbno sem zalil zelje. </vt:lpstr>
      <vt:lpstr>Včeraj sem zalival vrt.  Še posebej skrbno sem zalil zelje. </vt:lpstr>
      <vt:lpstr>Včeraj sem zalival vrt.  Še posebej skrbno sem zalil zelje. </vt:lpstr>
      <vt:lpstr>Včeraj sem zalival vrt.  Še posebej skrbno sem zalil zelje. </vt:lpstr>
      <vt:lpstr>Včeraj sem zalival vrt.  Še posebej skrbno sem zalil zelje. </vt:lpstr>
      <vt:lpstr>Jedel je češnje in skupaj z njimi pojedel tudi črve v njih.</vt:lpstr>
      <vt:lpstr>Jedel je češnje in skupaj z njimi pojedel tudi črve v njih.</vt:lpstr>
      <vt:lpstr>Jedel je češnje in skupaj z njimi pojedel tudi črve v njih.</vt:lpstr>
      <vt:lpstr>Jedel je češnje in skupaj z njimi pojedel tudi črve v njih.</vt:lpstr>
      <vt:lpstr>Jedel je češnje in skupaj z njimi pojedel tudi črve v njih.</vt:lpstr>
      <vt:lpstr>Bral bo časopis in v njem prebral članek o naši šoli.</vt:lpstr>
      <vt:lpstr>Bral bo časopis in v njem prebral članek o naši šoli.</vt:lpstr>
      <vt:lpstr>Bral bo časopis in v njem prebral članek o naši šoli.</vt:lpstr>
      <vt:lpstr>Bral bo časopis in v njem prebral članek o naši šoli.</vt:lpstr>
      <vt:lpstr>Bral bo časopis in v njem prebral članek o naši šoli.</vt:lpstr>
      <vt:lpstr>Vedno je preštel bankovce, kovance je štel le včasih.</vt:lpstr>
      <vt:lpstr>Vedno je preštel bankovce, kovance je štel le včasih.</vt:lpstr>
      <vt:lpstr>Vedno je preštel bankovce, kovance je štel le včasih.</vt:lpstr>
      <vt:lpstr>Vedno je preštel bankovce, kovance je štel le včasih.</vt:lpstr>
      <vt:lpstr>Vedno je preštel bankovce, kovance je štel le včasih.</vt:lpstr>
      <vt:lpstr>Če celo popoldne samo likam,  lahko do večera zlikam vse perilo.</vt:lpstr>
      <vt:lpstr>Če celo popoldne samo likam,  lahko do večera zlikam vse perilo.</vt:lpstr>
      <vt:lpstr>Če celo popoldne samo likam,  lahko do večera zlikam vse perilo.</vt:lpstr>
      <vt:lpstr>Če celo popoldne samo likam,  lahko do večera zlikam vse perilo.</vt:lpstr>
      <vt:lpstr>Če celo popoldne samo likam,  lahko do večera zlikam vse perilo.</vt:lpstr>
      <vt:lpstr>Jože ga gotovo ni prehitel,  saj nikoli ni prehiteval osebnih avtomobilov.  </vt:lpstr>
      <vt:lpstr>Jože ga gotovo ni prehitel,  saj nikoli ni prehiteval osebnih avtomobilov.  </vt:lpstr>
      <vt:lpstr>Jože ga gotovo ni prehitel,  saj nikoli ni prehiteval osebnih avtomobilov.  </vt:lpstr>
      <vt:lpstr>Jože ga gotovo ni prehitel,  saj nikoli ni prehiteval osebnih avtomobilov.  </vt:lpstr>
      <vt:lpstr>Jože ga gotovo ni prehitel,  saj nikoli ni prehiteval osebnih avtomobilov.  </vt:lpstr>
      <vt:lpstr>Diapozitiv 47</vt:lpstr>
      <vt:lpstr>Diapozitiv 48</vt:lpstr>
      <vt:lpstr>Diapozitiv 49</vt:lpstr>
      <vt:lpstr>Diapozitiv 50</vt:lpstr>
      <vt:lpstr>Diapozitiv 51</vt:lpstr>
      <vt:lpstr>Diapozitiv 52</vt:lpstr>
      <vt:lpstr>Diapozitiv 53</vt:lpstr>
      <vt:lpstr>Diapozitiv 54</vt:lpstr>
      <vt:lpstr>Diapozitiv 55</vt:lpstr>
      <vt:lpstr>Diapozitiv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GLAGOLSKI VID</dc:title>
  <dc:creator>uporabnik</dc:creator>
  <cp:lastModifiedBy>Uporabnik</cp:lastModifiedBy>
  <cp:revision>16</cp:revision>
  <dcterms:created xsi:type="dcterms:W3CDTF">2013-03-09T22:16:51Z</dcterms:created>
  <dcterms:modified xsi:type="dcterms:W3CDTF">2020-03-20T11:32:44Z</dcterms:modified>
</cp:coreProperties>
</file>