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0" r:id="rId3"/>
    <p:sldId id="389" r:id="rId4"/>
    <p:sldId id="381" r:id="rId5"/>
    <p:sldId id="390" r:id="rId6"/>
    <p:sldId id="379" r:id="rId7"/>
    <p:sldId id="391" r:id="rId8"/>
    <p:sldId id="384" r:id="rId9"/>
    <p:sldId id="385" r:id="rId10"/>
    <p:sldId id="393" r:id="rId11"/>
    <p:sldId id="392" r:id="rId12"/>
    <p:sldId id="387" r:id="rId13"/>
    <p:sldId id="388" r:id="rId14"/>
    <p:sldId id="357" r:id="rId15"/>
    <p:sldId id="322" r:id="rId16"/>
    <p:sldId id="323" r:id="rId17"/>
    <p:sldId id="330" r:id="rId1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>
        <p:scale>
          <a:sx n="97" d="100"/>
          <a:sy n="97" d="100"/>
        </p:scale>
        <p:origin x="-203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2327-5077-4A14-8107-66A6821157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5117A-7D09-4A54-A37C-89214D46EF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1271-DE62-40B9-985D-9593BCE00A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FD56-5A86-4751-AA1F-5D7E1A406AB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1674F-2C1A-45EE-8392-A3F9526A476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2383-D83F-49A0-BAAE-497A1EEF5BF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57A5-9337-4B39-818C-E0587FE587E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650C-355A-47EC-BC70-43444574D41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FBA8F-520D-4670-A9F8-1F8D748A1EB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3AB49-6BCE-425A-99CC-1016312562E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C079-D7E5-4B0D-8980-2D35064D50F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0DF0-E096-46F9-A7FF-18335094ABE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EBF43A0-FE9F-434F-ACE2-3A710E1D37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915275" cy="1655763"/>
          </a:xfrm>
        </p:spPr>
        <p:txBody>
          <a:bodyPr anchor="ctr"/>
          <a:lstStyle/>
          <a:p>
            <a:pPr eaLnBrk="1" hangingPunct="1"/>
            <a:r>
              <a:rPr lang="sl-SI" altLang="sl-SI" sz="4400" smtClean="0">
                <a:solidFill>
                  <a:srgbClr val="FF3300"/>
                </a:solidFill>
              </a:rPr>
              <a:t>GLAGOLSKI NAKLON</a:t>
            </a:r>
            <a:r>
              <a:rPr lang="sl-SI" altLang="sl-SI" sz="4400" smtClean="0"/>
              <a:t> </a:t>
            </a:r>
          </a:p>
        </p:txBody>
      </p:sp>
      <p:pic>
        <p:nvPicPr>
          <p:cNvPr id="2051" name="Slika 5"/>
          <p:cNvPicPr>
            <a:picLocks noChangeAspect="1"/>
          </p:cNvPicPr>
          <p:nvPr/>
        </p:nvPicPr>
        <p:blipFill>
          <a:blip r:embed="rId2" cstate="print"/>
          <a:srcRect l="45525" t="46123" r="22733" b="14220"/>
          <a:stretch>
            <a:fillRect/>
          </a:stretch>
        </p:blipFill>
        <p:spPr bwMode="auto">
          <a:xfrm>
            <a:off x="4140200" y="4633913"/>
            <a:ext cx="9175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Slika 6"/>
          <p:cNvPicPr>
            <a:picLocks noChangeAspect="1"/>
          </p:cNvPicPr>
          <p:nvPr/>
        </p:nvPicPr>
        <p:blipFill>
          <a:blip r:embed="rId3" cstate="print"/>
          <a:srcRect l="33607" t="52100" r="30626" b="20601"/>
          <a:stretch>
            <a:fillRect/>
          </a:stretch>
        </p:blipFill>
        <p:spPr bwMode="auto">
          <a:xfrm>
            <a:off x="977900" y="4857750"/>
            <a:ext cx="1295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Slika 1"/>
          <p:cNvPicPr>
            <a:picLocks noChangeAspect="1"/>
          </p:cNvPicPr>
          <p:nvPr/>
        </p:nvPicPr>
        <p:blipFill>
          <a:blip r:embed="rId4" cstate="print"/>
          <a:srcRect l="26434" r="7777"/>
          <a:stretch>
            <a:fillRect/>
          </a:stretch>
        </p:blipFill>
        <p:spPr bwMode="auto">
          <a:xfrm>
            <a:off x="7092950" y="4857750"/>
            <a:ext cx="15065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746500" y="2352675"/>
            <a:ext cx="1871663" cy="96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KAKŠNE SO POMENSKE RAZLIKE? </a:t>
            </a:r>
          </a:p>
        </p:txBody>
      </p:sp>
      <p:pic>
        <p:nvPicPr>
          <p:cNvPr id="11270" name="Slika 24"/>
          <p:cNvPicPr>
            <a:picLocks noChangeAspect="1"/>
          </p:cNvPicPr>
          <p:nvPr/>
        </p:nvPicPr>
        <p:blipFill>
          <a:blip r:embed="rId2" cstate="print"/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11275" name="Slika 25"/>
          <p:cNvPicPr>
            <a:picLocks noChangeAspect="1"/>
          </p:cNvPicPr>
          <p:nvPr/>
        </p:nvPicPr>
        <p:blipFill>
          <a:blip r:embed="rId3" cstate="print"/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11280" name="Slika 1"/>
          <p:cNvPicPr>
            <a:picLocks noChangeAspect="1"/>
          </p:cNvPicPr>
          <p:nvPr/>
        </p:nvPicPr>
        <p:blipFill>
          <a:blip r:embed="rId4" cstate="print"/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  <p:sp>
        <p:nvSpPr>
          <p:cNvPr id="11284" name="Pravokotnik 3"/>
          <p:cNvSpPr>
            <a:spLocks noChangeArrowheads="1"/>
          </p:cNvSpPr>
          <p:nvPr/>
        </p:nvSpPr>
        <p:spPr bwMode="auto">
          <a:xfrm>
            <a:off x="-17463" y="3565525"/>
            <a:ext cx="3116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ŽELJE IN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NEURESNIČENA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DEJANJA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746500" y="2352675"/>
            <a:ext cx="1871663" cy="96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KAKŠNE SO POMENSKE RAZLIKE? </a:t>
            </a:r>
          </a:p>
        </p:txBody>
      </p:sp>
      <p:pic>
        <p:nvPicPr>
          <p:cNvPr id="12294" name="Slika 24"/>
          <p:cNvPicPr>
            <a:picLocks noChangeAspect="1"/>
          </p:cNvPicPr>
          <p:nvPr/>
        </p:nvPicPr>
        <p:blipFill>
          <a:blip r:embed="rId2" cstate="print"/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12299" name="Slika 25"/>
          <p:cNvPicPr>
            <a:picLocks noChangeAspect="1"/>
          </p:cNvPicPr>
          <p:nvPr/>
        </p:nvPicPr>
        <p:blipFill>
          <a:blip r:embed="rId3" cstate="print"/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12304" name="Slika 1"/>
          <p:cNvPicPr>
            <a:picLocks noChangeAspect="1"/>
          </p:cNvPicPr>
          <p:nvPr/>
        </p:nvPicPr>
        <p:blipFill>
          <a:blip r:embed="rId4" cstate="print"/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  <p:sp>
        <p:nvSpPr>
          <p:cNvPr id="12308" name="Pravokotnik 2"/>
          <p:cNvSpPr>
            <a:spLocks noChangeArrowheads="1"/>
          </p:cNvSpPr>
          <p:nvPr/>
        </p:nvSpPr>
        <p:spPr bwMode="auto">
          <a:xfrm>
            <a:off x="6508750" y="3435350"/>
            <a:ext cx="22764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UKAZI IN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PREPOVEDI</a:t>
            </a:r>
          </a:p>
        </p:txBody>
      </p:sp>
      <p:sp>
        <p:nvSpPr>
          <p:cNvPr id="12309" name="Pravokotnik 3"/>
          <p:cNvSpPr>
            <a:spLocks noChangeArrowheads="1"/>
          </p:cNvSpPr>
          <p:nvPr/>
        </p:nvSpPr>
        <p:spPr bwMode="auto">
          <a:xfrm>
            <a:off x="-17463" y="3565525"/>
            <a:ext cx="3116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ŽELJE IN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NEURESNIČENA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DEJANJA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746500" y="2352675"/>
            <a:ext cx="1871663" cy="96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KAKŠNE SO POMENSKE RAZLIKE? </a:t>
            </a:r>
          </a:p>
        </p:txBody>
      </p:sp>
      <p:pic>
        <p:nvPicPr>
          <p:cNvPr id="13318" name="Slika 24"/>
          <p:cNvPicPr>
            <a:picLocks noChangeAspect="1"/>
          </p:cNvPicPr>
          <p:nvPr/>
        </p:nvPicPr>
        <p:blipFill>
          <a:blip r:embed="rId2" cstate="print"/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13323" name="Slika 25"/>
          <p:cNvPicPr>
            <a:picLocks noChangeAspect="1"/>
          </p:cNvPicPr>
          <p:nvPr/>
        </p:nvPicPr>
        <p:blipFill>
          <a:blip r:embed="rId3" cstate="print"/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13328" name="Slika 1"/>
          <p:cNvPicPr>
            <a:picLocks noChangeAspect="1"/>
          </p:cNvPicPr>
          <p:nvPr/>
        </p:nvPicPr>
        <p:blipFill>
          <a:blip r:embed="rId4" cstate="print"/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  <p:sp>
        <p:nvSpPr>
          <p:cNvPr id="13332" name="Pravokotnik 1"/>
          <p:cNvSpPr>
            <a:spLocks noChangeArrowheads="1"/>
          </p:cNvSpPr>
          <p:nvPr/>
        </p:nvSpPr>
        <p:spPr bwMode="auto">
          <a:xfrm>
            <a:off x="5795963" y="6140450"/>
            <a:ext cx="2530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UGOTOVITVE</a:t>
            </a:r>
          </a:p>
        </p:txBody>
      </p:sp>
      <p:sp>
        <p:nvSpPr>
          <p:cNvPr id="13333" name="Pravokotnik 2"/>
          <p:cNvSpPr>
            <a:spLocks noChangeArrowheads="1"/>
          </p:cNvSpPr>
          <p:nvPr/>
        </p:nvSpPr>
        <p:spPr bwMode="auto">
          <a:xfrm>
            <a:off x="6508750" y="3435350"/>
            <a:ext cx="22764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UKAZI IN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PREPOVEDI</a:t>
            </a:r>
          </a:p>
        </p:txBody>
      </p:sp>
      <p:sp>
        <p:nvSpPr>
          <p:cNvPr id="13334" name="Pravokotnik 3"/>
          <p:cNvSpPr>
            <a:spLocks noChangeArrowheads="1"/>
          </p:cNvSpPr>
          <p:nvPr/>
        </p:nvSpPr>
        <p:spPr bwMode="auto">
          <a:xfrm>
            <a:off x="-17463" y="3565525"/>
            <a:ext cx="3116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altLang="sl-SI" sz="2800">
                <a:solidFill>
                  <a:srgbClr val="FF0000"/>
                </a:solidFill>
              </a:rPr>
              <a:t>ŽELJE IN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NEURESNIČENA </a:t>
            </a:r>
          </a:p>
          <a:p>
            <a:r>
              <a:rPr lang="sl-SI" altLang="sl-SI" sz="2800">
                <a:solidFill>
                  <a:srgbClr val="FF0000"/>
                </a:solidFill>
              </a:rPr>
              <a:t>DEJANJA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605213" y="2771775"/>
            <a:ext cx="1871662" cy="960438"/>
          </a:xfrm>
          <a:prstGeom prst="ellipse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KAKŠNE SO POMENSKE RAZLIKE? </a:t>
            </a:r>
          </a:p>
        </p:txBody>
      </p:sp>
      <p:pic>
        <p:nvPicPr>
          <p:cNvPr id="14342" name="Slika 24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14347" name="Slika 25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14352" name="Slika 1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  <p:sp>
        <p:nvSpPr>
          <p:cNvPr id="14356" name="PoljeZBesedilom 5"/>
          <p:cNvSpPr txBox="1">
            <a:spLocks noChangeArrowheads="1"/>
          </p:cNvSpPr>
          <p:nvPr/>
        </p:nvSpPr>
        <p:spPr bwMode="auto">
          <a:xfrm rot="-2401503">
            <a:off x="-447675" y="3082925"/>
            <a:ext cx="5681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6000">
                <a:solidFill>
                  <a:srgbClr val="FF0000"/>
                </a:solidFill>
              </a:rPr>
              <a:t>POGOJUJEMO</a:t>
            </a:r>
          </a:p>
        </p:txBody>
      </p:sp>
      <p:sp>
        <p:nvSpPr>
          <p:cNvPr id="14357" name="PoljeZBesedilom 24"/>
          <p:cNvSpPr txBox="1">
            <a:spLocks noChangeArrowheads="1"/>
          </p:cNvSpPr>
          <p:nvPr/>
        </p:nvSpPr>
        <p:spPr bwMode="auto">
          <a:xfrm>
            <a:off x="5330825" y="5930900"/>
            <a:ext cx="3432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6000">
                <a:solidFill>
                  <a:srgbClr val="FF0000"/>
                </a:solidFill>
              </a:rPr>
              <a:t>TRDIMO</a:t>
            </a:r>
          </a:p>
        </p:txBody>
      </p:sp>
      <p:sp>
        <p:nvSpPr>
          <p:cNvPr id="14358" name="PoljeZBesedilom 25"/>
          <p:cNvSpPr txBox="1">
            <a:spLocks noChangeArrowheads="1"/>
          </p:cNvSpPr>
          <p:nvPr/>
        </p:nvSpPr>
        <p:spPr bwMode="auto">
          <a:xfrm rot="2648080">
            <a:off x="4211638" y="3152775"/>
            <a:ext cx="606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altLang="sl-SI" sz="4800">
                <a:solidFill>
                  <a:srgbClr val="FF0000"/>
                </a:solidFill>
              </a:rPr>
              <a:t>VELEVAMO,</a:t>
            </a:r>
          </a:p>
          <a:p>
            <a:r>
              <a:rPr lang="sl-SI" altLang="sl-SI" sz="4800">
                <a:solidFill>
                  <a:srgbClr val="FF0000"/>
                </a:solidFill>
              </a:rPr>
              <a:t>PREPOVEDUJEMO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0350"/>
            <a:ext cx="4081463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89363"/>
            <a:ext cx="9144000" cy="1143000"/>
          </a:xfrm>
        </p:spPr>
        <p:txBody>
          <a:bodyPr/>
          <a:lstStyle/>
          <a:p>
            <a:pPr eaLnBrk="1" hangingPunct="1"/>
            <a:r>
              <a:rPr lang="sl-SI" altLang="sl-SI" sz="3200" smtClean="0">
                <a:solidFill>
                  <a:schemeClr val="tx1"/>
                </a:solidFill>
              </a:rPr>
              <a:t>Pri glagolih poznamo:  </a:t>
            </a:r>
            <a:br>
              <a:rPr lang="sl-SI" altLang="sl-SI" sz="3200" smtClean="0">
                <a:solidFill>
                  <a:schemeClr val="tx1"/>
                </a:solidFill>
              </a:rPr>
            </a:br>
            <a:r>
              <a:rPr lang="sl-SI" altLang="sl-SI" sz="3200" smtClean="0">
                <a:solidFill>
                  <a:schemeClr val="tx1"/>
                </a:solidFill>
              </a:rPr>
              <a:t/>
            </a:r>
            <a:br>
              <a:rPr lang="sl-SI" altLang="sl-SI" sz="3200" smtClean="0">
                <a:solidFill>
                  <a:schemeClr val="tx1"/>
                </a:solidFill>
              </a:rPr>
            </a:br>
            <a:r>
              <a:rPr lang="sl-SI" altLang="sl-SI" sz="3200" smtClean="0">
                <a:solidFill>
                  <a:srgbClr val="FF3300"/>
                </a:solidFill>
              </a:rPr>
              <a:t>– povedni naklon </a:t>
            </a:r>
            <a:br>
              <a:rPr lang="sl-SI" altLang="sl-SI" sz="3200" smtClean="0">
                <a:solidFill>
                  <a:srgbClr val="FF3300"/>
                </a:solidFill>
              </a:rPr>
            </a:br>
            <a:r>
              <a:rPr lang="sl-SI" altLang="sl-SI" sz="2000" smtClean="0">
                <a:solidFill>
                  <a:schemeClr val="tx1"/>
                </a:solidFill>
              </a:rPr>
              <a:t>(npr. </a:t>
            </a:r>
            <a:r>
              <a:rPr lang="sl-SI" altLang="sl-SI" sz="2000" i="1" smtClean="0">
                <a:solidFill>
                  <a:schemeClr val="tx1"/>
                </a:solidFill>
              </a:rPr>
              <a:t>pišem</a:t>
            </a:r>
            <a:r>
              <a:rPr lang="sl-SI" altLang="sl-SI" sz="2000" smtClean="0">
                <a:solidFill>
                  <a:schemeClr val="tx1"/>
                </a:solidFill>
              </a:rPr>
              <a:t>)</a:t>
            </a:r>
            <a:br>
              <a:rPr lang="sl-SI" altLang="sl-SI" sz="2000" smtClean="0">
                <a:solidFill>
                  <a:schemeClr val="tx1"/>
                </a:solidFill>
              </a:rPr>
            </a:br>
            <a:r>
              <a:rPr lang="sl-SI" altLang="sl-SI" sz="2000" smtClean="0">
                <a:solidFill>
                  <a:srgbClr val="FF3300"/>
                </a:solidFill>
              </a:rPr>
              <a:t/>
            </a:r>
            <a:br>
              <a:rPr lang="sl-SI" altLang="sl-SI" sz="2000" smtClean="0">
                <a:solidFill>
                  <a:srgbClr val="FF3300"/>
                </a:solidFill>
              </a:rPr>
            </a:br>
            <a:r>
              <a:rPr lang="sl-SI" altLang="sl-SI" sz="3200" smtClean="0">
                <a:solidFill>
                  <a:srgbClr val="FF3300"/>
                </a:solidFill>
              </a:rPr>
              <a:t> – velelni naklon </a:t>
            </a:r>
            <a:br>
              <a:rPr lang="sl-SI" altLang="sl-SI" sz="3200" smtClean="0">
                <a:solidFill>
                  <a:srgbClr val="FF3300"/>
                </a:solidFill>
              </a:rPr>
            </a:br>
            <a:r>
              <a:rPr lang="sl-SI" altLang="sl-SI" sz="2000" smtClean="0">
                <a:solidFill>
                  <a:schemeClr val="tx1"/>
                </a:solidFill>
              </a:rPr>
              <a:t>(npr. </a:t>
            </a:r>
            <a:r>
              <a:rPr lang="sl-SI" altLang="sl-SI" sz="2000" i="1" smtClean="0">
                <a:solidFill>
                  <a:schemeClr val="tx1"/>
                </a:solidFill>
              </a:rPr>
              <a:t>piši</a:t>
            </a:r>
            <a:r>
              <a:rPr lang="sl-SI" altLang="sl-SI" sz="2000" smtClean="0">
                <a:solidFill>
                  <a:schemeClr val="tx1"/>
                </a:solidFill>
              </a:rPr>
              <a:t>) </a:t>
            </a:r>
            <a:br>
              <a:rPr lang="sl-SI" altLang="sl-SI" sz="2000" smtClean="0">
                <a:solidFill>
                  <a:schemeClr val="tx1"/>
                </a:solidFill>
              </a:rPr>
            </a:br>
            <a:r>
              <a:rPr lang="sl-SI" altLang="sl-SI" sz="2000" smtClean="0">
                <a:solidFill>
                  <a:srgbClr val="FF3300"/>
                </a:solidFill>
              </a:rPr>
              <a:t/>
            </a:r>
            <a:br>
              <a:rPr lang="sl-SI" altLang="sl-SI" sz="2000" smtClean="0">
                <a:solidFill>
                  <a:srgbClr val="FF3300"/>
                </a:solidFill>
              </a:rPr>
            </a:br>
            <a:r>
              <a:rPr lang="sl-SI" altLang="sl-SI" sz="3200" smtClean="0">
                <a:solidFill>
                  <a:srgbClr val="FF3300"/>
                </a:solidFill>
              </a:rPr>
              <a:t> – pogojni naklon</a:t>
            </a:r>
            <a:r>
              <a:rPr lang="sl-SI" altLang="sl-SI" sz="3200" smtClean="0"/>
              <a:t> </a:t>
            </a:r>
            <a:br>
              <a:rPr lang="sl-SI" altLang="sl-SI" sz="3200" smtClean="0"/>
            </a:br>
            <a:r>
              <a:rPr lang="sl-SI" altLang="sl-SI" sz="2000" smtClean="0"/>
              <a:t>(npr. </a:t>
            </a:r>
            <a:r>
              <a:rPr lang="sl-SI" altLang="sl-SI" sz="2000" i="1" smtClean="0"/>
              <a:t>bi pisal</a:t>
            </a:r>
            <a:r>
              <a:rPr lang="sl-SI" altLang="sl-SI" sz="2000" smtClean="0"/>
              <a:t>)</a:t>
            </a:r>
            <a:r>
              <a:rPr lang="sl-SI" altLang="sl-SI" sz="4000" smtClean="0"/>
              <a:t> </a:t>
            </a:r>
          </a:p>
        </p:txBody>
      </p:sp>
      <p:pic>
        <p:nvPicPr>
          <p:cNvPr id="16387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333375"/>
            <a:ext cx="1130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57563"/>
            <a:ext cx="9467850" cy="1143000"/>
          </a:xfrm>
        </p:spPr>
        <p:txBody>
          <a:bodyPr/>
          <a:lstStyle/>
          <a:p>
            <a:pPr eaLnBrk="1" hangingPunct="1"/>
            <a:r>
              <a:rPr lang="sl-SI" altLang="sl-SI" sz="3600" smtClean="0"/>
              <a:t/>
            </a:r>
            <a:br>
              <a:rPr lang="sl-SI" altLang="sl-SI" sz="3600" smtClean="0"/>
            </a:br>
            <a:r>
              <a:rPr lang="sl-SI" altLang="sl-SI" sz="3600" smtClean="0"/>
              <a:t> </a:t>
            </a:r>
            <a:br>
              <a:rPr lang="sl-SI" altLang="sl-SI" sz="3600" smtClean="0"/>
            </a:br>
            <a:r>
              <a:rPr lang="sl-SI" altLang="sl-SI" sz="3000" smtClean="0">
                <a:solidFill>
                  <a:srgbClr val="FF3300"/>
                </a:solidFill>
              </a:rPr>
              <a:t>Povedni naklon</a:t>
            </a:r>
            <a:br>
              <a:rPr lang="sl-SI" altLang="sl-SI" sz="3000" smtClean="0">
                <a:solidFill>
                  <a:srgbClr val="FF3300"/>
                </a:solidFill>
              </a:rPr>
            </a:br>
            <a:r>
              <a:rPr lang="sl-SI" altLang="sl-SI" sz="3000" smtClean="0">
                <a:solidFill>
                  <a:schemeClr val="tx1"/>
                </a:solidFill>
              </a:rPr>
              <a:t>izraža ugotovitve</a:t>
            </a:r>
            <a:r>
              <a:rPr lang="sl-SI" altLang="sl-SI" sz="3000" smtClean="0">
                <a:solidFill>
                  <a:srgbClr val="009900"/>
                </a:solidFill>
              </a:rPr>
              <a:t>. </a:t>
            </a:r>
            <a:br>
              <a:rPr lang="sl-SI" altLang="sl-SI" sz="3000" smtClean="0">
                <a:solidFill>
                  <a:srgbClr val="009900"/>
                </a:solidFill>
              </a:rPr>
            </a:br>
            <a:r>
              <a:rPr lang="sl-SI" altLang="sl-SI" sz="3000" smtClean="0">
                <a:solidFill>
                  <a:srgbClr val="009900"/>
                </a:solidFill>
              </a:rPr>
              <a:t/>
            </a:r>
            <a:br>
              <a:rPr lang="sl-SI" altLang="sl-SI" sz="3000" smtClean="0">
                <a:solidFill>
                  <a:srgbClr val="009900"/>
                </a:solidFill>
              </a:rPr>
            </a:br>
            <a:r>
              <a:rPr lang="sl-SI" altLang="sl-SI" sz="3000" smtClean="0">
                <a:solidFill>
                  <a:srgbClr val="FF3300"/>
                </a:solidFill>
              </a:rPr>
              <a:t>Velelni naklon</a:t>
            </a:r>
            <a:r>
              <a:rPr lang="sl-SI" altLang="sl-SI" sz="3000" smtClean="0">
                <a:solidFill>
                  <a:srgbClr val="009900"/>
                </a:solidFill>
              </a:rPr>
              <a:t> </a:t>
            </a:r>
            <a:br>
              <a:rPr lang="sl-SI" altLang="sl-SI" sz="3000" smtClean="0">
                <a:solidFill>
                  <a:srgbClr val="009900"/>
                </a:solidFill>
              </a:rPr>
            </a:br>
            <a:r>
              <a:rPr lang="sl-SI" altLang="sl-SI" sz="3000" smtClean="0">
                <a:solidFill>
                  <a:schemeClr val="tx1"/>
                </a:solidFill>
              </a:rPr>
              <a:t>izraža</a:t>
            </a:r>
            <a:r>
              <a:rPr lang="sl-SI" altLang="sl-SI" sz="3000" smtClean="0"/>
              <a:t> ukaze in prepovedi. </a:t>
            </a:r>
            <a:br>
              <a:rPr lang="sl-SI" altLang="sl-SI" sz="3000" smtClean="0"/>
            </a:br>
            <a:r>
              <a:rPr lang="sl-SI" altLang="sl-SI" sz="3000" smtClean="0"/>
              <a:t/>
            </a:r>
            <a:br>
              <a:rPr lang="sl-SI" altLang="sl-SI" sz="3000" smtClean="0"/>
            </a:br>
            <a:r>
              <a:rPr lang="sl-SI" altLang="sl-SI" sz="3000" smtClean="0">
                <a:solidFill>
                  <a:srgbClr val="FF3300"/>
                </a:solidFill>
              </a:rPr>
              <a:t>Pogojni naklon </a:t>
            </a:r>
            <a:br>
              <a:rPr lang="sl-SI" altLang="sl-SI" sz="3000" smtClean="0">
                <a:solidFill>
                  <a:srgbClr val="FF3300"/>
                </a:solidFill>
              </a:rPr>
            </a:br>
            <a:r>
              <a:rPr lang="sl-SI" altLang="sl-SI" sz="3000" smtClean="0">
                <a:solidFill>
                  <a:schemeClr val="tx1"/>
                </a:solidFill>
              </a:rPr>
              <a:t>izraža </a:t>
            </a:r>
            <a:r>
              <a:rPr lang="sl-SI" altLang="sl-SI" sz="3000" smtClean="0"/>
              <a:t>možna sedanja </a:t>
            </a:r>
            <a:br>
              <a:rPr lang="sl-SI" altLang="sl-SI" sz="3000" smtClean="0"/>
            </a:br>
            <a:r>
              <a:rPr lang="sl-SI" altLang="sl-SI" sz="3000" smtClean="0"/>
              <a:t>ali neuresničena pretekla dejanja.</a:t>
            </a:r>
            <a:r>
              <a:rPr lang="sl-SI" altLang="sl-SI" sz="4000" smtClean="0"/>
              <a:t> </a:t>
            </a:r>
          </a:p>
        </p:txBody>
      </p:sp>
      <p:pic>
        <p:nvPicPr>
          <p:cNvPr id="17411" name="Slika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333375"/>
            <a:ext cx="1130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jeZBesedilom 1"/>
          <p:cNvSpPr txBox="1">
            <a:spLocks noChangeArrowheads="1"/>
          </p:cNvSpPr>
          <p:nvPr/>
        </p:nvSpPr>
        <p:spPr bwMode="auto">
          <a:xfrm>
            <a:off x="611188" y="5732463"/>
            <a:ext cx="7993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l-SI" altLang="sl-SI" sz="1200"/>
              <a:t>Projekcija sodi h gradivu Od glasov do knjižnih svetov 7, Založba Rokus Klett, Ljubljana 2019.</a:t>
            </a:r>
          </a:p>
          <a:p>
            <a:pPr eaLnBrk="1" hangingPunct="1"/>
            <a:r>
              <a:rPr lang="sl-SI" altLang="sl-SI" sz="1200"/>
              <a:t>Besedilo: Petra Kodre</a:t>
            </a:r>
          </a:p>
          <a:p>
            <a:pPr eaLnBrk="1" hangingPunct="1"/>
            <a:r>
              <a:rPr lang="sl-SI" altLang="sl-SI" sz="1200"/>
              <a:t>Ilustracije: Emma Ferjančič, 7. razred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6"/>
          <p:cNvPicPr>
            <a:picLocks noChangeAspect="1"/>
          </p:cNvPicPr>
          <p:nvPr/>
        </p:nvPicPr>
        <p:blipFill>
          <a:blip r:embed="rId2" cstate="print"/>
          <a:srcRect l="33607" t="52100" r="30626" b="20601"/>
          <a:stretch>
            <a:fillRect/>
          </a:stretch>
        </p:blipFill>
        <p:spPr bwMode="auto">
          <a:xfrm>
            <a:off x="2959100" y="2565400"/>
            <a:ext cx="3363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  <p:sp>
        <p:nvSpPr>
          <p:cNvPr id="6" name="Zaobljen pravokotni oblaček 5"/>
          <p:cNvSpPr/>
          <p:nvPr/>
        </p:nvSpPr>
        <p:spPr>
          <a:xfrm>
            <a:off x="2519363" y="2349500"/>
            <a:ext cx="1152525" cy="719138"/>
          </a:xfrm>
          <a:prstGeom prst="wedgeRoundRectCallout">
            <a:avLst>
              <a:gd name="adj1" fmla="val 64968"/>
              <a:gd name="adj2" fmla="val 73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6"/>
          <p:cNvPicPr>
            <a:picLocks noChangeAspect="1"/>
          </p:cNvPicPr>
          <p:nvPr/>
        </p:nvPicPr>
        <p:blipFill>
          <a:blip r:embed="rId2" cstate="print"/>
          <a:srcRect l="33607" t="52100" r="30626" b="20601"/>
          <a:stretch>
            <a:fillRect/>
          </a:stretch>
        </p:blipFill>
        <p:spPr bwMode="auto">
          <a:xfrm>
            <a:off x="2959100" y="2565400"/>
            <a:ext cx="3363913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  <p:sp>
        <p:nvSpPr>
          <p:cNvPr id="6" name="Zaobljen pravokotni oblaček 5"/>
          <p:cNvSpPr/>
          <p:nvPr/>
        </p:nvSpPr>
        <p:spPr>
          <a:xfrm>
            <a:off x="2519363" y="2349500"/>
            <a:ext cx="1152525" cy="719138"/>
          </a:xfrm>
          <a:prstGeom prst="wedgeRoundRectCallout">
            <a:avLst>
              <a:gd name="adj1" fmla="val 64968"/>
              <a:gd name="adj2" fmla="val 73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schemeClr val="tx1"/>
                </a:solidFill>
              </a:rPr>
              <a:t>Jem.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5"/>
          <p:cNvPicPr>
            <a:picLocks noChangeAspect="1"/>
          </p:cNvPicPr>
          <p:nvPr/>
        </p:nvPicPr>
        <p:blipFill>
          <a:blip r:embed="rId2" cstate="print"/>
          <a:srcRect l="45525" t="46123" r="22733" b="14220"/>
          <a:stretch>
            <a:fillRect/>
          </a:stretch>
        </p:blipFill>
        <p:spPr bwMode="auto">
          <a:xfrm>
            <a:off x="3532188" y="2349500"/>
            <a:ext cx="221773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5"/>
          <p:cNvPicPr>
            <a:picLocks noChangeAspect="1"/>
          </p:cNvPicPr>
          <p:nvPr/>
        </p:nvPicPr>
        <p:blipFill>
          <a:blip r:embed="rId2" cstate="print"/>
          <a:srcRect l="45525" t="46123" r="22733" b="14220"/>
          <a:stretch>
            <a:fillRect/>
          </a:stretch>
        </p:blipFill>
        <p:spPr bwMode="auto">
          <a:xfrm>
            <a:off x="3532188" y="2349500"/>
            <a:ext cx="221773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  <p:sp>
        <p:nvSpPr>
          <p:cNvPr id="5" name="Zaobljen pravokotni oblaček 4"/>
          <p:cNvSpPr/>
          <p:nvPr/>
        </p:nvSpPr>
        <p:spPr>
          <a:xfrm>
            <a:off x="1763713" y="2349500"/>
            <a:ext cx="1908175" cy="719138"/>
          </a:xfrm>
          <a:prstGeom prst="wedgeRoundRectCallout">
            <a:avLst>
              <a:gd name="adj1" fmla="val 64968"/>
              <a:gd name="adj2" fmla="val 73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schemeClr val="tx1"/>
                </a:solidFill>
              </a:rPr>
              <a:t>Jedla 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1"/>
          <p:cNvPicPr>
            <a:picLocks noChangeAspect="1"/>
          </p:cNvPicPr>
          <p:nvPr/>
        </p:nvPicPr>
        <p:blipFill>
          <a:blip r:embed="rId2" cstate="print"/>
          <a:srcRect l="26434" r="7777"/>
          <a:stretch>
            <a:fillRect/>
          </a:stretch>
        </p:blipFill>
        <p:spPr bwMode="auto">
          <a:xfrm>
            <a:off x="2843213" y="2420938"/>
            <a:ext cx="38893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jen pravokotni oblaček 2"/>
          <p:cNvSpPr/>
          <p:nvPr/>
        </p:nvSpPr>
        <p:spPr>
          <a:xfrm>
            <a:off x="3276600" y="2349500"/>
            <a:ext cx="1150938" cy="719138"/>
          </a:xfrm>
          <a:prstGeom prst="wedgeRoundRectCallout">
            <a:avLst>
              <a:gd name="adj1" fmla="val 64968"/>
              <a:gd name="adj2" fmla="val 73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1"/>
          <p:cNvPicPr>
            <a:picLocks noChangeAspect="1"/>
          </p:cNvPicPr>
          <p:nvPr/>
        </p:nvPicPr>
        <p:blipFill>
          <a:blip r:embed="rId2" cstate="print"/>
          <a:srcRect l="26434" r="7777"/>
          <a:stretch>
            <a:fillRect/>
          </a:stretch>
        </p:blipFill>
        <p:spPr bwMode="auto">
          <a:xfrm>
            <a:off x="2843213" y="2420938"/>
            <a:ext cx="38893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aobljen pravokotni oblaček 2"/>
          <p:cNvSpPr/>
          <p:nvPr/>
        </p:nvSpPr>
        <p:spPr>
          <a:xfrm>
            <a:off x="3276600" y="2349500"/>
            <a:ext cx="1150938" cy="719138"/>
          </a:xfrm>
          <a:prstGeom prst="wedgeRoundRectCallout">
            <a:avLst>
              <a:gd name="adj1" fmla="val 64968"/>
              <a:gd name="adj2" fmla="val 739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200" dirty="0">
                <a:solidFill>
                  <a:schemeClr val="tx1"/>
                </a:solidFill>
              </a:rPr>
              <a:t>Jej!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08050"/>
            <a:ext cx="68040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l-SI" altLang="sl-SI" sz="4400" dirty="0" smtClean="0">
                <a:solidFill>
                  <a:srgbClr val="002060"/>
                </a:solidFill>
              </a:rPr>
              <a:t>Kaj govori? </a:t>
            </a:r>
            <a:r>
              <a:rPr lang="sl-SI" altLang="sl-SI" sz="1400" dirty="0" smtClean="0">
                <a:solidFill>
                  <a:schemeClr val="bg1">
                    <a:lumMod val="75000"/>
                  </a:schemeClr>
                </a:solidFill>
              </a:rPr>
              <a:t>Uporabi glagol.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924300" y="2349500"/>
            <a:ext cx="1446213" cy="1350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V KATERI SKUPINI BI SE NAJRAJE ZNAŠLI? </a:t>
            </a:r>
          </a:p>
        </p:txBody>
      </p:sp>
      <p:pic>
        <p:nvPicPr>
          <p:cNvPr id="9222" name="Slika 24"/>
          <p:cNvPicPr>
            <a:picLocks noChangeAspect="1"/>
          </p:cNvPicPr>
          <p:nvPr/>
        </p:nvPicPr>
        <p:blipFill>
          <a:blip r:embed="rId2" cstate="print"/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9227" name="Slika 25"/>
          <p:cNvPicPr>
            <a:picLocks noChangeAspect="1"/>
          </p:cNvPicPr>
          <p:nvPr/>
        </p:nvPicPr>
        <p:blipFill>
          <a:blip r:embed="rId3" cstate="print"/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9232" name="Slika 1"/>
          <p:cNvPicPr>
            <a:picLocks noChangeAspect="1"/>
          </p:cNvPicPr>
          <p:nvPr/>
        </p:nvPicPr>
        <p:blipFill>
          <a:blip r:embed="rId4" cstate="print"/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1" name="Zaobljen pravokotni oblaček 10"/>
          <p:cNvSpPr/>
          <p:nvPr/>
        </p:nvSpPr>
        <p:spPr>
          <a:xfrm>
            <a:off x="1252538" y="3876675"/>
            <a:ext cx="1778000" cy="865188"/>
          </a:xfrm>
          <a:prstGeom prst="wedgeRoundRectCallout">
            <a:avLst>
              <a:gd name="adj1" fmla="val -15391"/>
              <a:gd name="adj2" fmla="val -8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Jedel bi</a:t>
            </a:r>
            <a:r>
              <a:rPr lang="sl-SI" dirty="0"/>
              <a:t>,</a:t>
            </a:r>
          </a:p>
          <a:p>
            <a:pPr algn="ctr" eaLnBrk="1" hangingPunct="1"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mi</a:t>
            </a:r>
            <a:r>
              <a:rPr lang="sl-SI" dirty="0">
                <a:solidFill>
                  <a:schemeClr val="tx1"/>
                </a:solidFill>
              </a:rPr>
              <a:t> ponudili</a:t>
            </a:r>
            <a:r>
              <a:rPr lang="sl-SI" dirty="0"/>
              <a:t>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4716463" y="0"/>
            <a:ext cx="0" cy="28527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>
            <a:off x="179388" y="2852738"/>
            <a:ext cx="4537075" cy="4005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>
            <a:off x="4716463" y="2852738"/>
            <a:ext cx="4427537" cy="3875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a 11"/>
          <p:cNvSpPr/>
          <p:nvPr/>
        </p:nvSpPr>
        <p:spPr>
          <a:xfrm>
            <a:off x="3746500" y="2352675"/>
            <a:ext cx="1871663" cy="96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1400" dirty="0">
                <a:solidFill>
                  <a:srgbClr val="FF0000"/>
                </a:solidFill>
              </a:rPr>
              <a:t>KAKŠNE SO POMENSKE RAZLIKE? </a:t>
            </a:r>
          </a:p>
        </p:txBody>
      </p:sp>
      <p:pic>
        <p:nvPicPr>
          <p:cNvPr id="10246" name="Slika 24"/>
          <p:cNvPicPr>
            <a:picLocks noChangeAspect="1"/>
          </p:cNvPicPr>
          <p:nvPr/>
        </p:nvPicPr>
        <p:blipFill>
          <a:blip r:embed="rId2" cstate="print"/>
          <a:srcRect l="17142" t="9114" r="29874" b="20695"/>
          <a:stretch>
            <a:fillRect/>
          </a:stretch>
        </p:blipFill>
        <p:spPr bwMode="auto">
          <a:xfrm>
            <a:off x="3459163" y="4643438"/>
            <a:ext cx="22383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aobljen pravokotni oblaček 19"/>
          <p:cNvSpPr/>
          <p:nvPr/>
        </p:nvSpPr>
        <p:spPr>
          <a:xfrm>
            <a:off x="4276725" y="3795713"/>
            <a:ext cx="1008063" cy="720725"/>
          </a:xfrm>
          <a:prstGeom prst="wedgeRoundRectCallout">
            <a:avLst>
              <a:gd name="adj1" fmla="val -10199"/>
              <a:gd name="adj2" fmla="val 133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Berem.</a:t>
            </a:r>
          </a:p>
        </p:txBody>
      </p:sp>
      <p:sp>
        <p:nvSpPr>
          <p:cNvPr id="24" name="Zaobljen pravokotni oblaček 23"/>
          <p:cNvSpPr/>
          <p:nvPr/>
        </p:nvSpPr>
        <p:spPr>
          <a:xfrm>
            <a:off x="5938838" y="5688013"/>
            <a:ext cx="1635125" cy="334962"/>
          </a:xfrm>
          <a:prstGeom prst="wedgeRoundRectCallout">
            <a:avLst>
              <a:gd name="adj1" fmla="val -90025"/>
              <a:gd name="adj2" fmla="val -2040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Učimo se.</a:t>
            </a:r>
          </a:p>
        </p:txBody>
      </p:sp>
      <p:sp>
        <p:nvSpPr>
          <p:cNvPr id="21" name="Zaobljen pravokotni oblaček 20"/>
          <p:cNvSpPr/>
          <p:nvPr/>
        </p:nvSpPr>
        <p:spPr>
          <a:xfrm>
            <a:off x="3249613" y="4295775"/>
            <a:ext cx="787400" cy="706438"/>
          </a:xfrm>
          <a:prstGeom prst="wedgeRoundRectCallout">
            <a:avLst>
              <a:gd name="adj1" fmla="val 73618"/>
              <a:gd name="adj2" fmla="val 70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Jem.</a:t>
            </a:r>
          </a:p>
        </p:txBody>
      </p:sp>
      <p:sp>
        <p:nvSpPr>
          <p:cNvPr id="19" name="Zaobljen pravokotni oblaček 18"/>
          <p:cNvSpPr/>
          <p:nvPr/>
        </p:nvSpPr>
        <p:spPr>
          <a:xfrm>
            <a:off x="2241550" y="5984875"/>
            <a:ext cx="1008063" cy="720725"/>
          </a:xfrm>
          <a:prstGeom prst="wedgeRoundRectCallout">
            <a:avLst>
              <a:gd name="adj1" fmla="val 82024"/>
              <a:gd name="adj2" fmla="val -10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Pijem.</a:t>
            </a:r>
          </a:p>
        </p:txBody>
      </p:sp>
      <p:pic>
        <p:nvPicPr>
          <p:cNvPr id="10251" name="Slika 25"/>
          <p:cNvPicPr>
            <a:picLocks noChangeAspect="1"/>
          </p:cNvPicPr>
          <p:nvPr/>
        </p:nvPicPr>
        <p:blipFill>
          <a:blip r:embed="rId3" cstate="print"/>
          <a:srcRect l="25551" t="13599" r="28137" b="20668"/>
          <a:stretch>
            <a:fillRect/>
          </a:stretch>
        </p:blipFill>
        <p:spPr bwMode="auto">
          <a:xfrm>
            <a:off x="5686425" y="1093788"/>
            <a:ext cx="219868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jen pravokotni oblaček 16"/>
          <p:cNvSpPr/>
          <p:nvPr/>
        </p:nvSpPr>
        <p:spPr>
          <a:xfrm>
            <a:off x="8112125" y="3009900"/>
            <a:ext cx="781050" cy="282575"/>
          </a:xfrm>
          <a:prstGeom prst="wedgeRoundRectCallout">
            <a:avLst>
              <a:gd name="adj1" fmla="val -86037"/>
              <a:gd name="adj2" fmla="val -1677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Pij! </a:t>
            </a:r>
          </a:p>
        </p:txBody>
      </p:sp>
      <p:sp>
        <p:nvSpPr>
          <p:cNvPr id="16" name="Zaobljen pravokotni oblaček 15"/>
          <p:cNvSpPr/>
          <p:nvPr/>
        </p:nvSpPr>
        <p:spPr>
          <a:xfrm>
            <a:off x="5232400" y="1089025"/>
            <a:ext cx="773113" cy="284163"/>
          </a:xfrm>
          <a:prstGeom prst="wedgeRoundRectCallout">
            <a:avLst>
              <a:gd name="adj1" fmla="val 121381"/>
              <a:gd name="adj2" fmla="val 1281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Beri.</a:t>
            </a:r>
            <a:r>
              <a:rPr lang="sl-SI" dirty="0"/>
              <a:t> </a:t>
            </a:r>
          </a:p>
        </p:txBody>
      </p:sp>
      <p:sp>
        <p:nvSpPr>
          <p:cNvPr id="23" name="Zaobljen pravokotni oblaček 22"/>
          <p:cNvSpPr/>
          <p:nvPr/>
        </p:nvSpPr>
        <p:spPr>
          <a:xfrm>
            <a:off x="5256213" y="501650"/>
            <a:ext cx="1635125" cy="334963"/>
          </a:xfrm>
          <a:prstGeom prst="wedgeRoundRectCallout">
            <a:avLst>
              <a:gd name="adj1" fmla="val 62582"/>
              <a:gd name="adj2" fmla="val 1447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Učite se!</a:t>
            </a:r>
          </a:p>
        </p:txBody>
      </p:sp>
      <p:sp>
        <p:nvSpPr>
          <p:cNvPr id="18" name="Zaobljen pravokotni oblaček 17"/>
          <p:cNvSpPr/>
          <p:nvPr/>
        </p:nvSpPr>
        <p:spPr>
          <a:xfrm>
            <a:off x="8062913" y="1328738"/>
            <a:ext cx="822325" cy="282575"/>
          </a:xfrm>
          <a:prstGeom prst="wedgeRoundRectCallout">
            <a:avLst>
              <a:gd name="adj1" fmla="val -90532"/>
              <a:gd name="adj2" fmla="val 480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Jej! </a:t>
            </a:r>
          </a:p>
        </p:txBody>
      </p:sp>
      <p:pic>
        <p:nvPicPr>
          <p:cNvPr id="10256" name="Slika 1"/>
          <p:cNvPicPr>
            <a:picLocks noChangeAspect="1"/>
          </p:cNvPicPr>
          <p:nvPr/>
        </p:nvPicPr>
        <p:blipFill>
          <a:blip r:embed="rId4" cstate="print"/>
          <a:srcRect l="28999" t="17213" r="23750" b="21684"/>
          <a:stretch>
            <a:fillRect/>
          </a:stretch>
        </p:blipFill>
        <p:spPr bwMode="auto">
          <a:xfrm>
            <a:off x="1022350" y="1784350"/>
            <a:ext cx="20589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aobljen pravokotni oblaček 21"/>
          <p:cNvSpPr/>
          <p:nvPr/>
        </p:nvSpPr>
        <p:spPr>
          <a:xfrm>
            <a:off x="952500" y="530225"/>
            <a:ext cx="1635125" cy="939800"/>
          </a:xfrm>
          <a:prstGeom prst="wedgeRoundRectCallout">
            <a:avLst>
              <a:gd name="adj1" fmla="val 26812"/>
              <a:gd name="adj2" fmla="val 10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Učila bi se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, če </a:t>
            </a:r>
            <a:r>
              <a:rPr lang="sl-SI" dirty="0">
                <a:solidFill>
                  <a:schemeClr val="tx1"/>
                </a:solidFill>
              </a:rPr>
              <a:t>bi imela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čas.</a:t>
            </a:r>
          </a:p>
        </p:txBody>
      </p:sp>
      <p:sp>
        <p:nvSpPr>
          <p:cNvPr id="14" name="Zaobljen pravokotni oblaček 13"/>
          <p:cNvSpPr/>
          <p:nvPr/>
        </p:nvSpPr>
        <p:spPr>
          <a:xfrm>
            <a:off x="2819400" y="474663"/>
            <a:ext cx="1203325" cy="1223962"/>
          </a:xfrm>
          <a:prstGeom prst="wedgeRoundRectCallout">
            <a:avLst>
              <a:gd name="adj1" fmla="val -42843"/>
              <a:gd name="adj2" fmla="val 111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Bral bi,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>
                <a:solidFill>
                  <a:schemeClr val="tx1"/>
                </a:solidFill>
              </a:rPr>
              <a:t> bi znal brati. </a:t>
            </a:r>
          </a:p>
        </p:txBody>
      </p:sp>
      <p:sp>
        <p:nvSpPr>
          <p:cNvPr id="11" name="Zaobljen pravokotni oblaček 10"/>
          <p:cNvSpPr/>
          <p:nvPr/>
        </p:nvSpPr>
        <p:spPr>
          <a:xfrm>
            <a:off x="1252538" y="3876675"/>
            <a:ext cx="1778000" cy="865188"/>
          </a:xfrm>
          <a:prstGeom prst="wedgeRoundRectCallout">
            <a:avLst>
              <a:gd name="adj1" fmla="val -15391"/>
              <a:gd name="adj2" fmla="val -833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Jedel bi</a:t>
            </a:r>
            <a:r>
              <a:rPr lang="sl-SI" dirty="0"/>
              <a:t>,</a:t>
            </a:r>
          </a:p>
          <a:p>
            <a:pPr algn="ctr" eaLnBrk="1" hangingPunct="1"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če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</a:t>
            </a:r>
            <a:r>
              <a:rPr lang="sl-SI" dirty="0">
                <a:solidFill>
                  <a:schemeClr val="bg1">
                    <a:lumMod val="65000"/>
                  </a:schemeClr>
                </a:solidFill>
              </a:rPr>
              <a:t>mi</a:t>
            </a:r>
            <a:r>
              <a:rPr lang="sl-SI" dirty="0">
                <a:solidFill>
                  <a:schemeClr val="tx1"/>
                </a:solidFill>
              </a:rPr>
              <a:t> ponudili</a:t>
            </a:r>
            <a:r>
              <a:rPr lang="sl-SI" dirty="0"/>
              <a:t>. </a:t>
            </a:r>
          </a:p>
        </p:txBody>
      </p:sp>
      <p:sp>
        <p:nvSpPr>
          <p:cNvPr id="10" name="Zaobljen pravokotni oblaček 9"/>
          <p:cNvSpPr/>
          <p:nvPr/>
        </p:nvSpPr>
        <p:spPr>
          <a:xfrm>
            <a:off x="4763" y="2668588"/>
            <a:ext cx="1003300" cy="388937"/>
          </a:xfrm>
          <a:prstGeom prst="wedgeRoundRectCallout">
            <a:avLst>
              <a:gd name="adj1" fmla="val 74861"/>
              <a:gd name="adj2" fmla="val -63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Pil</a:t>
            </a:r>
            <a:r>
              <a:rPr lang="sl-SI" dirty="0"/>
              <a:t> </a:t>
            </a:r>
            <a:r>
              <a:rPr lang="sl-SI" dirty="0">
                <a:solidFill>
                  <a:schemeClr val="tx1"/>
                </a:solidFill>
              </a:rPr>
              <a:t>bi ...</a:t>
            </a:r>
            <a:r>
              <a:rPr lang="sl-SI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382</Words>
  <Application>Microsoft Office PowerPoint</Application>
  <PresentationFormat>Diaprojekcija na zaslonu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0" baseType="lpstr">
      <vt:lpstr>Arial</vt:lpstr>
      <vt:lpstr>Calibri</vt:lpstr>
      <vt:lpstr>Privzeti načrt</vt:lpstr>
      <vt:lpstr>GLAGOLSKI NAKLON 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Pri glagolih poznamo:    – povedni naklon  (npr. pišem)   – velelni naklon  (npr. piši)    – pogojni naklon  (npr. bi pisal) </vt:lpstr>
      <vt:lpstr>   Povedni naklon izraža ugotovitve.   Velelni naklon  izraža ukaze in prepovedi.   Pogojni naklon  izraža možna sedanja  ali neuresničena pretekla dejanja. </vt:lpstr>
      <vt:lpstr>Diapozitiv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GLAGOLSKI NAKLON</dc:title>
  <dc:creator>uporabnik</dc:creator>
  <cp:lastModifiedBy>Uporabnik</cp:lastModifiedBy>
  <cp:revision>30</cp:revision>
  <dcterms:created xsi:type="dcterms:W3CDTF">2012-10-17T16:24:04Z</dcterms:created>
  <dcterms:modified xsi:type="dcterms:W3CDTF">2020-03-20T11:31:47Z</dcterms:modified>
</cp:coreProperties>
</file>