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16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br>
              <a:rPr lang="sl-SI" dirty="0" smtClean="0"/>
            </a:br>
            <a:r>
              <a:rPr lang="sl-SI" dirty="0" err="1" smtClean="0"/>
              <a:t>TRiMESTNI</a:t>
            </a:r>
            <a:r>
              <a:rPr lang="sl-SI" dirty="0" smtClean="0"/>
              <a:t> DELJENEC IN DVOMESTNI DELITELJ</a:t>
            </a:r>
            <a:br>
              <a:rPr lang="sl-SI" dirty="0" smtClean="0"/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838832" y="2540088"/>
            <a:ext cx="4810897" cy="19660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6600" dirty="0" smtClean="0"/>
              <a:t>597: 20= ___</a:t>
            </a:r>
            <a:endParaRPr lang="sl-SI" sz="6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05643" y="4399005"/>
            <a:ext cx="1025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OGLEJ SI POSTOPEK DELJENJA.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37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1340257"/>
            <a:ext cx="11648303" cy="4647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5 </a:t>
            </a:r>
            <a:r>
              <a:rPr lang="sl-SI" dirty="0" smtClean="0"/>
              <a:t>9 7 : 3 0 </a:t>
            </a:r>
            <a:r>
              <a:rPr lang="sl-SI" dirty="0" smtClean="0">
                <a:solidFill>
                  <a:srgbClr val="FF0000"/>
                </a:solidFill>
              </a:rPr>
              <a:t>=          </a:t>
            </a:r>
            <a:r>
              <a:rPr lang="sl-SI" dirty="0" smtClean="0"/>
              <a:t>samo število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/>
              <a:t> ni dovolj, vzamem </a:t>
            </a:r>
            <a:r>
              <a:rPr lang="sl-SI" dirty="0" err="1" smtClean="0"/>
              <a:t>pRvi</a:t>
            </a:r>
            <a:r>
              <a:rPr lang="sl-SI" dirty="0" smtClean="0"/>
              <a:t> dve števki, torej </a:t>
            </a:r>
            <a:r>
              <a:rPr lang="sl-SI" dirty="0" smtClean="0">
                <a:solidFill>
                  <a:srgbClr val="FF0000"/>
                </a:solidFill>
              </a:rPr>
              <a:t>59: 30 =?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5 9</a:t>
            </a:r>
            <a:r>
              <a:rPr lang="sl-SI" dirty="0" smtClean="0"/>
              <a:t> 7 : 30 = </a:t>
            </a:r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 smtClean="0"/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sl-SI" dirty="0" smtClean="0"/>
              <a:t>     </a:t>
            </a:r>
            <a:r>
              <a:rPr lang="sl-SI" dirty="0" smtClean="0">
                <a:solidFill>
                  <a:srgbClr val="FF0000"/>
                </a:solidFill>
              </a:rPr>
              <a:t>POMISLIM NA VEČKRATNIKE ŠT. 30</a:t>
            </a:r>
            <a:r>
              <a:rPr lang="sl-SI" dirty="0" smtClean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30= 30;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 </a:t>
            </a:r>
            <a:r>
              <a:rPr lang="sl-SI" dirty="0" smtClean="0">
                <a:sym typeface="Wingdings" panose="05000000000000000000" pitchFamily="2" charset="2"/>
              </a:rPr>
              <a:t>IN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2 9 7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 0=0 in KOLIKO JE 9?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 3= 3 IN KOLIKO JE 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2  7 ost</a:t>
            </a:r>
            <a:r>
              <a:rPr lang="sl-SI" dirty="0" smtClean="0">
                <a:sym typeface="Wingdings" panose="05000000000000000000" pitchFamily="2" charset="2"/>
              </a:rPr>
              <a:t>.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7 </a:t>
            </a:r>
            <a:r>
              <a:rPr lang="sl-SI" dirty="0" smtClean="0">
                <a:sym typeface="Wingdings" panose="05000000000000000000" pitchFamily="2" charset="2"/>
              </a:rPr>
              <a:t>pade dol. število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297 </a:t>
            </a:r>
            <a:r>
              <a:rPr lang="sl-SI" dirty="0" smtClean="0">
                <a:sym typeface="Wingdings" panose="05000000000000000000" pitchFamily="2" charset="2"/>
              </a:rPr>
              <a:t>: 3=? 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POMISLIM NA VEČKRATNIKE ŠT. 30</a:t>
            </a:r>
            <a:r>
              <a:rPr lang="sl-SI" dirty="0"/>
              <a:t>; TOREJ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</a:t>
            </a:r>
            <a:r>
              <a:rPr lang="sl-SI" dirty="0">
                <a:sym typeface="Wingdings" panose="05000000000000000000" pitchFamily="2" charset="2"/>
              </a:rPr>
              <a:t>30= </a:t>
            </a:r>
            <a:r>
              <a:rPr lang="sl-SI" dirty="0" smtClean="0">
                <a:sym typeface="Wingdings" panose="05000000000000000000" pitchFamily="2" charset="2"/>
              </a:rPr>
              <a:t>270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MNOŽIM NAZAJ.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0=0 in KOLIKO JE </a:t>
            </a:r>
            <a:r>
              <a:rPr lang="sl-SI" dirty="0" smtClean="0">
                <a:sym typeface="Wingdings" panose="05000000000000000000" pitchFamily="2" charset="2"/>
              </a:rPr>
              <a:t>7?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3= </a:t>
            </a:r>
            <a:r>
              <a:rPr lang="sl-SI" dirty="0" smtClean="0">
                <a:sym typeface="Wingdings" panose="05000000000000000000" pitchFamily="2" charset="2"/>
              </a:rPr>
              <a:t>27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29?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</a:t>
            </a:r>
            <a:r>
              <a:rPr lang="sl-SI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                            27 JE OSTANEK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NAPIŠEM PREIZKUS. 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1 9  30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 5 7 0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+    </a:t>
            </a:r>
            <a:r>
              <a:rPr lang="sl-SI" u="sng" dirty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 7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5 9 7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708453" y="5987521"/>
            <a:ext cx="1084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Noben ostanek 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nikoli ne sme biti večji od delitelja.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Imela sem ostanke, ki so manjši od 30: </a:t>
            </a:r>
            <a:r>
              <a:rPr lang="sl-SI" dirty="0" smtClean="0">
                <a:solidFill>
                  <a:srgbClr val="00B050"/>
                </a:solidFill>
                <a:sym typeface="Wingdings" panose="05000000000000000000" pitchFamily="2" charset="2"/>
              </a:rPr>
              <a:t>29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27.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>
                <a:solidFill>
                  <a:srgbClr val="FF0000"/>
                </a:solidFill>
              </a:rPr>
              <a:t>1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30= 30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30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90       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120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150</a:t>
            </a:r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180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210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240       </a:t>
            </a:r>
            <a:r>
              <a:rPr lang="sl-SI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9</a:t>
            </a:r>
            <a:r>
              <a:rPr lang="sl-SI" u="sng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l-SI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30= </a:t>
            </a:r>
            <a:r>
              <a:rPr lang="sl-SI" u="sng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270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300</a:t>
            </a: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499284" y="1718838"/>
            <a:ext cx="436606" cy="13375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326289" y="1548269"/>
            <a:ext cx="634314" cy="245188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Navzdol ukrivljena puščica 7"/>
          <p:cNvSpPr/>
          <p:nvPr/>
        </p:nvSpPr>
        <p:spPr>
          <a:xfrm rot="10800000" flipV="1">
            <a:off x="1499285" y="1383512"/>
            <a:ext cx="589005" cy="16475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0" name="Navzdol ukrivljena puščica 9"/>
          <p:cNvSpPr/>
          <p:nvPr/>
        </p:nvSpPr>
        <p:spPr>
          <a:xfrm rot="10800000" flipV="1">
            <a:off x="1299515" y="1257212"/>
            <a:ext cx="852616" cy="25147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659394" y="4349579"/>
            <a:ext cx="2059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2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0999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1340258"/>
            <a:ext cx="11392929" cy="4442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6 </a:t>
            </a:r>
            <a:r>
              <a:rPr lang="sl-SI" dirty="0" smtClean="0"/>
              <a:t>8 </a:t>
            </a:r>
            <a:r>
              <a:rPr lang="sl-SI" dirty="0"/>
              <a:t>4 : </a:t>
            </a:r>
            <a:r>
              <a:rPr lang="sl-SI" dirty="0" smtClean="0"/>
              <a:t>70 </a:t>
            </a:r>
            <a:r>
              <a:rPr lang="sl-SI" dirty="0"/>
              <a:t>= </a:t>
            </a:r>
            <a:r>
              <a:rPr lang="sl-SI" dirty="0" smtClean="0"/>
              <a:t>         SAMO ŠTEVKA </a:t>
            </a:r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/>
              <a:t> NI DOVOLJ. VZAMEM DVE ŠTEVKI, TOREJ </a:t>
            </a:r>
            <a:r>
              <a:rPr lang="sl-SI" dirty="0" smtClean="0">
                <a:solidFill>
                  <a:srgbClr val="FF0000"/>
                </a:solidFill>
              </a:rPr>
              <a:t>68:</a:t>
            </a:r>
            <a:r>
              <a:rPr lang="sl-SI" dirty="0" smtClean="0"/>
              <a:t> 70=?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6 8</a:t>
            </a:r>
            <a:r>
              <a:rPr lang="sl-SI" dirty="0"/>
              <a:t> 4 : 70 = </a:t>
            </a:r>
            <a:r>
              <a:rPr lang="sl-SI" dirty="0" smtClean="0">
                <a:solidFill>
                  <a:srgbClr val="FF0000"/>
                </a:solidFill>
              </a:rPr>
              <a:t>  </a:t>
            </a:r>
            <a:r>
              <a:rPr lang="sl-SI" dirty="0" smtClean="0"/>
              <a:t>       DVE ŠTEVKI </a:t>
            </a:r>
            <a:r>
              <a:rPr lang="sl-SI" dirty="0" smtClean="0">
                <a:solidFill>
                  <a:srgbClr val="FF0000"/>
                </a:solidFill>
              </a:rPr>
              <a:t>68</a:t>
            </a:r>
            <a:r>
              <a:rPr lang="sl-SI" dirty="0" smtClean="0"/>
              <a:t> NISTA DOVOLJ. VZAMEM VSE TRI ŠTEVKE, TOREJ </a:t>
            </a:r>
            <a:r>
              <a:rPr lang="sl-SI" dirty="0" smtClean="0">
                <a:solidFill>
                  <a:srgbClr val="FF0000"/>
                </a:solidFill>
              </a:rPr>
              <a:t>684</a:t>
            </a:r>
            <a:r>
              <a:rPr lang="sl-SI" dirty="0" smtClean="0"/>
              <a:t> :70=? </a:t>
            </a: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6 8 4 </a:t>
            </a:r>
            <a:r>
              <a:rPr lang="sl-SI" dirty="0"/>
              <a:t>: 70 = </a:t>
            </a:r>
            <a:r>
              <a:rPr lang="sl-SI" dirty="0" smtClean="0">
                <a:solidFill>
                  <a:srgbClr val="FF0000"/>
                </a:solidFill>
              </a:rPr>
              <a:t>9</a:t>
            </a:r>
            <a:r>
              <a:rPr lang="sl-SI" dirty="0" smtClean="0"/>
              <a:t>       </a:t>
            </a:r>
            <a:r>
              <a:rPr lang="sl-SI" dirty="0" smtClean="0">
                <a:solidFill>
                  <a:srgbClr val="FF0000"/>
                </a:solidFill>
              </a:rPr>
              <a:t>POMISLIM </a:t>
            </a:r>
            <a:r>
              <a:rPr lang="sl-SI" dirty="0">
                <a:solidFill>
                  <a:srgbClr val="FF0000"/>
                </a:solidFill>
              </a:rPr>
              <a:t>NA VEČKRATNIKE ŠT. </a:t>
            </a:r>
            <a:r>
              <a:rPr lang="sl-SI" dirty="0" smtClean="0">
                <a:solidFill>
                  <a:srgbClr val="FF0000"/>
                </a:solidFill>
              </a:rPr>
              <a:t>70</a:t>
            </a:r>
            <a:r>
              <a:rPr lang="sl-SI" dirty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630</a:t>
            </a:r>
            <a:r>
              <a:rPr lang="sl-SI" dirty="0">
                <a:sym typeface="Wingdings" panose="05000000000000000000" pitchFamily="2" charset="2"/>
              </a:rPr>
              <a:t>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 </a:t>
            </a:r>
            <a:r>
              <a:rPr lang="sl-SI" dirty="0">
                <a:sym typeface="Wingdings" panose="05000000000000000000" pitchFamily="2" charset="2"/>
              </a:rPr>
              <a:t>IN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5 4 </a:t>
            </a:r>
            <a:r>
              <a:rPr lang="sl-SI" dirty="0">
                <a:sym typeface="Wingdings" panose="05000000000000000000" pitchFamily="2" charset="2"/>
              </a:rPr>
              <a:t>ost.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0=0 in KOLIKO JE 4?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4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7= 63 IN KOLIKO JE 68?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54 </a:t>
            </a:r>
            <a:r>
              <a:rPr lang="sl-SI" dirty="0" smtClean="0">
                <a:sym typeface="Wingdings" panose="05000000000000000000" pitchFamily="2" charset="2"/>
              </a:rPr>
              <a:t>JE OSTANEK.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NAPIŠEM PREIZKUS.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9 </a:t>
            </a:r>
            <a:r>
              <a:rPr lang="sl-SI" u="sng" dirty="0">
                <a:sym typeface="Wingdings" panose="05000000000000000000" pitchFamily="2" charset="2"/>
              </a:rPr>
              <a:t> </a:t>
            </a:r>
            <a:r>
              <a:rPr lang="sl-SI" u="sng" dirty="0" smtClean="0">
                <a:sym typeface="Wingdings" panose="05000000000000000000" pitchFamily="2" charset="2"/>
              </a:rPr>
              <a:t>70</a:t>
            </a:r>
            <a:endParaRPr lang="sl-SI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630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+ 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54</a:t>
            </a:r>
            <a:endParaRPr lang="sl-SI" u="sng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684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59027" y="5929392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delitelja. Ostanek je 54 in je manjši od delitelja 70.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466333" y="2200772"/>
            <a:ext cx="527221" cy="133754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268625" y="2077484"/>
            <a:ext cx="724929" cy="246575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70= 70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140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210       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280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350</a:t>
            </a:r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420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490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560       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 70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630</a:t>
            </a:r>
            <a:r>
              <a:rPr lang="sl-SI" dirty="0" smtClean="0">
                <a:sym typeface="Wingdings" panose="05000000000000000000" pitchFamily="2" charset="2"/>
              </a:rPr>
              <a:t> 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700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4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988541"/>
            <a:ext cx="11392929" cy="47944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</a:t>
            </a:r>
            <a:r>
              <a:rPr lang="sl-SI" dirty="0" smtClean="0"/>
              <a:t>8 5 0 : 60 </a:t>
            </a:r>
            <a:r>
              <a:rPr lang="sl-SI" dirty="0"/>
              <a:t>= </a:t>
            </a:r>
            <a:r>
              <a:rPr lang="sl-SI" dirty="0" smtClean="0"/>
              <a:t>       SAMO ŠTEVKA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/>
              <a:t> NI DOVOLJ. VZAMEM DVE ŠTEVKI, TOREJ </a:t>
            </a:r>
            <a:r>
              <a:rPr lang="sl-SI" dirty="0" smtClean="0">
                <a:solidFill>
                  <a:srgbClr val="FF0000"/>
                </a:solidFill>
              </a:rPr>
              <a:t>38:</a:t>
            </a:r>
            <a:r>
              <a:rPr lang="sl-SI" dirty="0" smtClean="0"/>
              <a:t> 60=?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3 8 </a:t>
            </a:r>
            <a:r>
              <a:rPr lang="sl-SI" dirty="0" smtClean="0"/>
              <a:t>5 0 : 60 </a:t>
            </a:r>
            <a:r>
              <a:rPr lang="sl-SI" dirty="0"/>
              <a:t>= </a:t>
            </a:r>
            <a:r>
              <a:rPr lang="sl-SI" dirty="0" smtClean="0">
                <a:solidFill>
                  <a:srgbClr val="FF0000"/>
                </a:solidFill>
              </a:rPr>
              <a:t>  </a:t>
            </a:r>
            <a:r>
              <a:rPr lang="sl-SI" dirty="0" smtClean="0"/>
              <a:t>     DVE ŠTEVKI </a:t>
            </a:r>
            <a:r>
              <a:rPr lang="sl-SI" dirty="0" smtClean="0">
                <a:solidFill>
                  <a:srgbClr val="FF0000"/>
                </a:solidFill>
              </a:rPr>
              <a:t>38</a:t>
            </a:r>
            <a:r>
              <a:rPr lang="sl-SI" dirty="0" smtClean="0"/>
              <a:t> NISTA DOVOLJ. VZAMEM VSE TRI ŠTEVKE, TOREJ </a:t>
            </a:r>
            <a:r>
              <a:rPr lang="sl-SI" dirty="0" smtClean="0">
                <a:solidFill>
                  <a:srgbClr val="FF0000"/>
                </a:solidFill>
              </a:rPr>
              <a:t>385</a:t>
            </a:r>
            <a:r>
              <a:rPr lang="sl-SI" dirty="0" smtClean="0"/>
              <a:t> :60=? 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</a:t>
            </a:r>
            <a:r>
              <a:rPr lang="sl-SI" dirty="0">
                <a:solidFill>
                  <a:srgbClr val="FF0000"/>
                </a:solidFill>
              </a:rPr>
              <a:t>8 </a:t>
            </a:r>
            <a:r>
              <a:rPr lang="sl-SI" dirty="0" smtClean="0">
                <a:solidFill>
                  <a:srgbClr val="FF0000"/>
                </a:solidFill>
              </a:rPr>
              <a:t>5 </a:t>
            </a:r>
            <a:r>
              <a:rPr lang="sl-SI" dirty="0" smtClean="0"/>
              <a:t>0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: 60 </a:t>
            </a:r>
            <a:r>
              <a:rPr lang="sl-SI" dirty="0"/>
              <a:t>= </a:t>
            </a:r>
            <a:r>
              <a:rPr lang="sl-SI" dirty="0" smtClean="0">
                <a:solidFill>
                  <a:srgbClr val="FF0000"/>
                </a:solidFill>
              </a:rPr>
              <a:t>6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POMISLIM </a:t>
            </a:r>
            <a:r>
              <a:rPr lang="sl-SI" dirty="0">
                <a:solidFill>
                  <a:srgbClr val="FF0000"/>
                </a:solidFill>
              </a:rPr>
              <a:t>NA VEČKRATNIKE ŠT. </a:t>
            </a:r>
            <a:r>
              <a:rPr lang="sl-SI" dirty="0" smtClean="0">
                <a:solidFill>
                  <a:srgbClr val="FF0000"/>
                </a:solidFill>
              </a:rPr>
              <a:t>60</a:t>
            </a:r>
            <a:r>
              <a:rPr lang="sl-SI" dirty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360</a:t>
            </a:r>
            <a:r>
              <a:rPr lang="sl-SI" dirty="0">
                <a:sym typeface="Wingdings" panose="05000000000000000000" pitchFamily="2" charset="2"/>
              </a:rPr>
              <a:t>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 </a:t>
            </a:r>
            <a:r>
              <a:rPr lang="sl-SI" dirty="0">
                <a:sym typeface="Wingdings" panose="05000000000000000000" pitchFamily="2" charset="2"/>
              </a:rPr>
              <a:t>IN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2 5 </a:t>
            </a:r>
            <a:r>
              <a:rPr lang="sl-SI" dirty="0" smtClean="0">
                <a:sym typeface="Wingdings" panose="05000000000000000000" pitchFamily="2" charset="2"/>
              </a:rPr>
              <a:t>0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0=0 in KOLIKO JE 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6= 36 IN KOLIKO JE 38?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 </a:t>
            </a:r>
            <a:r>
              <a:rPr lang="sl-SI" dirty="0" smtClean="0">
                <a:sym typeface="Wingdings" panose="05000000000000000000" pitchFamily="2" charset="2"/>
              </a:rPr>
              <a:t>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1 0</a:t>
            </a:r>
            <a:r>
              <a:rPr lang="sl-SI" dirty="0" smtClean="0">
                <a:sym typeface="Wingdings" panose="05000000000000000000" pitchFamily="2" charset="2"/>
              </a:rPr>
              <a:t> OST.           0 pade dol; 250 : 60 =?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Pomislim na večkratnike št. 60</a:t>
            </a:r>
            <a:r>
              <a:rPr lang="sl-SI" dirty="0" smtClean="0">
                <a:sym typeface="Wingdings" panose="05000000000000000000" pitchFamily="2" charset="2"/>
              </a:rPr>
              <a:t>; torej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</a:t>
            </a:r>
            <a:r>
              <a:rPr lang="sl-SI" dirty="0">
                <a:sym typeface="Wingdings" panose="05000000000000000000" pitchFamily="2" charset="2"/>
              </a:rPr>
              <a:t>60= </a:t>
            </a:r>
            <a:r>
              <a:rPr lang="sl-SI" dirty="0" smtClean="0">
                <a:sym typeface="Wingdings" panose="05000000000000000000" pitchFamily="2" charset="2"/>
              </a:rPr>
              <a:t>360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MNOŽIM NAZAJ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0=0 in KOLIKO JE </a:t>
            </a:r>
            <a:r>
              <a:rPr lang="sl-SI" dirty="0" smtClean="0">
                <a:sym typeface="Wingdings" panose="05000000000000000000" pitchFamily="2" charset="2"/>
              </a:rPr>
              <a:t>0?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0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6= </a:t>
            </a:r>
            <a:r>
              <a:rPr lang="sl-SI" dirty="0" smtClean="0">
                <a:sym typeface="Wingdings" panose="05000000000000000000" pitchFamily="2" charset="2"/>
              </a:rPr>
              <a:t>24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25?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 </a:t>
            </a:r>
            <a:r>
              <a:rPr lang="sl-SI" dirty="0">
                <a:sym typeface="Wingdings" panose="05000000000000000000" pitchFamily="2" charset="2"/>
              </a:rPr>
              <a:t>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10 JE OSTANEK.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NAPIŠEM PREIZKUS.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6 4 </a:t>
            </a:r>
            <a:r>
              <a:rPr lang="sl-SI" u="sng" dirty="0">
                <a:sym typeface="Wingdings" panose="05000000000000000000" pitchFamily="2" charset="2"/>
              </a:rPr>
              <a:t> </a:t>
            </a:r>
            <a:r>
              <a:rPr lang="sl-SI" u="sng" dirty="0" smtClean="0">
                <a:sym typeface="Wingdings" panose="05000000000000000000" pitchFamily="2" charset="2"/>
              </a:rPr>
              <a:t>6 0</a:t>
            </a:r>
            <a:endParaRPr lang="sl-SI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 3 8 4 0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u="sng" dirty="0" smtClean="0">
                <a:sym typeface="Wingdings" panose="05000000000000000000" pitchFamily="2" charset="2"/>
              </a:rPr>
              <a:t>+         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1 0</a:t>
            </a:r>
            <a:r>
              <a:rPr lang="sl-SI" u="sng" dirty="0" smtClean="0">
                <a:sym typeface="Wingdings" panose="05000000000000000000" pitchFamily="2" charset="2"/>
              </a:rPr>
              <a:t> </a:t>
            </a:r>
            <a:endParaRPr lang="sl-SI" u="sng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3 8 5 0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59027" y="5929392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delitelja. Ostanek je 10 in je manjši od delitelja 60.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507518" y="2117123"/>
            <a:ext cx="428365" cy="49427"/>
          </a:xfrm>
          <a:prstGeom prst="curved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351005" y="2010032"/>
            <a:ext cx="576644" cy="131805"/>
          </a:xfrm>
          <a:prstGeom prst="curved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60= 60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120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180        </a:t>
            </a:r>
            <a:r>
              <a:rPr lang="sl-SI" u="sng" dirty="0" smtClean="0">
                <a:solidFill>
                  <a:srgbClr val="00B0F0"/>
                </a:solidFill>
              </a:rPr>
              <a:t>4</a:t>
            </a:r>
            <a:r>
              <a:rPr lang="sl-SI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 60</a:t>
            </a:r>
            <a:r>
              <a:rPr lang="sl-SI" u="sng" dirty="0">
                <a:solidFill>
                  <a:srgbClr val="00B0F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240</a:t>
            </a:r>
            <a:r>
              <a:rPr lang="sl-SI" dirty="0" smtClean="0">
                <a:sym typeface="Wingdings" panose="05000000000000000000" pitchFamily="2" charset="2"/>
              </a:rPr>
              <a:t>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300</a:t>
            </a:r>
            <a:endParaRPr lang="sl-SI" dirty="0"/>
          </a:p>
          <a:p>
            <a:r>
              <a:rPr lang="sl-SI" u="sng" dirty="0" smtClean="0">
                <a:solidFill>
                  <a:srgbClr val="FF0000"/>
                </a:solidFill>
              </a:rPr>
              <a:t>6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 60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360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420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480       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630 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700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670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628</TotalTime>
  <Words>694</Words>
  <Application>Microsoft Office PowerPoint</Application>
  <PresentationFormat>Širokozaslonsko</PresentationFormat>
  <Paragraphs>56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</vt:lpstr>
      <vt:lpstr>Kapljica</vt:lpstr>
      <vt:lpstr>PISNO DELJENJE</vt:lpstr>
      <vt:lpstr>PISNO DELJENJE TRiMESTNI DELJENEC IN DVOMESTNI DELITELJ 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Irena Čermelj</dc:creator>
  <cp:lastModifiedBy>Microsoftov račun</cp:lastModifiedBy>
  <cp:revision>31</cp:revision>
  <dcterms:created xsi:type="dcterms:W3CDTF">2020-03-19T11:07:46Z</dcterms:created>
  <dcterms:modified xsi:type="dcterms:W3CDTF">2020-04-02T06:42:12Z</dcterms:modified>
</cp:coreProperties>
</file>