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PISNO DELJENJE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16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PISNO DELJENJE</a:t>
            </a:r>
            <a:br>
              <a:rPr lang="sl-SI" dirty="0" smtClean="0"/>
            </a:br>
            <a:r>
              <a:rPr lang="sl-SI" dirty="0" err="1" smtClean="0"/>
              <a:t>TRiMESTNI</a:t>
            </a:r>
            <a:r>
              <a:rPr lang="sl-SI" dirty="0" smtClean="0"/>
              <a:t> DELJENEC IN DVOMESTNI DELITELJ</a:t>
            </a:r>
            <a:br>
              <a:rPr lang="sl-SI" dirty="0" smtClean="0"/>
            </a:b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838832" y="2540088"/>
            <a:ext cx="4810897" cy="196601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sz="6600" dirty="0" smtClean="0"/>
              <a:t>597: 20= ___</a:t>
            </a:r>
            <a:endParaRPr lang="sl-SI" sz="66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005643" y="4399005"/>
            <a:ext cx="10256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 smtClean="0">
                <a:solidFill>
                  <a:srgbClr val="FF0000"/>
                </a:solidFill>
              </a:rPr>
              <a:t>OGLEJ SI POSTOPEK DELJENJA.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237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486032" y="1340257"/>
            <a:ext cx="11648303" cy="46472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5 </a:t>
            </a:r>
            <a:r>
              <a:rPr lang="sl-SI" dirty="0" smtClean="0"/>
              <a:t>9 7 : 3 0 </a:t>
            </a:r>
            <a:r>
              <a:rPr lang="sl-SI" dirty="0" smtClean="0">
                <a:solidFill>
                  <a:srgbClr val="FF0000"/>
                </a:solidFill>
              </a:rPr>
              <a:t>=          </a:t>
            </a:r>
            <a:r>
              <a:rPr lang="sl-SI" dirty="0" smtClean="0"/>
              <a:t>samo število </a:t>
            </a:r>
            <a:r>
              <a:rPr lang="sl-SI" dirty="0" smtClean="0">
                <a:solidFill>
                  <a:srgbClr val="FF0000"/>
                </a:solidFill>
              </a:rPr>
              <a:t>5</a:t>
            </a:r>
            <a:r>
              <a:rPr lang="sl-SI" dirty="0" smtClean="0"/>
              <a:t> ni dovolj, vzamem </a:t>
            </a:r>
            <a:r>
              <a:rPr lang="sl-SI" dirty="0" err="1" smtClean="0"/>
              <a:t>pRvi</a:t>
            </a:r>
            <a:r>
              <a:rPr lang="sl-SI" dirty="0" smtClean="0"/>
              <a:t> dve števki, torej </a:t>
            </a:r>
            <a:r>
              <a:rPr lang="sl-SI" dirty="0" smtClean="0">
                <a:solidFill>
                  <a:srgbClr val="FF0000"/>
                </a:solidFill>
              </a:rPr>
              <a:t>59: 30 =?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5 9</a:t>
            </a:r>
            <a:r>
              <a:rPr lang="sl-SI" dirty="0" smtClean="0"/>
              <a:t> 7 : 30 = </a:t>
            </a:r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 smtClean="0"/>
              <a:t> </a:t>
            </a:r>
            <a:r>
              <a: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sl-SI" dirty="0" smtClean="0"/>
              <a:t>     </a:t>
            </a:r>
            <a:r>
              <a:rPr lang="sl-SI" dirty="0" smtClean="0">
                <a:solidFill>
                  <a:srgbClr val="FF0000"/>
                </a:solidFill>
              </a:rPr>
              <a:t>POMISLIM NA VEČKRATNIKE ŠT. 30</a:t>
            </a:r>
            <a:r>
              <a:rPr lang="sl-SI" dirty="0" smtClean="0"/>
              <a:t>; TOREJ </a:t>
            </a:r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 smtClean="0">
                <a:sym typeface="Wingdings" panose="05000000000000000000" pitchFamily="2" charset="2"/>
              </a:rPr>
              <a:t>30= 30; NAPIŠEM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1 </a:t>
            </a:r>
            <a:r>
              <a:rPr lang="sl-SI" dirty="0" smtClean="0">
                <a:sym typeface="Wingdings" panose="05000000000000000000" pitchFamily="2" charset="2"/>
              </a:rPr>
              <a:t>IN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MNOŽIM NAZAJ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2 9 7         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sl-SI" dirty="0" smtClean="0">
                <a:sym typeface="Wingdings" panose="05000000000000000000" pitchFamily="2" charset="2"/>
              </a:rPr>
              <a:t> 0=0 in KOLIKO JE 9?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NAPIŠEM.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sl-SI" dirty="0" smtClean="0">
                <a:sym typeface="Wingdings" panose="05000000000000000000" pitchFamily="2" charset="2"/>
              </a:rPr>
              <a:t> 3= 3 IN KOLIKO JE 5?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NAPIŠEM.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2  7 ost</a:t>
            </a:r>
            <a:r>
              <a:rPr lang="sl-SI" dirty="0" smtClean="0">
                <a:sym typeface="Wingdings" panose="05000000000000000000" pitchFamily="2" charset="2"/>
              </a:rPr>
              <a:t>.           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7 </a:t>
            </a:r>
            <a:r>
              <a:rPr lang="sl-SI" dirty="0" smtClean="0">
                <a:sym typeface="Wingdings" panose="05000000000000000000" pitchFamily="2" charset="2"/>
              </a:rPr>
              <a:t>pade dol. število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297 </a:t>
            </a:r>
            <a:r>
              <a:rPr lang="sl-SI" dirty="0" smtClean="0">
                <a:sym typeface="Wingdings" panose="05000000000000000000" pitchFamily="2" charset="2"/>
              </a:rPr>
              <a:t>: 3=? </a:t>
            </a:r>
            <a:r>
              <a:rPr lang="sl-S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POMISLIM NA VEČKRATNIKE ŠT. 30</a:t>
            </a:r>
            <a:r>
              <a:rPr lang="sl-SI" dirty="0"/>
              <a:t>; TOREJ </a:t>
            </a:r>
            <a:r>
              <a: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</a:t>
            </a:r>
            <a:r>
              <a:rPr lang="sl-SI" dirty="0">
                <a:sym typeface="Wingdings" panose="05000000000000000000" pitchFamily="2" charset="2"/>
              </a:rPr>
              <a:t>30= </a:t>
            </a:r>
            <a:r>
              <a:rPr lang="sl-SI" dirty="0" smtClean="0">
                <a:sym typeface="Wingdings" panose="05000000000000000000" pitchFamily="2" charset="2"/>
              </a:rPr>
              <a:t>270 IN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MNOŽIM NAZAJ.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0=0 in KOLIKO JE </a:t>
            </a:r>
            <a:r>
              <a:rPr lang="sl-SI" dirty="0" smtClean="0">
                <a:sym typeface="Wingdings" panose="05000000000000000000" pitchFamily="2" charset="2"/>
              </a:rPr>
              <a:t>7?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7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NAPIŠEM.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3= </a:t>
            </a:r>
            <a:r>
              <a:rPr lang="sl-SI" dirty="0" smtClean="0">
                <a:sym typeface="Wingdings" panose="05000000000000000000" pitchFamily="2" charset="2"/>
              </a:rPr>
              <a:t>27 </a:t>
            </a:r>
            <a:r>
              <a:rPr lang="sl-SI" dirty="0">
                <a:sym typeface="Wingdings" panose="05000000000000000000" pitchFamily="2" charset="2"/>
              </a:rPr>
              <a:t>IN KOLIKO JE </a:t>
            </a:r>
            <a:r>
              <a:rPr lang="sl-SI" dirty="0" smtClean="0">
                <a:sym typeface="Wingdings" panose="05000000000000000000" pitchFamily="2" charset="2"/>
              </a:rPr>
              <a:t>29?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NAPIŠEM</a:t>
            </a:r>
            <a:r>
              <a:rPr lang="sl-SI" dirty="0" smtClean="0">
                <a:sym typeface="Wingdings" panose="05000000000000000000" pitchFamily="2" charset="2"/>
              </a:rPr>
              <a:t>. </a:t>
            </a:r>
          </a:p>
          <a:p>
            <a:pPr marL="0" indent="0">
              <a:buNone/>
            </a:pPr>
            <a:r>
              <a:rPr lang="sl-SI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                            27 JE OSTANEK</a:t>
            </a:r>
            <a:r>
              <a:rPr lang="sl-SI" dirty="0" smtClean="0">
                <a:sym typeface="Wingdings" panose="05000000000000000000" pitchFamily="2" charset="2"/>
              </a:rPr>
              <a:t>.</a:t>
            </a: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NAPIŠEM PREIZKUS. 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1 9  30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                 5 7 0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+    </a:t>
            </a:r>
            <a:r>
              <a:rPr lang="sl-SI" u="sng" dirty="0">
                <a:solidFill>
                  <a:srgbClr val="92D050"/>
                </a:solidFill>
                <a:sym typeface="Wingdings" panose="05000000000000000000" pitchFamily="2" charset="2"/>
              </a:rPr>
              <a:t>2</a:t>
            </a:r>
            <a:r>
              <a:rPr lang="sl-SI" u="sng" dirty="0" smtClean="0">
                <a:solidFill>
                  <a:srgbClr val="92D050"/>
                </a:solidFill>
                <a:sym typeface="Wingdings" panose="05000000000000000000" pitchFamily="2" charset="2"/>
              </a:rPr>
              <a:t> 7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    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5 9 7</a:t>
            </a: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708453" y="5987521"/>
            <a:ext cx="1084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Pomembno!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Noben ostanek </a:t>
            </a:r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nikoli ne sme biti večji od delitelja.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Imela sem ostanke, ki so manjši od 30: </a:t>
            </a:r>
            <a:r>
              <a:rPr lang="sl-SI" dirty="0" smtClean="0">
                <a:solidFill>
                  <a:srgbClr val="00B050"/>
                </a:solidFill>
                <a:sym typeface="Wingdings" panose="05000000000000000000" pitchFamily="2" charset="2"/>
              </a:rPr>
              <a:t>29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in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27.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sl-SI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2" name="PoljeZBesedilom 1"/>
          <p:cNvSpPr txBox="1"/>
          <p:nvPr/>
        </p:nvSpPr>
        <p:spPr>
          <a:xfrm>
            <a:off x="2561967" y="214183"/>
            <a:ext cx="8435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u="sng" dirty="0" smtClean="0">
                <a:solidFill>
                  <a:srgbClr val="FF0000"/>
                </a:solidFill>
              </a:rPr>
              <a:t>1</a:t>
            </a:r>
            <a:r>
              <a:rPr lang="sl-SI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30= 30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sl-SI" dirty="0" smtClean="0">
                <a:solidFill>
                  <a:srgbClr val="FF0000"/>
                </a:solidFill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30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60     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90        </a:t>
            </a:r>
            <a:r>
              <a:rPr lang="sl-SI" dirty="0" smtClean="0">
                <a:solidFill>
                  <a:srgbClr val="FF0000"/>
                </a:solidFill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120   </a:t>
            </a:r>
            <a:r>
              <a:rPr lang="sl-SI" dirty="0" smtClean="0">
                <a:solidFill>
                  <a:srgbClr val="FF0000"/>
                </a:solidFill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150</a:t>
            </a:r>
            <a:endParaRPr lang="sl-SI" dirty="0"/>
          </a:p>
          <a:p>
            <a:r>
              <a:rPr lang="sl-SI" dirty="0" smtClean="0">
                <a:solidFill>
                  <a:srgbClr val="FF0000"/>
                </a:solidFill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180    </a:t>
            </a:r>
            <a:r>
              <a:rPr lang="sl-SI" dirty="0" smtClean="0">
                <a:solidFill>
                  <a:srgbClr val="FF0000"/>
                </a:solidFill>
              </a:rPr>
              <a:t>7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210       </a:t>
            </a:r>
            <a:r>
              <a:rPr lang="sl-SI" dirty="0" smtClean="0">
                <a:solidFill>
                  <a:srgbClr val="FF0000"/>
                </a:solidFill>
              </a:rPr>
              <a:t>8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240       </a:t>
            </a:r>
            <a:r>
              <a:rPr lang="sl-SI" u="sng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9</a:t>
            </a:r>
            <a:r>
              <a:rPr lang="sl-SI" u="sng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sl-SI" u="sng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30= </a:t>
            </a:r>
            <a:r>
              <a:rPr lang="sl-SI" u="sng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270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         </a:t>
            </a:r>
            <a:r>
              <a:rPr lang="sl-SI" dirty="0" smtClean="0">
                <a:solidFill>
                  <a:srgbClr val="FF0000"/>
                </a:solidFill>
              </a:rPr>
              <a:t>10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30= </a:t>
            </a:r>
            <a:r>
              <a:rPr lang="sl-SI" dirty="0" smtClean="0">
                <a:sym typeface="Wingdings" panose="05000000000000000000" pitchFamily="2" charset="2"/>
              </a:rPr>
              <a:t>300</a:t>
            </a:r>
            <a:endParaRPr lang="sl-SI" dirty="0"/>
          </a:p>
        </p:txBody>
      </p:sp>
      <p:sp>
        <p:nvSpPr>
          <p:cNvPr id="4" name="Navzdol ukrivljena puščica 3"/>
          <p:cNvSpPr/>
          <p:nvPr/>
        </p:nvSpPr>
        <p:spPr>
          <a:xfrm rot="10800000" flipV="1">
            <a:off x="1499284" y="1718838"/>
            <a:ext cx="436606" cy="133756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Navzdol ukrivljena puščica 8"/>
          <p:cNvSpPr/>
          <p:nvPr/>
        </p:nvSpPr>
        <p:spPr>
          <a:xfrm rot="10800000" flipV="1">
            <a:off x="1326289" y="1548269"/>
            <a:ext cx="634314" cy="245188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8" name="Navzdol ukrivljena puščica 7"/>
          <p:cNvSpPr/>
          <p:nvPr/>
        </p:nvSpPr>
        <p:spPr>
          <a:xfrm rot="10800000" flipV="1">
            <a:off x="1499285" y="1383512"/>
            <a:ext cx="589005" cy="164756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10" name="Navzdol ukrivljena puščica 9"/>
          <p:cNvSpPr/>
          <p:nvPr/>
        </p:nvSpPr>
        <p:spPr>
          <a:xfrm rot="10800000" flipV="1">
            <a:off x="1299515" y="1257212"/>
            <a:ext cx="852616" cy="251476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5659394" y="4349579"/>
            <a:ext cx="2059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/>
              <a:t>2</a:t>
            </a:r>
            <a:endParaRPr lang="sl-SI" sz="800" dirty="0"/>
          </a:p>
        </p:txBody>
      </p:sp>
    </p:spTree>
    <p:extLst>
      <p:ext uri="{BB962C8B-B14F-4D97-AF65-F5344CB8AC3E}">
        <p14:creationId xmlns:p14="http://schemas.microsoft.com/office/powerpoint/2010/main" val="309999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486032" y="1340258"/>
            <a:ext cx="11392929" cy="4442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6 </a:t>
            </a:r>
            <a:r>
              <a:rPr lang="sl-SI" dirty="0" smtClean="0"/>
              <a:t>8 </a:t>
            </a:r>
            <a:r>
              <a:rPr lang="sl-SI" dirty="0"/>
              <a:t>4 : </a:t>
            </a:r>
            <a:r>
              <a:rPr lang="sl-SI" dirty="0" smtClean="0"/>
              <a:t>70 </a:t>
            </a:r>
            <a:r>
              <a:rPr lang="sl-SI" dirty="0"/>
              <a:t>= </a:t>
            </a:r>
            <a:r>
              <a:rPr lang="sl-SI" dirty="0" smtClean="0"/>
              <a:t>         SAMO ŠTEVKA </a:t>
            </a:r>
            <a:r>
              <a:rPr lang="sl-SI" dirty="0" smtClean="0">
                <a:solidFill>
                  <a:srgbClr val="FF0000"/>
                </a:solidFill>
              </a:rPr>
              <a:t>6</a:t>
            </a:r>
            <a:r>
              <a:rPr lang="sl-SI" dirty="0" smtClean="0"/>
              <a:t> NI DOVOLJ. VZAMEM DVE ŠTEVKI, TOREJ </a:t>
            </a:r>
            <a:r>
              <a:rPr lang="sl-SI" dirty="0" smtClean="0">
                <a:solidFill>
                  <a:srgbClr val="FF0000"/>
                </a:solidFill>
              </a:rPr>
              <a:t>68:</a:t>
            </a:r>
            <a:r>
              <a:rPr lang="sl-SI" dirty="0" smtClean="0"/>
              <a:t> 70=?</a:t>
            </a:r>
          </a:p>
          <a:p>
            <a:pPr marL="0" indent="0">
              <a:buNone/>
            </a:pPr>
            <a:r>
              <a:rPr lang="sl-SI" dirty="0">
                <a:solidFill>
                  <a:srgbClr val="FF0000"/>
                </a:solidFill>
              </a:rPr>
              <a:t>6 8</a:t>
            </a:r>
            <a:r>
              <a:rPr lang="sl-SI" dirty="0"/>
              <a:t> 4 : 70 = </a:t>
            </a:r>
            <a:r>
              <a:rPr lang="sl-SI" dirty="0" smtClean="0">
                <a:solidFill>
                  <a:srgbClr val="FF0000"/>
                </a:solidFill>
              </a:rPr>
              <a:t>  </a:t>
            </a:r>
            <a:r>
              <a:rPr lang="sl-SI" dirty="0" smtClean="0"/>
              <a:t>       DVE ŠTEVKI </a:t>
            </a:r>
            <a:r>
              <a:rPr lang="sl-SI" dirty="0" smtClean="0">
                <a:solidFill>
                  <a:srgbClr val="FF0000"/>
                </a:solidFill>
              </a:rPr>
              <a:t>68</a:t>
            </a:r>
            <a:r>
              <a:rPr lang="sl-SI" dirty="0" smtClean="0"/>
              <a:t> NISTA DOVOLJ. VZAMEM VSE TRI ŠTEVKE, TOREJ </a:t>
            </a:r>
            <a:r>
              <a:rPr lang="sl-SI" dirty="0" smtClean="0">
                <a:solidFill>
                  <a:srgbClr val="FF0000"/>
                </a:solidFill>
              </a:rPr>
              <a:t>684</a:t>
            </a:r>
            <a:r>
              <a:rPr lang="sl-SI" dirty="0" smtClean="0"/>
              <a:t> :70=? </a:t>
            </a:r>
            <a:endParaRPr lang="sl-SI" dirty="0"/>
          </a:p>
          <a:p>
            <a:pPr marL="0" indent="0">
              <a:buNone/>
            </a:pPr>
            <a:r>
              <a:rPr lang="sl-SI" dirty="0">
                <a:solidFill>
                  <a:srgbClr val="FF0000"/>
                </a:solidFill>
              </a:rPr>
              <a:t>6 8 4 </a:t>
            </a:r>
            <a:r>
              <a:rPr lang="sl-SI" dirty="0"/>
              <a:t>: 70 = </a:t>
            </a:r>
            <a:r>
              <a:rPr lang="sl-SI" dirty="0" smtClean="0">
                <a:solidFill>
                  <a:srgbClr val="FF0000"/>
                </a:solidFill>
              </a:rPr>
              <a:t>9</a:t>
            </a:r>
            <a:r>
              <a:rPr lang="sl-SI" dirty="0" smtClean="0"/>
              <a:t>       </a:t>
            </a:r>
            <a:r>
              <a:rPr lang="sl-SI" dirty="0" smtClean="0">
                <a:solidFill>
                  <a:srgbClr val="FF0000"/>
                </a:solidFill>
              </a:rPr>
              <a:t>POMISLIM </a:t>
            </a:r>
            <a:r>
              <a:rPr lang="sl-SI" dirty="0">
                <a:solidFill>
                  <a:srgbClr val="FF0000"/>
                </a:solidFill>
              </a:rPr>
              <a:t>NA VEČKRATNIKE ŠT. </a:t>
            </a:r>
            <a:r>
              <a:rPr lang="sl-SI" dirty="0" smtClean="0">
                <a:solidFill>
                  <a:srgbClr val="FF0000"/>
                </a:solidFill>
              </a:rPr>
              <a:t>70</a:t>
            </a:r>
            <a:r>
              <a:rPr lang="sl-SI" dirty="0"/>
              <a:t>; TOREJ </a:t>
            </a:r>
            <a:r>
              <a:rPr lang="sl-SI" dirty="0" smtClean="0">
                <a:solidFill>
                  <a:srgbClr val="FF0000"/>
                </a:solidFill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630</a:t>
            </a:r>
            <a:r>
              <a:rPr lang="sl-SI" dirty="0">
                <a:sym typeface="Wingdings" panose="05000000000000000000" pitchFamily="2" charset="2"/>
              </a:rPr>
              <a:t>; NAPIŠEM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9 </a:t>
            </a:r>
            <a:r>
              <a:rPr lang="sl-SI" dirty="0">
                <a:sym typeface="Wingdings" panose="05000000000000000000" pitchFamily="2" charset="2"/>
              </a:rPr>
              <a:t>IN</a:t>
            </a:r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 MNOŽIM NAZAJ</a:t>
            </a:r>
            <a:endParaRPr lang="sl-SI" dirty="0"/>
          </a:p>
          <a:p>
            <a:pPr marL="0" indent="0">
              <a:buNone/>
            </a:pP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   5 4 </a:t>
            </a:r>
            <a:r>
              <a:rPr lang="sl-SI" dirty="0">
                <a:sym typeface="Wingdings" panose="05000000000000000000" pitchFamily="2" charset="2"/>
              </a:rPr>
              <a:t>ost.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0=0 in KOLIKO JE 4?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4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NAPIŠEM.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7= 63 IN KOLIKO JE 68?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NAPIŠEM.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54 </a:t>
            </a:r>
            <a:r>
              <a:rPr lang="sl-SI" dirty="0" smtClean="0">
                <a:sym typeface="Wingdings" panose="05000000000000000000" pitchFamily="2" charset="2"/>
              </a:rPr>
              <a:t>JE OSTANEK.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NAPIŠEM PREIZKUS.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9 </a:t>
            </a:r>
            <a:r>
              <a:rPr lang="sl-SI" u="sng" dirty="0">
                <a:sym typeface="Wingdings" panose="05000000000000000000" pitchFamily="2" charset="2"/>
              </a:rPr>
              <a:t> </a:t>
            </a:r>
            <a:r>
              <a:rPr lang="sl-SI" u="sng" dirty="0" smtClean="0">
                <a:sym typeface="Wingdings" panose="05000000000000000000" pitchFamily="2" charset="2"/>
              </a:rPr>
              <a:t>70</a:t>
            </a:r>
            <a:endParaRPr lang="sl-SI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  </a:t>
            </a:r>
            <a:r>
              <a:rPr lang="sl-SI" dirty="0" smtClean="0">
                <a:sym typeface="Wingdings" panose="05000000000000000000" pitchFamily="2" charset="2"/>
              </a:rPr>
              <a:t>630</a:t>
            </a: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+ </a:t>
            </a:r>
            <a:r>
              <a:rPr lang="sl-SI" u="sng" dirty="0" smtClean="0">
                <a:solidFill>
                  <a:srgbClr val="92D050"/>
                </a:solidFill>
                <a:sym typeface="Wingdings" panose="05000000000000000000" pitchFamily="2" charset="2"/>
              </a:rPr>
              <a:t>54</a:t>
            </a:r>
            <a:endParaRPr lang="sl-SI" u="sng" dirty="0">
              <a:solidFill>
                <a:srgbClr val="92D05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684</a:t>
            </a:r>
            <a:endParaRPr lang="sl-SI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659027" y="5929392"/>
            <a:ext cx="1018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Pomembno! Ostanek nikoli ne sme biti večji od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delitelja. Ostanek je 54 in je manjši od delitelja 70.</a:t>
            </a:r>
            <a:endParaRPr lang="sl-SI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Navzdol ukrivljena puščica 3"/>
          <p:cNvSpPr/>
          <p:nvPr/>
        </p:nvSpPr>
        <p:spPr>
          <a:xfrm rot="10800000" flipV="1">
            <a:off x="1466333" y="2200772"/>
            <a:ext cx="527221" cy="133754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Navzdol ukrivljena puščica 8"/>
          <p:cNvSpPr/>
          <p:nvPr/>
        </p:nvSpPr>
        <p:spPr>
          <a:xfrm rot="10800000" flipV="1">
            <a:off x="1268625" y="2077484"/>
            <a:ext cx="724929" cy="246575"/>
          </a:xfrm>
          <a:prstGeom prst="curved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2561967" y="214183"/>
            <a:ext cx="8435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70= 70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sl-SI" dirty="0" smtClean="0">
                <a:solidFill>
                  <a:srgbClr val="FF0000"/>
                </a:solidFill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140     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210        </a:t>
            </a:r>
            <a:r>
              <a:rPr lang="sl-SI" dirty="0" smtClean="0">
                <a:solidFill>
                  <a:srgbClr val="FF0000"/>
                </a:solidFill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280   </a:t>
            </a:r>
            <a:r>
              <a:rPr lang="sl-SI" dirty="0" smtClean="0">
                <a:solidFill>
                  <a:srgbClr val="FF0000"/>
                </a:solidFill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350</a:t>
            </a:r>
            <a:endParaRPr lang="sl-SI" dirty="0"/>
          </a:p>
          <a:p>
            <a:r>
              <a:rPr lang="sl-SI" dirty="0" smtClean="0">
                <a:solidFill>
                  <a:srgbClr val="FF0000"/>
                </a:solidFill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420    </a:t>
            </a:r>
            <a:r>
              <a:rPr lang="sl-SI" dirty="0" smtClean="0">
                <a:solidFill>
                  <a:srgbClr val="FF0000"/>
                </a:solidFill>
              </a:rPr>
              <a:t>7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490       </a:t>
            </a:r>
            <a:r>
              <a:rPr lang="sl-SI" dirty="0" smtClean="0">
                <a:solidFill>
                  <a:srgbClr val="FF0000"/>
                </a:solidFill>
              </a:rPr>
              <a:t>8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560       </a:t>
            </a:r>
            <a:r>
              <a:rPr lang="sl-SI" u="sng" dirty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 70</a:t>
            </a:r>
            <a:r>
              <a:rPr lang="sl-SI" u="sng" dirty="0">
                <a:solidFill>
                  <a:srgbClr val="FF0000"/>
                </a:solidFill>
                <a:sym typeface="Wingdings" panose="05000000000000000000" pitchFamily="2" charset="2"/>
              </a:rPr>
              <a:t>= 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630</a:t>
            </a:r>
            <a:r>
              <a:rPr lang="sl-SI" dirty="0" smtClean="0">
                <a:sym typeface="Wingdings" panose="05000000000000000000" pitchFamily="2" charset="2"/>
              </a:rPr>
              <a:t>          </a:t>
            </a:r>
            <a:r>
              <a:rPr lang="sl-SI" dirty="0" smtClean="0">
                <a:solidFill>
                  <a:srgbClr val="FF0000"/>
                </a:solidFill>
              </a:rPr>
              <a:t>10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700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9047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486032" y="988541"/>
            <a:ext cx="11392929" cy="47944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l-SI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3 </a:t>
            </a:r>
            <a:r>
              <a:rPr lang="sl-SI" dirty="0" smtClean="0"/>
              <a:t>8 5 0 : 60 </a:t>
            </a:r>
            <a:r>
              <a:rPr lang="sl-SI" dirty="0"/>
              <a:t>= </a:t>
            </a:r>
            <a:r>
              <a:rPr lang="sl-SI" dirty="0" smtClean="0"/>
              <a:t>       SAMO ŠTEVKA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/>
              <a:t> NI DOVOLJ. VZAMEM DVE ŠTEVKI, TOREJ </a:t>
            </a:r>
            <a:r>
              <a:rPr lang="sl-SI" dirty="0" smtClean="0">
                <a:solidFill>
                  <a:srgbClr val="FF0000"/>
                </a:solidFill>
              </a:rPr>
              <a:t>38:</a:t>
            </a:r>
            <a:r>
              <a:rPr lang="sl-SI" dirty="0" smtClean="0"/>
              <a:t> 60=?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3 8 </a:t>
            </a:r>
            <a:r>
              <a:rPr lang="sl-SI" dirty="0" smtClean="0"/>
              <a:t>5 0 : 60 </a:t>
            </a:r>
            <a:r>
              <a:rPr lang="sl-SI" dirty="0"/>
              <a:t>= </a:t>
            </a:r>
            <a:r>
              <a:rPr lang="sl-SI" dirty="0" smtClean="0">
                <a:solidFill>
                  <a:srgbClr val="FF0000"/>
                </a:solidFill>
              </a:rPr>
              <a:t>  </a:t>
            </a:r>
            <a:r>
              <a:rPr lang="sl-SI" dirty="0" smtClean="0"/>
              <a:t>     DVE ŠTEVKI </a:t>
            </a:r>
            <a:r>
              <a:rPr lang="sl-SI" dirty="0" smtClean="0">
                <a:solidFill>
                  <a:srgbClr val="FF0000"/>
                </a:solidFill>
              </a:rPr>
              <a:t>38</a:t>
            </a:r>
            <a:r>
              <a:rPr lang="sl-SI" dirty="0" smtClean="0"/>
              <a:t> NISTA DOVOLJ. VZAMEM VSE TRI ŠTEVKE, TOREJ </a:t>
            </a:r>
            <a:r>
              <a:rPr lang="sl-SI" dirty="0" smtClean="0">
                <a:solidFill>
                  <a:srgbClr val="FF0000"/>
                </a:solidFill>
              </a:rPr>
              <a:t>385</a:t>
            </a:r>
            <a:r>
              <a:rPr lang="sl-SI" dirty="0" smtClean="0"/>
              <a:t> :60=? </a:t>
            </a:r>
            <a:endParaRPr lang="sl-SI" dirty="0"/>
          </a:p>
          <a:p>
            <a:pPr marL="0" indent="0">
              <a:buNone/>
            </a:pPr>
            <a:r>
              <a:rPr lang="sl-SI" dirty="0" smtClean="0">
                <a:solidFill>
                  <a:srgbClr val="FF0000"/>
                </a:solidFill>
              </a:rPr>
              <a:t>3 </a:t>
            </a:r>
            <a:r>
              <a:rPr lang="sl-SI" dirty="0">
                <a:solidFill>
                  <a:srgbClr val="FF0000"/>
                </a:solidFill>
              </a:rPr>
              <a:t>8 </a:t>
            </a:r>
            <a:r>
              <a:rPr lang="sl-SI" dirty="0" smtClean="0">
                <a:solidFill>
                  <a:srgbClr val="FF0000"/>
                </a:solidFill>
              </a:rPr>
              <a:t>5 </a:t>
            </a:r>
            <a:r>
              <a:rPr lang="sl-SI" dirty="0" smtClean="0"/>
              <a:t>0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smtClean="0"/>
              <a:t>: 60 </a:t>
            </a:r>
            <a:r>
              <a:rPr lang="sl-SI" dirty="0"/>
              <a:t>= </a:t>
            </a:r>
            <a:r>
              <a:rPr lang="sl-SI" dirty="0" smtClean="0">
                <a:solidFill>
                  <a:srgbClr val="FF0000"/>
                </a:solidFill>
              </a:rPr>
              <a:t>6 </a:t>
            </a:r>
            <a:r>
              <a:rPr lang="sl-SI" dirty="0" smtClean="0">
                <a:solidFill>
                  <a:srgbClr val="00B0F0"/>
                </a:solidFill>
              </a:rPr>
              <a:t>4</a:t>
            </a:r>
            <a:r>
              <a:rPr lang="sl-SI" dirty="0" smtClean="0"/>
              <a:t>   </a:t>
            </a:r>
            <a:r>
              <a:rPr lang="sl-SI" dirty="0" smtClean="0">
                <a:solidFill>
                  <a:srgbClr val="FF0000"/>
                </a:solidFill>
              </a:rPr>
              <a:t>POMISLIM </a:t>
            </a:r>
            <a:r>
              <a:rPr lang="sl-SI" dirty="0">
                <a:solidFill>
                  <a:srgbClr val="FF0000"/>
                </a:solidFill>
              </a:rPr>
              <a:t>NA VEČKRATNIKE ŠT. </a:t>
            </a:r>
            <a:r>
              <a:rPr lang="sl-SI" dirty="0" smtClean="0">
                <a:solidFill>
                  <a:srgbClr val="FF0000"/>
                </a:solidFill>
              </a:rPr>
              <a:t>60</a:t>
            </a:r>
            <a:r>
              <a:rPr lang="sl-SI" dirty="0"/>
              <a:t>; TOREJ </a:t>
            </a:r>
            <a:r>
              <a:rPr lang="sl-SI" dirty="0" smtClean="0">
                <a:solidFill>
                  <a:srgbClr val="FF0000"/>
                </a:solidFill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360</a:t>
            </a:r>
            <a:r>
              <a:rPr lang="sl-SI" dirty="0">
                <a:sym typeface="Wingdings" panose="05000000000000000000" pitchFamily="2" charset="2"/>
              </a:rPr>
              <a:t>; NAPIŠEM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 </a:t>
            </a:r>
            <a:r>
              <a:rPr lang="sl-SI" dirty="0">
                <a:sym typeface="Wingdings" panose="05000000000000000000" pitchFamily="2" charset="2"/>
              </a:rPr>
              <a:t>IN</a:t>
            </a:r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 MNOŽIM NAZAJ</a:t>
            </a:r>
            <a:endParaRPr lang="sl-SI" dirty="0"/>
          </a:p>
          <a:p>
            <a:pPr marL="0" indent="0">
              <a:buNone/>
            </a:pP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   2 5 </a:t>
            </a:r>
            <a:r>
              <a:rPr lang="sl-SI" dirty="0" smtClean="0">
                <a:sym typeface="Wingdings" panose="05000000000000000000" pitchFamily="2" charset="2"/>
              </a:rPr>
              <a:t>0                  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0=0 in KOLIKO JE 5?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NAPIŠEM.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sl-SI" dirty="0" smtClean="0">
                <a:sym typeface="Wingdings" panose="05000000000000000000" pitchFamily="2" charset="2"/>
              </a:rPr>
              <a:t> 6= 36 IN KOLIKO JE 38?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2 </a:t>
            </a:r>
            <a:r>
              <a:rPr lang="sl-SI" dirty="0" smtClean="0">
                <a:sym typeface="Wingdings" panose="05000000000000000000" pitchFamily="2" charset="2"/>
              </a:rPr>
              <a:t>NAPIŠEM.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1 0</a:t>
            </a:r>
            <a:r>
              <a:rPr lang="sl-SI" dirty="0" smtClean="0">
                <a:sym typeface="Wingdings" panose="05000000000000000000" pitchFamily="2" charset="2"/>
              </a:rPr>
              <a:t> OST.           0 pade dol; 250 : 60 =?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Pomislim na večkratnike št. 60</a:t>
            </a:r>
            <a:r>
              <a:rPr lang="sl-SI" dirty="0" smtClean="0">
                <a:sym typeface="Wingdings" panose="05000000000000000000" pitchFamily="2" charset="2"/>
              </a:rPr>
              <a:t>; torej </a:t>
            </a:r>
            <a:r>
              <a:rPr lang="sl-SI" dirty="0" smtClean="0">
                <a:solidFill>
                  <a:srgbClr val="00B0F0"/>
                </a:solidFill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</a:t>
            </a:r>
            <a:r>
              <a:rPr lang="sl-SI" dirty="0">
                <a:sym typeface="Wingdings" panose="05000000000000000000" pitchFamily="2" charset="2"/>
              </a:rPr>
              <a:t>60= </a:t>
            </a:r>
            <a:r>
              <a:rPr lang="sl-SI" dirty="0" smtClean="0">
                <a:sym typeface="Wingdings" panose="05000000000000000000" pitchFamily="2" charset="2"/>
              </a:rPr>
              <a:t>360 IN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MNOŽIM NAZAJ</a:t>
            </a:r>
            <a:r>
              <a:rPr lang="sl-SI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0=0 in KOLIKO JE </a:t>
            </a:r>
            <a:r>
              <a:rPr lang="sl-SI" dirty="0" smtClean="0">
                <a:sym typeface="Wingdings" panose="05000000000000000000" pitchFamily="2" charset="2"/>
              </a:rPr>
              <a:t>0?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0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NAPIŠEM. </a:t>
            </a:r>
            <a:r>
              <a:rPr lang="sl-SI" dirty="0" smtClean="0">
                <a:solidFill>
                  <a:srgbClr val="00B0F0"/>
                </a:solidFill>
                <a:sym typeface="Wingdings" panose="05000000000000000000" pitchFamily="2" charset="2"/>
              </a:rPr>
              <a:t>4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dirty="0">
                <a:sym typeface="Wingdings" panose="05000000000000000000" pitchFamily="2" charset="2"/>
              </a:rPr>
              <a:t>6= </a:t>
            </a:r>
            <a:r>
              <a:rPr lang="sl-SI" dirty="0" smtClean="0">
                <a:sym typeface="Wingdings" panose="05000000000000000000" pitchFamily="2" charset="2"/>
              </a:rPr>
              <a:t>24 </a:t>
            </a:r>
            <a:r>
              <a:rPr lang="sl-SI" dirty="0">
                <a:sym typeface="Wingdings" panose="05000000000000000000" pitchFamily="2" charset="2"/>
              </a:rPr>
              <a:t>IN KOLIKO JE </a:t>
            </a:r>
            <a:r>
              <a:rPr lang="sl-SI" dirty="0" smtClean="0">
                <a:sym typeface="Wingdings" panose="05000000000000000000" pitchFamily="2" charset="2"/>
              </a:rPr>
              <a:t>25?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1 </a:t>
            </a:r>
            <a:r>
              <a:rPr lang="sl-SI" dirty="0">
                <a:sym typeface="Wingdings" panose="05000000000000000000" pitchFamily="2" charset="2"/>
              </a:rPr>
              <a:t>NAPIŠEM.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</a:t>
            </a:r>
            <a:r>
              <a:rPr lang="sl-SI" dirty="0" smtClean="0">
                <a:solidFill>
                  <a:srgbClr val="92D050"/>
                </a:solidFill>
                <a:sym typeface="Wingdings" panose="05000000000000000000" pitchFamily="2" charset="2"/>
              </a:rPr>
              <a:t>10 JE OSTANEK.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NAPIŠEM PREIZKUS.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                                                                   </a:t>
            </a:r>
            <a:r>
              <a:rPr lang="sl-SI" u="sng" dirty="0" smtClean="0">
                <a:sym typeface="Wingdings" panose="05000000000000000000" pitchFamily="2" charset="2"/>
              </a:rPr>
              <a:t>6 4 </a:t>
            </a:r>
            <a:r>
              <a:rPr lang="sl-SI" u="sng" dirty="0">
                <a:sym typeface="Wingdings" panose="05000000000000000000" pitchFamily="2" charset="2"/>
              </a:rPr>
              <a:t> </a:t>
            </a:r>
            <a:r>
              <a:rPr lang="sl-SI" u="sng" dirty="0" smtClean="0">
                <a:sym typeface="Wingdings" panose="05000000000000000000" pitchFamily="2" charset="2"/>
              </a:rPr>
              <a:t>6 0</a:t>
            </a:r>
            <a:endParaRPr lang="sl-SI" u="sng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</a:t>
            </a:r>
            <a:r>
              <a:rPr lang="sl-SI" dirty="0" smtClean="0">
                <a:sym typeface="Wingdings" panose="05000000000000000000" pitchFamily="2" charset="2"/>
              </a:rPr>
              <a:t> 3 8 4 0</a:t>
            </a: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</a:t>
            </a:r>
            <a:r>
              <a:rPr lang="sl-SI" dirty="0" smtClean="0">
                <a:sym typeface="Wingdings" panose="05000000000000000000" pitchFamily="2" charset="2"/>
              </a:rPr>
              <a:t> </a:t>
            </a:r>
            <a:r>
              <a:rPr lang="sl-SI" u="sng" dirty="0" smtClean="0">
                <a:sym typeface="Wingdings" panose="05000000000000000000" pitchFamily="2" charset="2"/>
              </a:rPr>
              <a:t>+         </a:t>
            </a:r>
            <a:r>
              <a:rPr lang="sl-SI" u="sng" dirty="0" smtClean="0">
                <a:solidFill>
                  <a:srgbClr val="92D050"/>
                </a:solidFill>
                <a:sym typeface="Wingdings" panose="05000000000000000000" pitchFamily="2" charset="2"/>
              </a:rPr>
              <a:t>1 0</a:t>
            </a:r>
            <a:r>
              <a:rPr lang="sl-SI" u="sng" dirty="0" smtClean="0">
                <a:sym typeface="Wingdings" panose="05000000000000000000" pitchFamily="2" charset="2"/>
              </a:rPr>
              <a:t> </a:t>
            </a:r>
            <a:endParaRPr lang="sl-SI" u="sng" dirty="0">
              <a:solidFill>
                <a:srgbClr val="92D05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                                                                 </a:t>
            </a:r>
            <a:r>
              <a:rPr lang="sl-SI" dirty="0" smtClean="0">
                <a:sym typeface="Wingdings" panose="05000000000000000000" pitchFamily="2" charset="2"/>
              </a:rPr>
              <a:t>3 8 5 0</a:t>
            </a: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659027" y="5929392"/>
            <a:ext cx="1018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Pomembno! Ostanek nikoli ne sme biti večji od 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delitelja. Ostanek je 10 in je manjši od delitelja 60.</a:t>
            </a:r>
            <a:endParaRPr lang="sl-SI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4" name="Navzdol ukrivljena puščica 3"/>
          <p:cNvSpPr/>
          <p:nvPr/>
        </p:nvSpPr>
        <p:spPr>
          <a:xfrm rot="10800000" flipV="1">
            <a:off x="1507518" y="2117123"/>
            <a:ext cx="428365" cy="49427"/>
          </a:xfrm>
          <a:prstGeom prst="curvedDownArrow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9" name="Navzdol ukrivljena puščica 8"/>
          <p:cNvSpPr/>
          <p:nvPr/>
        </p:nvSpPr>
        <p:spPr>
          <a:xfrm rot="10800000" flipV="1">
            <a:off x="1351005" y="2010032"/>
            <a:ext cx="576644" cy="131805"/>
          </a:xfrm>
          <a:prstGeom prst="curvedDownArrow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2561967" y="214183"/>
            <a:ext cx="8435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1</a:t>
            </a:r>
            <a:r>
              <a:rPr lang="sl-SI" dirty="0">
                <a:sym typeface="Wingdings" panose="05000000000000000000" pitchFamily="2" charset="2"/>
              </a:rPr>
              <a:t> </a:t>
            </a:r>
            <a:r>
              <a:rPr lang="sl-SI" dirty="0" smtClean="0">
                <a:sym typeface="Wingdings" panose="05000000000000000000" pitchFamily="2" charset="2"/>
              </a:rPr>
              <a:t>60= 60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sl-SI" dirty="0" smtClean="0">
                <a:solidFill>
                  <a:srgbClr val="FF0000"/>
                </a:solidFill>
              </a:rPr>
              <a:t>2</a:t>
            </a:r>
            <a:r>
              <a:rPr lang="sl-SI" dirty="0" smtClean="0">
                <a:sym typeface="Wingdings" panose="05000000000000000000" pitchFamily="2" charset="2"/>
              </a:rPr>
              <a:t> 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120      </a:t>
            </a:r>
            <a:r>
              <a:rPr lang="sl-SI" dirty="0" smtClean="0">
                <a:solidFill>
                  <a:srgbClr val="FF0000"/>
                </a:solidFill>
              </a:rPr>
              <a:t>3</a:t>
            </a:r>
            <a:r>
              <a:rPr lang="sl-SI" dirty="0" smtClean="0">
                <a:sym typeface="Wingdings" panose="05000000000000000000" pitchFamily="2" charset="2"/>
              </a:rPr>
              <a:t> 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180        </a:t>
            </a:r>
            <a:r>
              <a:rPr lang="sl-SI" u="sng" dirty="0" smtClean="0">
                <a:solidFill>
                  <a:srgbClr val="00B0F0"/>
                </a:solidFill>
              </a:rPr>
              <a:t>4</a:t>
            </a:r>
            <a:r>
              <a:rPr lang="sl-SI" u="sng" dirty="0" smtClean="0">
                <a:solidFill>
                  <a:srgbClr val="00B0F0"/>
                </a:solidFill>
                <a:sym typeface="Wingdings" panose="05000000000000000000" pitchFamily="2" charset="2"/>
              </a:rPr>
              <a:t> 60</a:t>
            </a:r>
            <a:r>
              <a:rPr lang="sl-SI" u="sng" dirty="0">
                <a:solidFill>
                  <a:srgbClr val="00B0F0"/>
                </a:solidFill>
                <a:sym typeface="Wingdings" panose="05000000000000000000" pitchFamily="2" charset="2"/>
              </a:rPr>
              <a:t>= </a:t>
            </a:r>
            <a:r>
              <a:rPr lang="sl-SI" u="sng" dirty="0" smtClean="0">
                <a:solidFill>
                  <a:srgbClr val="00B0F0"/>
                </a:solidFill>
                <a:sym typeface="Wingdings" panose="05000000000000000000" pitchFamily="2" charset="2"/>
              </a:rPr>
              <a:t>240</a:t>
            </a:r>
            <a:r>
              <a:rPr lang="sl-SI" dirty="0" smtClean="0">
                <a:sym typeface="Wingdings" panose="05000000000000000000" pitchFamily="2" charset="2"/>
              </a:rPr>
              <a:t>   </a:t>
            </a:r>
            <a:r>
              <a:rPr lang="sl-SI" dirty="0" smtClean="0">
                <a:solidFill>
                  <a:srgbClr val="FF0000"/>
                </a:solidFill>
              </a:rPr>
              <a:t>5</a:t>
            </a:r>
            <a:r>
              <a:rPr lang="sl-SI" dirty="0" smtClean="0">
                <a:sym typeface="Wingdings" panose="05000000000000000000" pitchFamily="2" charset="2"/>
              </a:rPr>
              <a:t> 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300</a:t>
            </a:r>
            <a:endParaRPr lang="sl-SI" dirty="0"/>
          </a:p>
          <a:p>
            <a:r>
              <a:rPr lang="sl-SI" u="sng" dirty="0" smtClean="0">
                <a:solidFill>
                  <a:srgbClr val="FF0000"/>
                </a:solidFill>
              </a:rPr>
              <a:t>6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 60</a:t>
            </a:r>
            <a:r>
              <a:rPr lang="sl-SI" u="sng" dirty="0">
                <a:solidFill>
                  <a:srgbClr val="FF0000"/>
                </a:solidFill>
                <a:sym typeface="Wingdings" panose="05000000000000000000" pitchFamily="2" charset="2"/>
              </a:rPr>
              <a:t>= </a:t>
            </a:r>
            <a:r>
              <a:rPr lang="sl-SI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360</a:t>
            </a:r>
            <a:r>
              <a:rPr lang="sl-SI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</a:t>
            </a:r>
            <a:r>
              <a:rPr lang="sl-SI" dirty="0" smtClean="0">
                <a:solidFill>
                  <a:srgbClr val="FF0000"/>
                </a:solidFill>
              </a:rPr>
              <a:t>7</a:t>
            </a:r>
            <a:r>
              <a:rPr lang="sl-SI" dirty="0" smtClean="0">
                <a:sym typeface="Wingdings" panose="05000000000000000000" pitchFamily="2" charset="2"/>
              </a:rPr>
              <a:t> 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420       </a:t>
            </a:r>
            <a:r>
              <a:rPr lang="sl-SI" dirty="0" smtClean="0">
                <a:solidFill>
                  <a:srgbClr val="FF0000"/>
                </a:solidFill>
              </a:rPr>
              <a:t>8</a:t>
            </a:r>
            <a:r>
              <a:rPr lang="sl-SI" dirty="0" smtClean="0">
                <a:sym typeface="Wingdings" panose="05000000000000000000" pitchFamily="2" charset="2"/>
              </a:rPr>
              <a:t> 60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480       </a:t>
            </a:r>
            <a:r>
              <a:rPr lang="sl-SI" dirty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630          </a:t>
            </a:r>
            <a:r>
              <a:rPr lang="sl-SI" dirty="0" smtClean="0">
                <a:solidFill>
                  <a:srgbClr val="FF0000"/>
                </a:solidFill>
              </a:rPr>
              <a:t>10</a:t>
            </a:r>
            <a:r>
              <a:rPr lang="sl-SI" dirty="0" smtClean="0">
                <a:sym typeface="Wingdings" panose="05000000000000000000" pitchFamily="2" charset="2"/>
              </a:rPr>
              <a:t> 70</a:t>
            </a:r>
            <a:r>
              <a:rPr lang="sl-SI" dirty="0">
                <a:sym typeface="Wingdings" panose="05000000000000000000" pitchFamily="2" charset="2"/>
              </a:rPr>
              <a:t>= </a:t>
            </a:r>
            <a:r>
              <a:rPr lang="sl-SI" dirty="0" smtClean="0">
                <a:sym typeface="Wingdings" panose="05000000000000000000" pitchFamily="2" charset="2"/>
              </a:rPr>
              <a:t>700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6709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</p:bldLst>
  </p:timing>
</p:sld>
</file>

<file path=ppt/theme/theme1.xml><?xml version="1.0" encoding="utf-8"?>
<a:theme xmlns:a="http://schemas.openxmlformats.org/drawingml/2006/main" name="Kapljic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628</TotalTime>
  <Words>694</Words>
  <Application>Microsoft Office PowerPoint</Application>
  <PresentationFormat>Širokozaslonsko</PresentationFormat>
  <Paragraphs>56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Tw Cen MT</vt:lpstr>
      <vt:lpstr>Wingdings</vt:lpstr>
      <vt:lpstr>Kapljica</vt:lpstr>
      <vt:lpstr>PISNO DELJENJE</vt:lpstr>
      <vt:lpstr>PISNO DELJENJE TRiMESTNI DELJENEC IN DVOMESTNI DELITELJ 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PISNO DELJENJE</dc:title>
  <dc:creator>Irena Čermelj</dc:creator>
  <cp:lastModifiedBy>Microsoftov račun</cp:lastModifiedBy>
  <cp:revision>31</cp:revision>
  <dcterms:created xsi:type="dcterms:W3CDTF">2020-03-19T11:07:46Z</dcterms:created>
  <dcterms:modified xsi:type="dcterms:W3CDTF">2020-04-02T06:42:12Z</dcterms:modified>
</cp:coreProperties>
</file>