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35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81" r:id="rId34"/>
  </p:sldIdLst>
  <p:sldSz cx="12192000" cy="6858000"/>
  <p:notesSz cx="6858000" cy="9144000"/>
  <p:custShowLst>
    <p:custShow name="(1.1)" id="0">
      <p:sldLst>
        <p:sld r:id="rId4"/>
      </p:sldLst>
    </p:custShow>
  </p:custShowLst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00"/>
    <a:srgbClr val="569319"/>
    <a:srgbClr val="69B41E"/>
    <a:srgbClr val="C4EE9A"/>
    <a:srgbClr val="339966"/>
    <a:srgbClr val="996633"/>
    <a:srgbClr val="CC9900"/>
    <a:srgbClr val="CCFF66"/>
    <a:srgbClr val="FF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2146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E9339-358A-47E6-8011-F4D09FFBFD33}" type="datetimeFigureOut">
              <a:rPr lang="sl-SI" smtClean="0"/>
              <a:pPr/>
              <a:t>31. 03. 2020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5B32D-DC12-4CED-A8B7-84325D8BD794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8641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646ED-237F-4900-82DC-241C664F0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0C6837CD-DB7A-4C40-AB0C-1602957307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6D914D7E-7298-4A9E-9CF2-4E0F9B076C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 dirty="0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0DC11883-3959-4F74-B58F-09CE05306F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Candara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Candar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1EE5F3D1-2110-4271-AA1F-953E6407D1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Candara" pitchFamily="34" charset="0"/>
              </a:defRPr>
            </a:lvl1pPr>
            <a:lvl2pPr>
              <a:defRPr sz="2400">
                <a:latin typeface="Candara" pitchFamily="34" charset="0"/>
              </a:defRPr>
            </a:lvl2pPr>
            <a:lvl3pPr>
              <a:defRPr sz="2000">
                <a:latin typeface="Candara" pitchFamily="34" charset="0"/>
              </a:defRPr>
            </a:lvl3pPr>
            <a:lvl4pPr>
              <a:defRPr sz="18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Candara" pitchFamily="34" charset="0"/>
              </a:defRPr>
            </a:lvl1pPr>
            <a:lvl2pPr>
              <a:defRPr sz="2400">
                <a:latin typeface="Candara" pitchFamily="34" charset="0"/>
              </a:defRPr>
            </a:lvl2pPr>
            <a:lvl3pPr>
              <a:defRPr sz="2000">
                <a:latin typeface="Candara" pitchFamily="34" charset="0"/>
              </a:defRPr>
            </a:lvl3pPr>
            <a:lvl4pPr>
              <a:defRPr sz="18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44279B0B-A5B3-45EC-9D69-3E9ADEE744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Candar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Candara" pitchFamily="34" charset="0"/>
              </a:defRPr>
            </a:lvl1pPr>
            <a:lvl2pPr>
              <a:defRPr sz="2000">
                <a:latin typeface="Candara" pitchFamily="34" charset="0"/>
              </a:defRPr>
            </a:lvl2pPr>
            <a:lvl3pPr>
              <a:defRPr sz="1800">
                <a:latin typeface="Candara" pitchFamily="34" charset="0"/>
              </a:defRPr>
            </a:lvl3pPr>
            <a:lvl4pPr>
              <a:defRPr sz="1600">
                <a:latin typeface="Candara" pitchFamily="34" charset="0"/>
              </a:defRPr>
            </a:lvl4pPr>
            <a:lvl5pPr>
              <a:defRPr sz="1600">
                <a:latin typeface="Candar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Candar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Candara" pitchFamily="34" charset="0"/>
              </a:defRPr>
            </a:lvl1pPr>
            <a:lvl2pPr>
              <a:defRPr sz="2000">
                <a:latin typeface="Candara" pitchFamily="34" charset="0"/>
              </a:defRPr>
            </a:lvl2pPr>
            <a:lvl3pPr>
              <a:defRPr sz="1800">
                <a:latin typeface="Candara" pitchFamily="34" charset="0"/>
              </a:defRPr>
            </a:lvl3pPr>
            <a:lvl4pPr>
              <a:defRPr sz="1600">
                <a:latin typeface="Candara" pitchFamily="34" charset="0"/>
              </a:defRPr>
            </a:lvl4pPr>
            <a:lvl5pPr>
              <a:defRPr sz="1600">
                <a:latin typeface="Candar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8BCB1814-BD8E-40F8-A3F1-A4B4ECF1C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BD746473-2439-4432-8C60-65FFAFF3C5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DF012F71-BE0F-43B6-B5F7-DCE418EE1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Candara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Candara" pitchFamily="34" charset="0"/>
              </a:defRPr>
            </a:lvl1pPr>
            <a:lvl2pPr>
              <a:defRPr sz="2800">
                <a:latin typeface="Candara" pitchFamily="34" charset="0"/>
              </a:defRPr>
            </a:lvl2pPr>
            <a:lvl3pPr>
              <a:defRPr sz="2400">
                <a:latin typeface="Candara" pitchFamily="34" charset="0"/>
              </a:defRPr>
            </a:lvl3pPr>
            <a:lvl4pPr>
              <a:defRPr sz="2000">
                <a:latin typeface="Candara" pitchFamily="34" charset="0"/>
              </a:defRPr>
            </a:lvl4pPr>
            <a:lvl5pPr>
              <a:defRPr sz="2000">
                <a:latin typeface="Candar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Candar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AF858EC8-7ABB-43C8-ADD2-E25C8F6047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Candara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Candar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Candar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6836F8EC-4400-47B1-9DBA-3945D546E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AE222A-CA89-4A26-8402-6F8BBB9BC1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0.xml"/><Relationship Id="rId18" Type="http://schemas.openxmlformats.org/officeDocument/2006/relationships/slide" Target="slide17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7.xml"/><Relationship Id="rId7" Type="http://schemas.openxmlformats.org/officeDocument/2006/relationships/slide" Target="slide19.xml"/><Relationship Id="rId12" Type="http://schemas.openxmlformats.org/officeDocument/2006/relationships/slide" Target="slide14.xml"/><Relationship Id="rId17" Type="http://schemas.openxmlformats.org/officeDocument/2006/relationships/slide" Target="slide12.xml"/><Relationship Id="rId25" Type="http://schemas.openxmlformats.org/officeDocument/2006/relationships/slide" Target="slide24.xml"/><Relationship Id="rId2" Type="http://schemas.openxmlformats.org/officeDocument/2006/relationships/slide" Target="slide8.xml"/><Relationship Id="rId16" Type="http://schemas.openxmlformats.org/officeDocument/2006/relationships/slide" Target="slide3.xml"/><Relationship Id="rId20" Type="http://schemas.openxmlformats.org/officeDocument/2006/relationships/audio" Target="../media/audio1.wav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1.xml"/><Relationship Id="rId24" Type="http://schemas.openxmlformats.org/officeDocument/2006/relationships/slide" Target="slide28.xml"/><Relationship Id="rId32" Type="http://schemas.openxmlformats.org/officeDocument/2006/relationships/slide" Target="slide32.xml"/><Relationship Id="rId5" Type="http://schemas.openxmlformats.org/officeDocument/2006/relationships/slide" Target="slide9.xml"/><Relationship Id="rId15" Type="http://schemas.openxmlformats.org/officeDocument/2006/relationships/slide" Target="slide21.xml"/><Relationship Id="rId23" Type="http://schemas.openxmlformats.org/officeDocument/2006/relationships/slide" Target="slide23.xml"/><Relationship Id="rId28" Type="http://schemas.openxmlformats.org/officeDocument/2006/relationships/slide" Target="slide30.xml"/><Relationship Id="rId10" Type="http://schemas.openxmlformats.org/officeDocument/2006/relationships/slide" Target="slide16.xml"/><Relationship Id="rId19" Type="http://schemas.openxmlformats.org/officeDocument/2006/relationships/slide" Target="slide4.xml"/><Relationship Id="rId31" Type="http://schemas.openxmlformats.org/officeDocument/2006/relationships/slide" Target="slide27.xml"/><Relationship Id="rId4" Type="http://schemas.openxmlformats.org/officeDocument/2006/relationships/slide" Target="slide13.xml"/><Relationship Id="rId9" Type="http://schemas.openxmlformats.org/officeDocument/2006/relationships/slide" Target="slide6.xml"/><Relationship Id="rId14" Type="http://schemas.openxmlformats.org/officeDocument/2006/relationships/slide" Target="slide18.xml"/><Relationship Id="rId22" Type="http://schemas.openxmlformats.org/officeDocument/2006/relationships/slide" Target="slide22.xml"/><Relationship Id="rId27" Type="http://schemas.openxmlformats.org/officeDocument/2006/relationships/slide" Target="slide25.xml"/><Relationship Id="rId30" Type="http://schemas.openxmlformats.org/officeDocument/2006/relationships/slide" Target="slide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2" name="Rectangle 10"/>
          <p:cNvSpPr>
            <a:spLocks noChangeArrowheads="1"/>
          </p:cNvSpPr>
          <p:nvPr/>
        </p:nvSpPr>
        <p:spPr bwMode="auto">
          <a:xfrm>
            <a:off x="1981200" y="1828800"/>
            <a:ext cx="8245928" cy="3048000"/>
          </a:xfrm>
          <a:prstGeom prst="rect">
            <a:avLst/>
          </a:prstGeom>
          <a:solidFill>
            <a:srgbClr val="339966"/>
          </a:solidFill>
          <a:ln w="38100" cmpd="dbl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6000" dirty="0">
                <a:solidFill>
                  <a:schemeClr val="bg1"/>
                </a:solidFill>
                <a:latin typeface="Candara" pitchFamily="34" charset="0"/>
              </a:rPr>
              <a:t>DINARSKO KRAŠKE </a:t>
            </a:r>
          </a:p>
          <a:p>
            <a:r>
              <a:rPr lang="sl-SI" sz="6000" dirty="0">
                <a:solidFill>
                  <a:schemeClr val="bg1"/>
                </a:solidFill>
                <a:latin typeface="Candara" pitchFamily="34" charset="0"/>
              </a:rPr>
              <a:t>POKRAJINE – </a:t>
            </a:r>
            <a:r>
              <a:rPr lang="sl-SI" sz="2400" dirty="0">
                <a:solidFill>
                  <a:schemeClr val="bg1"/>
                </a:solidFill>
                <a:latin typeface="Candara" pitchFamily="34" charset="0"/>
              </a:rPr>
              <a:t>Živa </a:t>
            </a:r>
            <a:r>
              <a:rPr lang="sl-SI" sz="2400" dirty="0" err="1">
                <a:solidFill>
                  <a:schemeClr val="bg1"/>
                </a:solidFill>
                <a:latin typeface="Candara" pitchFamily="34" charset="0"/>
              </a:rPr>
              <a:t>Štinjek</a:t>
            </a:r>
            <a:endParaRPr lang="sl-SI" sz="2400" dirty="0">
              <a:solidFill>
                <a:schemeClr val="bg1"/>
              </a:solidFill>
              <a:latin typeface="Candara" pitchFamily="34" charset="0"/>
            </a:endParaRPr>
          </a:p>
          <a:p>
            <a:r>
              <a:rPr lang="sl-SI" sz="3600" dirty="0">
                <a:solidFill>
                  <a:schemeClr val="bg1"/>
                </a:solidFill>
                <a:latin typeface="Candara" pitchFamily="34" charset="0"/>
              </a:rPr>
              <a:t>                                         KVIZ 3O VPRAŠANJ</a:t>
            </a:r>
          </a:p>
        </p:txBody>
      </p:sp>
      <p:grpSp>
        <p:nvGrpSpPr>
          <p:cNvPr id="74769" name="Group 17"/>
          <p:cNvGrpSpPr>
            <a:grpSpLocks/>
          </p:cNvGrpSpPr>
          <p:nvPr/>
        </p:nvGrpSpPr>
        <p:grpSpPr bwMode="auto">
          <a:xfrm>
            <a:off x="8458200" y="5486400"/>
            <a:ext cx="1905000" cy="762000"/>
            <a:chOff x="4128" y="3456"/>
            <a:chExt cx="1344" cy="672"/>
          </a:xfrm>
          <a:solidFill>
            <a:srgbClr val="339966"/>
          </a:solidFill>
        </p:grpSpPr>
        <p:sp>
          <p:nvSpPr>
            <p:cNvPr id="74770" name="AutoShape 18"/>
            <p:cNvSpPr>
              <a:spLocks noChangeArrowheads="1"/>
            </p:cNvSpPr>
            <p:nvPr/>
          </p:nvSpPr>
          <p:spPr bwMode="auto">
            <a:xfrm>
              <a:off x="4128" y="3456"/>
              <a:ext cx="1344" cy="672"/>
            </a:xfrm>
            <a:prstGeom prst="bevel">
              <a:avLst>
                <a:gd name="adj" fmla="val 8653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74771" name="Text Box 19"/>
            <p:cNvSpPr txBox="1">
              <a:spLocks noChangeArrowheads="1"/>
            </p:cNvSpPr>
            <p:nvPr/>
          </p:nvSpPr>
          <p:spPr bwMode="auto">
            <a:xfrm>
              <a:off x="4224" y="3552"/>
              <a:ext cx="1152" cy="380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sl-SI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ndara" pitchFamily="34" charset="0"/>
                </a:rPr>
                <a:t>ZAČETEK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5143500" y="5481551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6393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KAPNIKI, KRAŠKA JAMA, PONVICE …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NAŠTEJ TRI PODZEMNE KRAŠKE POJAVE.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5143500" y="5493027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741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71599"/>
          </a:xfrm>
          <a:prstGeom prst="rect">
            <a:avLst/>
          </a:prstGeom>
          <a:solidFill>
            <a:srgbClr val="339966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 dirty="0">
              <a:solidFill>
                <a:srgbClr val="FFFFCC"/>
              </a:solidFill>
              <a:latin typeface="Candara" pitchFamily="34" charset="0"/>
            </a:endParaRP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981200" y="752606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POTEKALE SO PROMETNE POTI. PO REKI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LJUBLJANICI SO TOVORILI BLAGO S ČOLNI.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KAŠEN JE BIL PROMET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V DINARSKO KRAŠKIH POKRAJINAH NEKOČ?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1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6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71599"/>
          </a:xfrm>
          <a:prstGeom prst="rect">
            <a:avLst/>
          </a:prstGeom>
          <a:solidFill>
            <a:srgbClr val="339966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 dirty="0">
              <a:solidFill>
                <a:srgbClr val="FFFFCC"/>
              </a:solidFill>
              <a:latin typeface="Candara" pitchFamily="34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BOGOMOLKA, MEDVED, VOLK, OSASTI PAJEK,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MODRAS, RIS, FOŽ IN PALIČNJAK.</a:t>
            </a: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NAŠTEJ ŽIVALI KI ŽIVIJO V DINARSKEM SVETU.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CC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KRAŠKI SVET.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KAKO Z DRUGO BESEDO IMENUJEMO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DINARSKI SVET?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5143500" y="5464986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0490" name="AutoShape 10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V GOZDOVIH.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KJE ŽIVI VELIKO ŽIVALI V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DINARSKO KRAŠKIH POKRAJINAH?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6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ZARADI NEČISTOČ KOT SO ILOVICA, PESEK …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ZAKAJ SO NEKATERI APNENCI OBARVANI?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50292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9465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JE ODPRTINA V KRAŠKIH TLEH, KAMOR VODA 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PONIKNE.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KAJ JE POŽIRALNIK?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844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69B41E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UVALA, VRTAČA, KRAŠKO POLJE, 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POŽIRALNIK …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NAŠTEJ TRI POVRŠINSKE KRAŠKE POJAVE.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4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4585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69B41E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NA PLANOTE, HRIBOVJA IN PODOLJA S KRAŠKIMI POLJI.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KAKO RAZDELIMO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DINARSO KRAŠKE POKRAJINE?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8" name="Group 8"/>
          <p:cNvGrpSpPr>
            <a:grpSpLocks/>
          </p:cNvGrpSpPr>
          <p:nvPr/>
        </p:nvGrpSpPr>
        <p:grpSpPr bwMode="auto">
          <a:xfrm>
            <a:off x="5143500" y="5441795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5609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SO RAZPOKE V APNENČASTIH TLEH.</a:t>
            </a:r>
          </a:p>
          <a:p>
            <a:pPr algn="ctr" eaLnBrk="0" hangingPunct="0">
              <a:spcBef>
                <a:spcPct val="50000"/>
              </a:spcBef>
            </a:pPr>
            <a:endParaRPr lang="sl-SI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KAJ SO ŠKRAPLJE?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4590" y="112429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" action="ppaction://hlinksldjump"/>
              </a:rPr>
              <a:t>1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" action="ppaction://hlinksldjump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98334" y="112429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4" action="ppaction://hlinksldjump"/>
              </a:rPr>
              <a:t>1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hlinkClick r:id="rId3" action="ppaction://hlinksldjump"/>
            </a:endParaRPr>
          </a:p>
        </p:txBody>
      </p:sp>
      <p:sp>
        <p:nvSpPr>
          <p:cNvPr id="205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34590" y="232002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5" action="ppaction://hlinksldjump"/>
              </a:rPr>
              <a:t>2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09162" y="228372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7" action="ppaction://hlinksldjump"/>
              </a:rPr>
              <a:t>2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AutoShape 1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9" action="ppaction://hlinksldjump"/>
              </a:rPr>
              <a:t>4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2" name="AutoShape 1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23160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1" action="ppaction://hlinksldjump"/>
              </a:rPr>
              <a:t>4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5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4" name="AutoShape 1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1934" y="3432593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3" action="ppaction://hlinksldjump"/>
              </a:rPr>
              <a:t>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66" name="AutoShape 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81934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5" action="ppaction://hlinksldjump"/>
              </a:rPr>
              <a:t>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04800" y="329738"/>
            <a:ext cx="1600200" cy="400110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1. TEMA</a:t>
            </a:r>
            <a:endParaRPr lang="en-US" sz="2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209800" y="329738"/>
            <a:ext cx="1600200" cy="400110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2. TEMA</a:t>
            </a:r>
            <a:endParaRPr lang="en-US" sz="2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102331" y="312277"/>
            <a:ext cx="1600200" cy="400110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3. TEMA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5994862" y="312277"/>
            <a:ext cx="1600200" cy="400110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4. TEMA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075" name="AutoShape 27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0337" y="112781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6" action="ppaction://hlinksldjump"/>
              </a:rPr>
              <a:t>1</a:t>
            </a:r>
            <a:endParaRPr lang="sl-SI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76" name="AutoShape 2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4782" y="3429648"/>
            <a:ext cx="1417155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" action="ppaction://hlinksldjump"/>
              </a:rPr>
              <a:t>3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78" name="AutoShape 30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44529" y="344915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6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79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8721" y="344915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8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80" name="AutoShape 3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95948" y="226589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2" action="ppaction://hlinksldjump"/>
              </a:rPr>
              <a:t>2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5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81" name="AutoShape 33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52547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0" action="ppaction://hlinksldjump"/>
              </a:rPr>
              <a:t>4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18" action="ppaction://hlinksldjump"/>
            </a:endParaRPr>
          </a:p>
        </p:txBody>
      </p:sp>
      <p:sp>
        <p:nvSpPr>
          <p:cNvPr id="2083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0338" y="231626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9" action="ppaction://hlinksldjump"/>
              </a:rPr>
              <a:t>2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84" name="AutoShape 36">
            <a:hlinkClick r:id="rId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6107446" y="110461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4" action="ppaction://hlinksldjump"/>
              </a:rPr>
              <a:t>1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9" action="ppaction://hlinksldjump"/>
            </a:endParaRPr>
          </a:p>
        </p:txBody>
      </p:sp>
      <p:sp>
        <p:nvSpPr>
          <p:cNvPr id="2085" name="AutoShape 3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5731484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1" action="ppaction://hlinksldjump"/>
              </a:rPr>
              <a:t>5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86" name="AutoShape 38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23160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7" action="ppaction://hlinksldjump"/>
              </a:rPr>
              <a:t>5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 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Dag name="">
                <a:cont type="tree" name="">
                  <a:effect ref="fillLine"/>
                  <a:outerShdw dist="38100" dir="13500000" algn="br">
                    <a:srgbClr val="FFFFFF"/>
                  </a:outerShdw>
                </a:cont>
                <a:cont type="tree" name="">
                  <a:effect ref="fillLine"/>
                  <a:outerShdw dist="38100" dir="2700000" algn="tl">
                    <a:srgbClr val="999999"/>
                  </a:outerShdw>
                </a:cont>
                <a:effect ref="fillLine"/>
              </a:effectDag>
              <a:latin typeface="Calibri" panose="020F0502020204030204" pitchFamily="34" charset="0"/>
            </a:endParaRPr>
          </a:p>
        </p:txBody>
      </p:sp>
      <p:sp>
        <p:nvSpPr>
          <p:cNvPr id="2087" name="AutoShape 3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52547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18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08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61123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2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7902633" y="309220"/>
            <a:ext cx="1600200" cy="400110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5. TEMA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9795164" y="329738"/>
            <a:ext cx="1600200" cy="400110"/>
          </a:xfrm>
          <a:prstGeom prst="rect">
            <a:avLst/>
          </a:prstGeom>
          <a:solidFill>
            <a:srgbClr val="339966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2000" b="1" dirty="0">
                <a:solidFill>
                  <a:schemeClr val="bg1">
                    <a:lumMod val="95000"/>
                  </a:schemeClr>
                </a:solidFill>
                <a:latin typeface="Candara" pitchFamily="34" charset="0"/>
              </a:rPr>
              <a:t>6. TEMA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Candara" pitchFamily="34" charset="0"/>
            </a:endParaRPr>
          </a:p>
        </p:txBody>
      </p:sp>
      <p:sp>
        <p:nvSpPr>
          <p:cNvPr id="29" name="AutoShape 36">
            <a:hlinkClick r:id="rId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7927391" y="111995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3" action="ppaction://hlinksldjump"/>
              </a:rPr>
              <a:t>1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9" action="ppaction://hlinksldjump"/>
            </a:endParaRPr>
          </a:p>
        </p:txBody>
      </p:sp>
      <p:sp>
        <p:nvSpPr>
          <p:cNvPr id="30" name="AutoShape 36">
            <a:hlinkClick r:id="rId9" action="ppaction://hlinksldjump" highlightClick="1">
              <a:snd r:embed="rId20" name="WHOOSH.WAV"/>
            </a:hlinkClick>
          </p:cNvPr>
          <p:cNvSpPr>
            <a:spLocks noChangeArrowheads="1"/>
          </p:cNvSpPr>
          <p:nvPr/>
        </p:nvSpPr>
        <p:spPr bwMode="auto">
          <a:xfrm>
            <a:off x="9733510" y="1127812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4" action="ppaction://hlinksldjump"/>
              </a:rPr>
              <a:t>1</a:t>
            </a:r>
            <a:endParaRPr lang="en-US" sz="32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  <a:hlinkClick r:id="rId9" action="ppaction://hlinksldjump"/>
            </a:endParaRPr>
          </a:p>
        </p:txBody>
      </p:sp>
      <p:sp>
        <p:nvSpPr>
          <p:cNvPr id="31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13670" y="228365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5" action="ppaction://hlinksldjump"/>
              </a:rPr>
              <a:t>2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2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50075" y="2309019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6" action="ppaction://hlinksldjump"/>
              </a:rPr>
              <a:t>2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3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95147" y="3449158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7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8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4" name="AutoShape 3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41131" y="343590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8" action="ppaction://hlinksldjump"/>
              </a:rPr>
              <a:t>3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8" action="ppaction://hlinksldjump"/>
              </a:rPr>
              <a:t> </a:t>
            </a:r>
            <a:r>
              <a:rPr lang="sl-SI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5" name="AutoShape 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7391" y="4580896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29" action="ppaction://hlinksldjump"/>
              </a:rPr>
              <a:t>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6" name="AutoShape 1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33510" y="4572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0" action="ppaction://hlinksldjump"/>
              </a:rPr>
              <a:t>4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7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36155" y="5689443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1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733510" y="5715000"/>
            <a:ext cx="1371600" cy="914400"/>
          </a:xfrm>
          <a:prstGeom prst="actionButtonBlank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hlinkClick r:id="rId32" action="ppaction://hlinksldjump"/>
              </a:rPr>
              <a:t>5</a:t>
            </a:r>
            <a:endParaRPr lang="en-US" sz="2400" b="1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  <p:bldP spid="27" grpId="0" animBg="1" autoUpdateAnimBg="0"/>
      <p:bldP spid="28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PRETEŽNO IZ KALCIJEVEGA KARBONATA.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IZ KATERE SNOVI JE VEČINOMA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SESTAVLJEN APNENEC?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5143500" y="5441795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765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KRKA, LJUBLJANICA IN KOLPA.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NAŠTEJ VEČJE REKE V DINARSKEM SVETU.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81551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PREPUSTNA.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KAKŠNA TLA SO ZNAČILNA ZA DINARSKI SVET?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9480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V PODOLJIH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KJE JE BOLJ POSELJENO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NA PLANOTAH ALI V PODOLJIH?</a:t>
            </a:r>
          </a:p>
        </p:txBody>
      </p:sp>
    </p:spTree>
    <p:extLst>
      <p:ext uri="{BB962C8B-B14F-4D97-AF65-F5344CB8AC3E}">
        <p14:creationId xmlns:p14="http://schemas.microsoft.com/office/powerpoint/2010/main" val="360913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6167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SNEŽNIŠKA PLANOTA, NANOS, TRNOVSKI GOZD ...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295399" y="2744856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NAŠETJ VSAJ 2 VRHOVA V DINARSKEM SVETU.</a:t>
            </a:r>
          </a:p>
        </p:txBody>
      </p:sp>
    </p:spTree>
    <p:extLst>
      <p:ext uri="{BB962C8B-B14F-4D97-AF65-F5344CB8AC3E}">
        <p14:creationId xmlns:p14="http://schemas.microsoft.com/office/powerpoint/2010/main" val="366209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9480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077218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JE REKA KI TEČE NEKAJ ČASA TEČE PO POVRŠJU NATO PA PONIKNE V ZEMLJO.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KAJ JE PONIKALNICA?</a:t>
            </a:r>
          </a:p>
        </p:txBody>
      </p:sp>
    </p:spTree>
    <p:extLst>
      <p:ext uri="{BB962C8B-B14F-4D97-AF65-F5344CB8AC3E}">
        <p14:creationId xmlns:p14="http://schemas.microsoft.com/office/powerpoint/2010/main" val="311773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20193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JE ZELO MOČAN IZVIR IZ KATEREGA 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PRITEČE REKA.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KAJ JE KRAŠKI IZVIR?</a:t>
            </a:r>
          </a:p>
        </p:txBody>
      </p:sp>
    </p:spTree>
    <p:extLst>
      <p:ext uri="{BB962C8B-B14F-4D97-AF65-F5344CB8AC3E}">
        <p14:creationId xmlns:p14="http://schemas.microsoft.com/office/powerpoint/2010/main" val="297529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BELE ALI SKORAJ BELE BARVE.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KATERE BARVE JE ČISTI APNENEC?</a:t>
            </a:r>
          </a:p>
        </p:txBody>
      </p:sp>
    </p:spTree>
    <p:extLst>
      <p:ext uri="{BB962C8B-B14F-4D97-AF65-F5344CB8AC3E}">
        <p14:creationId xmlns:p14="http://schemas.microsoft.com/office/powerpoint/2010/main" val="293636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81600" y="5499653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STALAGMIT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KATERI KAPNIK RASTE S TAL?</a:t>
            </a:r>
          </a:p>
        </p:txBody>
      </p:sp>
    </p:spTree>
    <p:extLst>
      <p:ext uri="{BB962C8B-B14F-4D97-AF65-F5344CB8AC3E}">
        <p14:creationId xmlns:p14="http://schemas.microsoft.com/office/powerpoint/2010/main" val="86953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781676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STALAKTIT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KATERI KAPNIK RASTE S STROPA?</a:t>
            </a:r>
          </a:p>
        </p:txBody>
      </p:sp>
    </p:spTree>
    <p:extLst>
      <p:ext uri="{BB962C8B-B14F-4D97-AF65-F5344CB8AC3E}">
        <p14:creationId xmlns:p14="http://schemas.microsoft.com/office/powerpoint/2010/main" val="2226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sl-SI">
                <a:latin typeface="Candara" pitchFamily="34" charset="0"/>
              </a:endParaRP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17409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>
                <a:latin typeface="Candara" pitchFamily="34" charset="0"/>
              </a:rPr>
              <a:t>KJE LEŽIJO DINARSKO KRAŠKE POKRAJINE?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LEŽIJO NA JUGU SLOVENIJE.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81600" y="5512905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V PODZEMNIH JAMAH.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KJE ŽIVI ČLOVEŠKA RIBICA?</a:t>
            </a:r>
          </a:p>
        </p:txBody>
      </p:sp>
    </p:spTree>
    <p:extLst>
      <p:ext uri="{BB962C8B-B14F-4D97-AF65-F5344CB8AC3E}">
        <p14:creationId xmlns:p14="http://schemas.microsoft.com/office/powerpoint/2010/main" val="135950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81600" y="5552662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ZARADI MALO PRSTI 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ZAKAJ SE JE PREBIVALSTVO ŽE OD NEKDAJ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ODSELJEVALO?</a:t>
            </a:r>
          </a:p>
        </p:txBody>
      </p:sp>
    </p:spTree>
    <p:extLst>
      <p:ext uri="{BB962C8B-B14F-4D97-AF65-F5344CB8AC3E}">
        <p14:creationId xmlns:p14="http://schemas.microsoft.com/office/powerpoint/2010/main" val="45333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28681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CC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CC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NE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ALI JE KMETIJSTO V DINARSKO KRAŠKIH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POKRAJINAH DOBRO RAZVITO?</a:t>
            </a:r>
          </a:p>
        </p:txBody>
      </p:sp>
    </p:spTree>
    <p:extLst>
      <p:ext uri="{BB962C8B-B14F-4D97-AF65-F5344CB8AC3E}">
        <p14:creationId xmlns:p14="http://schemas.microsoft.com/office/powerpoint/2010/main" val="197566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81400" y="2209800"/>
            <a:ext cx="5257800" cy="566738"/>
          </a:xfrm>
        </p:spPr>
        <p:txBody>
          <a:bodyPr/>
          <a:lstStyle/>
          <a:p>
            <a:pPr algn="ctr"/>
            <a:r>
              <a:rPr lang="sl-SI" dirty="0"/>
              <a:t>Vir: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276600" y="2971800"/>
            <a:ext cx="5486400" cy="804862"/>
          </a:xfrm>
        </p:spPr>
        <p:txBody>
          <a:bodyPr/>
          <a:lstStyle/>
          <a:p>
            <a:pPr algn="ctr"/>
            <a:r>
              <a:rPr lang="sl-SI" sz="2000" dirty="0"/>
              <a:t>Jerry Myers: JEOPARDY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POSTOJNA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1295399" y="2796199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KATERO JE NAJVEČJE MESTO V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DINARSKO KRAŠKIH POKRAJINAH?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981200" y="742024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APNENEC IN DOLOMIT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KATERI DVE KAMNINI PREVLADUJETA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V DINARSKO KRAŠKIH POKRAJINAH?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3" name="Group 9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1274" name="AutoShape 10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ČLOVEŠKA RIBICA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295399" y="2796199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sl-SI" sz="3600" dirty="0">
                <a:latin typeface="Candara" pitchFamily="34" charset="0"/>
              </a:rPr>
              <a:t>KATERA JE NAJVEČJA JAMSKA ŽIVAL NA SVETU?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5143500" y="5448421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10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POSTOJNA, GROSUPLJE, ČRNOMELJ, KOČEVJE, RIBNICA, PIVKA …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295399" y="2796199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NAŠTEJ VSAJ 3 VEČJA MESTA V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DINARSKO KRAŠKIH POKRAJINAH.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6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2297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819400" y="2209800"/>
            <a:ext cx="670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sl-SI" sz="3600">
              <a:latin typeface="Candara" pitchFamily="34" charset="0"/>
            </a:endParaRPr>
          </a:p>
        </p:txBody>
      </p:sp>
      <p:pic>
        <p:nvPicPr>
          <p:cNvPr id="9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323439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FRANCOSKI LAN, PERUNIKA …</a:t>
            </a: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NAŠTEJ DVE POSEBNI CVETLICI, KI RASTETA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V DINARSKO KRAŠKIH POKRAJINAH.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5143500" y="5458360"/>
            <a:ext cx="1905000" cy="685800"/>
            <a:chOff x="624" y="3600"/>
            <a:chExt cx="1728" cy="432"/>
          </a:xfrm>
          <a:solidFill>
            <a:srgbClr val="569319"/>
          </a:solidFill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>
              <a:off x="624" y="3600"/>
              <a:ext cx="1728" cy="432"/>
            </a:xfrm>
            <a:prstGeom prst="bevel">
              <a:avLst>
                <a:gd name="adj" fmla="val 10417"/>
              </a:avLst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sl-SI">
                <a:latin typeface="Candara" pitchFamily="34" charset="0"/>
              </a:endParaRPr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720" y="3696"/>
              <a:ext cx="1536" cy="231"/>
            </a:xfrm>
            <a:prstGeom prst="rect">
              <a:avLst/>
            </a:prstGeom>
            <a:grpFill/>
            <a:ln w="9525">
              <a:solidFill>
                <a:srgbClr val="FF7F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sl-SI" dirty="0">
                  <a:solidFill>
                    <a:srgbClr val="FFFF99"/>
                  </a:solidFill>
                  <a:latin typeface="Candara" pitchFamily="34" charset="0"/>
                </a:rPr>
                <a:t>ODGOVOR</a:t>
              </a:r>
              <a:endParaRPr lang="en-US" dirty="0">
                <a:solidFill>
                  <a:srgbClr val="FFFF99"/>
                </a:solidFill>
                <a:latin typeface="Candara" pitchFamily="34" charset="0"/>
              </a:endParaRPr>
            </a:p>
          </p:txBody>
        </p:sp>
      </p:grpSp>
      <p:pic>
        <p:nvPicPr>
          <p:cNvPr id="8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5500" y="5564359"/>
            <a:ext cx="952500" cy="901359"/>
          </a:xfrm>
          <a:prstGeom prst="rect">
            <a:avLst/>
          </a:prstGeom>
          <a:noFill/>
        </p:spPr>
      </p:pic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1981200" y="762001"/>
            <a:ext cx="8229600" cy="1815882"/>
          </a:xfrm>
          <a:prstGeom prst="rect">
            <a:avLst/>
          </a:prstGeom>
          <a:solidFill>
            <a:srgbClr val="569319"/>
          </a:solidFill>
          <a:ln w="38100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TOPLA POLETJA IN MRZLE ZIME.</a:t>
            </a:r>
          </a:p>
          <a:p>
            <a:pPr algn="ctr" eaLnBrk="0" hangingPunct="0">
              <a:spcBef>
                <a:spcPct val="50000"/>
              </a:spcBef>
            </a:pPr>
            <a:r>
              <a:rPr lang="sl-SI" sz="3200" b="1" dirty="0">
                <a:solidFill>
                  <a:schemeClr val="bg1"/>
                </a:solidFill>
                <a:latin typeface="Candara" pitchFamily="34" charset="0"/>
              </a:rPr>
              <a:t>NA VISOKIH PLANOTAH PA JE PODNEBJE PODOBNO KOT V ALPSKIH POKRAJINAH.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1333500" y="2743200"/>
            <a:ext cx="9601200" cy="2057400"/>
          </a:xfrm>
          <a:prstGeom prst="rect">
            <a:avLst/>
          </a:prstGeom>
          <a:solidFill>
            <a:schemeClr val="bg1"/>
          </a:solidFill>
          <a:ln w="9525">
            <a:solidFill>
              <a:srgbClr val="FF7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l-SI" sz="3600" dirty="0">
                <a:latin typeface="Candara" pitchFamily="34" charset="0"/>
              </a:rPr>
              <a:t>OPIŠI KAKŠNO JE PODNEBJE </a:t>
            </a:r>
          </a:p>
          <a:p>
            <a:pPr algn="ctr"/>
            <a:r>
              <a:rPr lang="sl-SI" sz="3600" dirty="0">
                <a:latin typeface="Candara" pitchFamily="34" charset="0"/>
              </a:rPr>
              <a:t>V DINARSKO KRAŠKIH POKRAJINAH.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f65e196fd2f127388a82d75976f7342f5ff51"/>
  <p:tag name="ISPRING_RESOURCE_PATHS_HASH" val="4629d1acff76b6dbbddfc74ca371a17fef35e076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5113</TotalTime>
  <Words>513</Words>
  <Application>Microsoft Office PowerPoint</Application>
  <PresentationFormat>Širokozaslonsko</PresentationFormat>
  <Paragraphs>151</Paragraphs>
  <Slides>33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33</vt:i4>
      </vt:variant>
      <vt:variant>
        <vt:lpstr>Diaprojekcije po meri</vt:lpstr>
      </vt:variant>
      <vt:variant>
        <vt:i4>1</vt:i4>
      </vt:variant>
    </vt:vector>
  </HeadingPairs>
  <TitlesOfParts>
    <vt:vector size="38" baseType="lpstr">
      <vt:lpstr>Arial</vt:lpstr>
      <vt:lpstr>Calibri</vt:lpstr>
      <vt:lpstr>Candara</vt:lpstr>
      <vt:lpstr>Default Design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Vir:</vt:lpstr>
      <vt:lpstr>(1.1)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Klavdija</dc:creator>
  <dc:description>Created by Jerry Myers is 1998 for a class.</dc:description>
  <cp:lastModifiedBy>Microsoftov račun</cp:lastModifiedBy>
  <cp:revision>165</cp:revision>
  <dcterms:created xsi:type="dcterms:W3CDTF">1998-08-03T22:24:04Z</dcterms:created>
  <dcterms:modified xsi:type="dcterms:W3CDTF">2020-03-31T12:41:25Z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