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handoutMasterIdLst>
    <p:handoutMasterId r:id="rId35"/>
  </p:handoutMasterIdLst>
  <p:sldIdLst>
    <p:sldId id="280" r:id="rId2"/>
    <p:sldId id="256" r:id="rId3"/>
    <p:sldId id="257" r:id="rId4"/>
    <p:sldId id="260" r:id="rId5"/>
    <p:sldId id="261" r:id="rId6"/>
    <p:sldId id="262" r:id="rId7"/>
    <p:sldId id="264" r:id="rId8"/>
    <p:sldId id="263" r:id="rId9"/>
    <p:sldId id="266" r:id="rId10"/>
    <p:sldId id="267" r:id="rId11"/>
    <p:sldId id="268" r:id="rId12"/>
    <p:sldId id="273" r:id="rId13"/>
    <p:sldId id="272" r:id="rId14"/>
    <p:sldId id="271" r:id="rId15"/>
    <p:sldId id="274" r:id="rId16"/>
    <p:sldId id="270" r:id="rId17"/>
    <p:sldId id="269" r:id="rId18"/>
    <p:sldId id="275" r:id="rId19"/>
    <p:sldId id="276" r:id="rId20"/>
    <p:sldId id="277" r:id="rId21"/>
    <p:sldId id="278" r:id="rId22"/>
    <p:sldId id="279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81" r:id="rId34"/>
  </p:sldIdLst>
  <p:sldSz cx="12192000" cy="6858000"/>
  <p:notesSz cx="6858000" cy="9144000"/>
  <p:custShowLst>
    <p:custShow name="(1.1)" id="0">
      <p:sldLst>
        <p:sld r:id="rId4"/>
      </p:sldLst>
    </p:custShow>
  </p:custShowLst>
  <p:custDataLst>
    <p:tags r:id="rId3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F00"/>
    <a:srgbClr val="569319"/>
    <a:srgbClr val="69B41E"/>
    <a:srgbClr val="C4EE9A"/>
    <a:srgbClr val="339966"/>
    <a:srgbClr val="996633"/>
    <a:srgbClr val="CC9900"/>
    <a:srgbClr val="CCFF66"/>
    <a:srgbClr val="FF66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594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4" d="100"/>
          <a:sy n="34" d="100"/>
        </p:scale>
        <p:origin x="-2146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4E9339-358A-47E6-8011-F4D09FFBFD33}" type="datetimeFigureOut">
              <a:rPr lang="sl-SI" smtClean="0"/>
              <a:pPr/>
              <a:t>31. 03. 2020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5B32D-DC12-4CED-A8B7-84325D8BD794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18641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7646ED-237F-4900-82DC-241C664F0F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ndara" pitchFamily="34" charset="0"/>
              </a:defRPr>
            </a:lvl1pPr>
            <a:lvl2pPr>
              <a:defRPr>
                <a:latin typeface="Candara" pitchFamily="34" charset="0"/>
              </a:defRPr>
            </a:lvl2pPr>
            <a:lvl3pPr>
              <a:defRPr>
                <a:latin typeface="Candara" pitchFamily="34" charset="0"/>
              </a:defRPr>
            </a:lvl3pPr>
            <a:lvl4pPr>
              <a:defRPr>
                <a:latin typeface="Candara" pitchFamily="34" charset="0"/>
              </a:defRPr>
            </a:lvl4pPr>
            <a:lvl5pPr>
              <a:defRPr>
                <a:latin typeface="Candara" pitchFamily="34" charset="0"/>
              </a:defRPr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fld id="{0C6837CD-DB7A-4C40-AB0C-1602957307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>
                <a:latin typeface="Candara" pitchFamily="34" charset="0"/>
              </a:defRPr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defRPr>
                <a:latin typeface="Candara" pitchFamily="34" charset="0"/>
              </a:defRPr>
            </a:lvl1pPr>
            <a:lvl2pPr>
              <a:defRPr>
                <a:latin typeface="Candara" pitchFamily="34" charset="0"/>
              </a:defRPr>
            </a:lvl2pPr>
            <a:lvl3pPr>
              <a:defRPr>
                <a:latin typeface="Candara" pitchFamily="34" charset="0"/>
              </a:defRPr>
            </a:lvl3pPr>
            <a:lvl4pPr>
              <a:defRPr>
                <a:latin typeface="Candara" pitchFamily="34" charset="0"/>
              </a:defRPr>
            </a:lvl4pPr>
            <a:lvl5pPr>
              <a:defRPr>
                <a:latin typeface="Candara" pitchFamily="34" charset="0"/>
              </a:defRPr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fld id="{6D914D7E-7298-4A9E-9CF2-4E0F9B076C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r>
              <a:rPr lang="sl-SI" dirty="0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  <a:lvl2pPr>
              <a:defRPr>
                <a:latin typeface="Candara" pitchFamily="34" charset="0"/>
              </a:defRPr>
            </a:lvl2pPr>
            <a:lvl3pPr>
              <a:defRPr>
                <a:latin typeface="Candara" pitchFamily="34" charset="0"/>
              </a:defRPr>
            </a:lvl3pPr>
            <a:lvl4pPr>
              <a:defRPr>
                <a:latin typeface="Candara" pitchFamily="34" charset="0"/>
              </a:defRPr>
            </a:lvl4pPr>
            <a:lvl5pPr>
              <a:defRPr>
                <a:latin typeface="Candara" pitchFamily="34" charset="0"/>
              </a:defRPr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fld id="{0DC11883-3959-4F74-B58F-09CE05306F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Candara" pitchFamily="34" charset="0"/>
              </a:defRPr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Candara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fld id="{1EE5F3D1-2110-4271-AA1F-953E6407D1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>
                <a:latin typeface="Candara" pitchFamily="34" charset="0"/>
              </a:defRPr>
            </a:lvl1pPr>
            <a:lvl2pPr>
              <a:defRPr sz="2400">
                <a:latin typeface="Candara" pitchFamily="34" charset="0"/>
              </a:defRPr>
            </a:lvl2pPr>
            <a:lvl3pPr>
              <a:defRPr sz="2000">
                <a:latin typeface="Candara" pitchFamily="34" charset="0"/>
              </a:defRPr>
            </a:lvl3pPr>
            <a:lvl4pPr>
              <a:defRPr sz="1800">
                <a:latin typeface="Candara" pitchFamily="34" charset="0"/>
              </a:defRPr>
            </a:lvl4pPr>
            <a:lvl5pPr>
              <a:defRPr sz="1800">
                <a:latin typeface="Candar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>
                <a:latin typeface="Candara" pitchFamily="34" charset="0"/>
              </a:defRPr>
            </a:lvl1pPr>
            <a:lvl2pPr>
              <a:defRPr sz="2400">
                <a:latin typeface="Candara" pitchFamily="34" charset="0"/>
              </a:defRPr>
            </a:lvl2pPr>
            <a:lvl3pPr>
              <a:defRPr sz="2000">
                <a:latin typeface="Candara" pitchFamily="34" charset="0"/>
              </a:defRPr>
            </a:lvl3pPr>
            <a:lvl4pPr>
              <a:defRPr sz="1800">
                <a:latin typeface="Candara" pitchFamily="34" charset="0"/>
              </a:defRPr>
            </a:lvl4pPr>
            <a:lvl5pPr>
              <a:defRPr sz="1800">
                <a:latin typeface="Candar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fld id="{44279B0B-A5B3-45EC-9D69-3E9ADEE744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Candar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Candara" pitchFamily="34" charset="0"/>
              </a:defRPr>
            </a:lvl1pPr>
            <a:lvl2pPr>
              <a:defRPr sz="2000">
                <a:latin typeface="Candara" pitchFamily="34" charset="0"/>
              </a:defRPr>
            </a:lvl2pPr>
            <a:lvl3pPr>
              <a:defRPr sz="1800">
                <a:latin typeface="Candara" pitchFamily="34" charset="0"/>
              </a:defRPr>
            </a:lvl3pPr>
            <a:lvl4pPr>
              <a:defRPr sz="1600">
                <a:latin typeface="Candara" pitchFamily="34" charset="0"/>
              </a:defRPr>
            </a:lvl4pPr>
            <a:lvl5pPr>
              <a:defRPr sz="1600">
                <a:latin typeface="Candar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Candar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latin typeface="Candara" pitchFamily="34" charset="0"/>
              </a:defRPr>
            </a:lvl1pPr>
            <a:lvl2pPr>
              <a:defRPr sz="2000">
                <a:latin typeface="Candara" pitchFamily="34" charset="0"/>
              </a:defRPr>
            </a:lvl2pPr>
            <a:lvl3pPr>
              <a:defRPr sz="1800">
                <a:latin typeface="Candara" pitchFamily="34" charset="0"/>
              </a:defRPr>
            </a:lvl3pPr>
            <a:lvl4pPr>
              <a:defRPr sz="1600">
                <a:latin typeface="Candara" pitchFamily="34" charset="0"/>
              </a:defRPr>
            </a:lvl4pPr>
            <a:lvl5pPr>
              <a:defRPr sz="1600">
                <a:latin typeface="Candar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fld id="{8BCB1814-BD8E-40F8-A3F1-A4B4ECF1CE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fld id="{BD746473-2439-4432-8C60-65FFAFF3C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fld id="{DF012F71-BE0F-43B6-B5F7-DCE418EE1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Candara" pitchFamily="34" charset="0"/>
              </a:defRPr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>
                <a:latin typeface="Candara" pitchFamily="34" charset="0"/>
              </a:defRPr>
            </a:lvl1pPr>
            <a:lvl2pPr>
              <a:defRPr sz="2800">
                <a:latin typeface="Candara" pitchFamily="34" charset="0"/>
              </a:defRPr>
            </a:lvl2pPr>
            <a:lvl3pPr>
              <a:defRPr sz="2400">
                <a:latin typeface="Candara" pitchFamily="34" charset="0"/>
              </a:defRPr>
            </a:lvl3pPr>
            <a:lvl4pPr>
              <a:defRPr sz="2000">
                <a:latin typeface="Candara" pitchFamily="34" charset="0"/>
              </a:defRPr>
            </a:lvl4pPr>
            <a:lvl5pPr>
              <a:defRPr sz="2000">
                <a:latin typeface="Candara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latin typeface="Candar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fld id="{AF858EC8-7ABB-43C8-ADD2-E25C8F604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latin typeface="Candara" pitchFamily="34" charset="0"/>
              </a:defRPr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>
                <a:latin typeface="Candara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latin typeface="Candar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fld id="{6836F8EC-4400-47B1-9DBA-3945D546E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9AE222A-CA89-4A26-8402-6F8BBB9BC17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13" Type="http://schemas.openxmlformats.org/officeDocument/2006/relationships/slide" Target="slide20.xml"/><Relationship Id="rId18" Type="http://schemas.openxmlformats.org/officeDocument/2006/relationships/slide" Target="slide17.xml"/><Relationship Id="rId26" Type="http://schemas.openxmlformats.org/officeDocument/2006/relationships/slide" Target="slide29.xml"/><Relationship Id="rId3" Type="http://schemas.openxmlformats.org/officeDocument/2006/relationships/slide" Target="slide5.xml"/><Relationship Id="rId21" Type="http://schemas.openxmlformats.org/officeDocument/2006/relationships/slide" Target="slide7.xml"/><Relationship Id="rId7" Type="http://schemas.openxmlformats.org/officeDocument/2006/relationships/slide" Target="slide19.xml"/><Relationship Id="rId12" Type="http://schemas.openxmlformats.org/officeDocument/2006/relationships/slide" Target="slide14.xml"/><Relationship Id="rId17" Type="http://schemas.openxmlformats.org/officeDocument/2006/relationships/slide" Target="slide12.xml"/><Relationship Id="rId25" Type="http://schemas.openxmlformats.org/officeDocument/2006/relationships/slide" Target="slide24.xml"/><Relationship Id="rId2" Type="http://schemas.openxmlformats.org/officeDocument/2006/relationships/slide" Target="slide8.xml"/><Relationship Id="rId16" Type="http://schemas.openxmlformats.org/officeDocument/2006/relationships/slide" Target="slide3.xml"/><Relationship Id="rId20" Type="http://schemas.openxmlformats.org/officeDocument/2006/relationships/audio" Target="../media/audio1.wav"/><Relationship Id="rId29" Type="http://schemas.openxmlformats.org/officeDocument/2006/relationships/slide" Target="slide2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11" Type="http://schemas.openxmlformats.org/officeDocument/2006/relationships/slide" Target="slide11.xml"/><Relationship Id="rId24" Type="http://schemas.openxmlformats.org/officeDocument/2006/relationships/slide" Target="slide28.xml"/><Relationship Id="rId32" Type="http://schemas.openxmlformats.org/officeDocument/2006/relationships/slide" Target="slide32.xml"/><Relationship Id="rId5" Type="http://schemas.openxmlformats.org/officeDocument/2006/relationships/slide" Target="slide9.xml"/><Relationship Id="rId15" Type="http://schemas.openxmlformats.org/officeDocument/2006/relationships/slide" Target="slide21.xml"/><Relationship Id="rId23" Type="http://schemas.openxmlformats.org/officeDocument/2006/relationships/slide" Target="slide23.xml"/><Relationship Id="rId28" Type="http://schemas.openxmlformats.org/officeDocument/2006/relationships/slide" Target="slide30.xml"/><Relationship Id="rId10" Type="http://schemas.openxmlformats.org/officeDocument/2006/relationships/slide" Target="slide16.xml"/><Relationship Id="rId19" Type="http://schemas.openxmlformats.org/officeDocument/2006/relationships/slide" Target="slide4.xml"/><Relationship Id="rId31" Type="http://schemas.openxmlformats.org/officeDocument/2006/relationships/slide" Target="slide27.xml"/><Relationship Id="rId4" Type="http://schemas.openxmlformats.org/officeDocument/2006/relationships/slide" Target="slide13.xml"/><Relationship Id="rId9" Type="http://schemas.openxmlformats.org/officeDocument/2006/relationships/slide" Target="slide6.xml"/><Relationship Id="rId14" Type="http://schemas.openxmlformats.org/officeDocument/2006/relationships/slide" Target="slide18.xml"/><Relationship Id="rId22" Type="http://schemas.openxmlformats.org/officeDocument/2006/relationships/slide" Target="slide22.xml"/><Relationship Id="rId27" Type="http://schemas.openxmlformats.org/officeDocument/2006/relationships/slide" Target="slide25.xml"/><Relationship Id="rId30" Type="http://schemas.openxmlformats.org/officeDocument/2006/relationships/slide" Target="slide3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62" name="Rectangle 10"/>
          <p:cNvSpPr>
            <a:spLocks noChangeArrowheads="1"/>
          </p:cNvSpPr>
          <p:nvPr/>
        </p:nvSpPr>
        <p:spPr bwMode="auto">
          <a:xfrm>
            <a:off x="1981200" y="1828800"/>
            <a:ext cx="8245928" cy="3048000"/>
          </a:xfrm>
          <a:prstGeom prst="rect">
            <a:avLst/>
          </a:prstGeom>
          <a:solidFill>
            <a:srgbClr val="339966"/>
          </a:solidFill>
          <a:ln w="38100" cmpd="dbl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6000" dirty="0">
                <a:solidFill>
                  <a:schemeClr val="bg1"/>
                </a:solidFill>
                <a:latin typeface="Candara" pitchFamily="34" charset="0"/>
              </a:rPr>
              <a:t>DINARSKO KRAŠKE </a:t>
            </a:r>
          </a:p>
          <a:p>
            <a:r>
              <a:rPr lang="sl-SI" sz="6000" dirty="0">
                <a:solidFill>
                  <a:schemeClr val="bg1"/>
                </a:solidFill>
                <a:latin typeface="Candara" pitchFamily="34" charset="0"/>
              </a:rPr>
              <a:t>POKRAJINE – </a:t>
            </a:r>
            <a:r>
              <a:rPr lang="sl-SI" sz="2400" dirty="0">
                <a:solidFill>
                  <a:schemeClr val="bg1"/>
                </a:solidFill>
                <a:latin typeface="Candara" pitchFamily="34" charset="0"/>
              </a:rPr>
              <a:t>Živa </a:t>
            </a:r>
            <a:r>
              <a:rPr lang="sl-SI" sz="2400" dirty="0" err="1">
                <a:solidFill>
                  <a:schemeClr val="bg1"/>
                </a:solidFill>
                <a:latin typeface="Candara" pitchFamily="34" charset="0"/>
              </a:rPr>
              <a:t>Štinjek</a:t>
            </a:r>
            <a:endParaRPr lang="sl-SI" sz="2400" dirty="0">
              <a:solidFill>
                <a:schemeClr val="bg1"/>
              </a:solidFill>
              <a:latin typeface="Candara" pitchFamily="34" charset="0"/>
            </a:endParaRPr>
          </a:p>
          <a:p>
            <a:r>
              <a:rPr lang="sl-SI" sz="3600" dirty="0">
                <a:solidFill>
                  <a:schemeClr val="bg1"/>
                </a:solidFill>
                <a:latin typeface="Candara" pitchFamily="34" charset="0"/>
              </a:rPr>
              <a:t>                                         KVIZ 3O VPRAŠANJ</a:t>
            </a:r>
          </a:p>
        </p:txBody>
      </p:sp>
      <p:grpSp>
        <p:nvGrpSpPr>
          <p:cNvPr id="74769" name="Group 17"/>
          <p:cNvGrpSpPr>
            <a:grpSpLocks/>
          </p:cNvGrpSpPr>
          <p:nvPr/>
        </p:nvGrpSpPr>
        <p:grpSpPr bwMode="auto">
          <a:xfrm>
            <a:off x="8458200" y="5486400"/>
            <a:ext cx="1905000" cy="762000"/>
            <a:chOff x="4128" y="3456"/>
            <a:chExt cx="1344" cy="672"/>
          </a:xfrm>
          <a:solidFill>
            <a:srgbClr val="339966"/>
          </a:solidFill>
        </p:grpSpPr>
        <p:sp>
          <p:nvSpPr>
            <p:cNvPr id="74770" name="AutoShape 18"/>
            <p:cNvSpPr>
              <a:spLocks noChangeArrowheads="1"/>
            </p:cNvSpPr>
            <p:nvPr/>
          </p:nvSpPr>
          <p:spPr bwMode="auto">
            <a:xfrm>
              <a:off x="4128" y="3456"/>
              <a:ext cx="1344" cy="672"/>
            </a:xfrm>
            <a:prstGeom prst="bevel">
              <a:avLst>
                <a:gd name="adj" fmla="val 8653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74771" name="Text Box 19"/>
            <p:cNvSpPr txBox="1">
              <a:spLocks noChangeArrowheads="1"/>
            </p:cNvSpPr>
            <p:nvPr/>
          </p:nvSpPr>
          <p:spPr bwMode="auto">
            <a:xfrm>
              <a:off x="4224" y="3552"/>
              <a:ext cx="1152" cy="380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sl-SI" sz="2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ndara" pitchFamily="34" charset="0"/>
                </a:rPr>
                <a:t>ZAČETEK</a:t>
              </a:r>
              <a:endPara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92" name="Group 8"/>
          <p:cNvGrpSpPr>
            <a:grpSpLocks/>
          </p:cNvGrpSpPr>
          <p:nvPr/>
        </p:nvGrpSpPr>
        <p:grpSpPr bwMode="auto">
          <a:xfrm>
            <a:off x="5143500" y="5481551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16393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16394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323439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KAPNIKI, KRAŠKA JAMA, PONVICE …</a:t>
            </a: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sz="3600" dirty="0">
                <a:latin typeface="Candara" pitchFamily="34" charset="0"/>
              </a:rPr>
              <a:t>NAŠTEJ TRI PODZEMNE KRAŠKE POJAVE.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6" name="Group 8"/>
          <p:cNvGrpSpPr>
            <a:grpSpLocks/>
          </p:cNvGrpSpPr>
          <p:nvPr/>
        </p:nvGrpSpPr>
        <p:grpSpPr bwMode="auto">
          <a:xfrm>
            <a:off x="5143500" y="5493027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17417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17418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371599"/>
          </a:xfrm>
          <a:prstGeom prst="rect">
            <a:avLst/>
          </a:prstGeom>
          <a:solidFill>
            <a:srgbClr val="339966"/>
          </a:solidFill>
          <a:ln w="38100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2400" b="1" dirty="0">
              <a:solidFill>
                <a:srgbClr val="FFFFCC"/>
              </a:solidFill>
              <a:latin typeface="Candara" pitchFamily="34" charset="0"/>
            </a:endParaRPr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1981200" y="752606"/>
            <a:ext cx="8229600" cy="1323439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POTEKALE SO PROMETNE POTI. PO REKI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LJUBLJANICI SO TOVORILI BLAGO S ČOLNI.</a:t>
            </a: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sz="3600" dirty="0">
                <a:latin typeface="Candara" pitchFamily="34" charset="0"/>
              </a:rPr>
              <a:t>KAŠEN JE BIL PROMET </a:t>
            </a:r>
          </a:p>
          <a:p>
            <a:pPr algn="ctr"/>
            <a:r>
              <a:rPr lang="sl-SI" sz="3600" dirty="0">
                <a:latin typeface="Candara" pitchFamily="34" charset="0"/>
              </a:rPr>
              <a:t>V DINARSKO KRAŠKIH POKRAJINAH NEKOČ?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  <p:bldP spid="12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6" name="Group 8"/>
          <p:cNvGrpSpPr>
            <a:grpSpLocks/>
          </p:cNvGrpSpPr>
          <p:nvPr/>
        </p:nvGrpSpPr>
        <p:grpSpPr bwMode="auto">
          <a:xfrm>
            <a:off x="51435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2537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2538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9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371599"/>
          </a:xfrm>
          <a:prstGeom prst="rect">
            <a:avLst/>
          </a:prstGeom>
          <a:solidFill>
            <a:srgbClr val="339966"/>
          </a:solidFill>
          <a:ln w="38100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2400" b="1" dirty="0">
              <a:solidFill>
                <a:srgbClr val="FFFFCC"/>
              </a:solidFill>
              <a:latin typeface="Candara" pitchFamily="34" charset="0"/>
            </a:endParaRP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323439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BOGOMOLKA, MEDVED, VOLK, OSASTI PAJEK,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MODRAS, RIS, FOŽ IN PALIČNJAK.</a:t>
            </a: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sz="3600" dirty="0">
                <a:latin typeface="Candara" pitchFamily="34" charset="0"/>
              </a:rPr>
              <a:t>NAŠTEJ ŽIVALI KI ŽIVIJO V DINARSKEM SVETU.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  <p:bldP spid="11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12" name="Group 8"/>
          <p:cNvGrpSpPr>
            <a:grpSpLocks/>
          </p:cNvGrpSpPr>
          <p:nvPr/>
        </p:nvGrpSpPr>
        <p:grpSpPr bwMode="auto">
          <a:xfrm>
            <a:off x="51435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1513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1514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323439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KRAŠKI SVET.</a:t>
            </a: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sz="3600" dirty="0">
                <a:latin typeface="Candara" pitchFamily="34" charset="0"/>
              </a:rPr>
              <a:t>KAKO Z DRUGO BESEDO IMENUJEMO </a:t>
            </a:r>
          </a:p>
          <a:p>
            <a:pPr algn="ctr"/>
            <a:r>
              <a:rPr lang="sl-SI" sz="3600" dirty="0">
                <a:latin typeface="Candara" pitchFamily="34" charset="0"/>
              </a:rPr>
              <a:t>DINARSKI SVET?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9" name="Group 9"/>
          <p:cNvGrpSpPr>
            <a:grpSpLocks/>
          </p:cNvGrpSpPr>
          <p:nvPr/>
        </p:nvGrpSpPr>
        <p:grpSpPr bwMode="auto">
          <a:xfrm>
            <a:off x="5143500" y="5464986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0490" name="AutoShape 10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0491" name="Text Box 11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323439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V GOZDOVIH.</a:t>
            </a: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sz="3600" dirty="0">
                <a:latin typeface="Candara" pitchFamily="34" charset="0"/>
              </a:rPr>
              <a:t>KJE ŽIVI VELIKO ŽIVALI V </a:t>
            </a:r>
          </a:p>
          <a:p>
            <a:pPr algn="ctr"/>
            <a:r>
              <a:rPr lang="sl-SI" sz="3600" dirty="0">
                <a:latin typeface="Candara" pitchFamily="34" charset="0"/>
              </a:rPr>
              <a:t>DINARSKO KRAŠKIH POKRAJINAH?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60" name="Group 8"/>
          <p:cNvGrpSpPr>
            <a:grpSpLocks/>
          </p:cNvGrpSpPr>
          <p:nvPr/>
        </p:nvGrpSpPr>
        <p:grpSpPr bwMode="auto">
          <a:xfrm>
            <a:off x="51435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3561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3562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323439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ZARADI NEČISTOČ KOT SO ILOVICA, PESEK …</a:t>
            </a: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sz="3600" dirty="0">
                <a:latin typeface="Candara" pitchFamily="34" charset="0"/>
              </a:rPr>
              <a:t>ZAKAJ SO NEKATERI APNENCI OBARVANI?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64" name="Group 8"/>
          <p:cNvGrpSpPr>
            <a:grpSpLocks/>
          </p:cNvGrpSpPr>
          <p:nvPr/>
        </p:nvGrpSpPr>
        <p:grpSpPr bwMode="auto">
          <a:xfrm>
            <a:off x="50292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19465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19466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323439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JE ODPRTINA V KRAŠKIH TLEH, KAMOR VODA 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PONIKNE.</a:t>
            </a: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sz="3600" dirty="0">
                <a:latin typeface="Candara" pitchFamily="34" charset="0"/>
              </a:rPr>
              <a:t>KAJ JE POŽIRALNIK?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40" name="Group 8"/>
          <p:cNvGrpSpPr>
            <a:grpSpLocks/>
          </p:cNvGrpSpPr>
          <p:nvPr/>
        </p:nvGrpSpPr>
        <p:grpSpPr bwMode="auto">
          <a:xfrm>
            <a:off x="51435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18441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18442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323439"/>
          </a:xfrm>
          <a:prstGeom prst="rect">
            <a:avLst/>
          </a:prstGeom>
          <a:solidFill>
            <a:srgbClr val="69B41E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UVALA, VRTAČA, KRAŠKO POLJE, 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POŽIRALNIK …</a:t>
            </a: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sz="3600" dirty="0">
                <a:latin typeface="Candara" pitchFamily="34" charset="0"/>
              </a:rPr>
              <a:t>NAŠTEJ TRI POVRŠINSKE KRAŠKE POJAVE.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84" name="Group 8"/>
          <p:cNvGrpSpPr>
            <a:grpSpLocks/>
          </p:cNvGrpSpPr>
          <p:nvPr/>
        </p:nvGrpSpPr>
        <p:grpSpPr bwMode="auto">
          <a:xfrm>
            <a:off x="51435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4585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4586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815882"/>
          </a:xfrm>
          <a:prstGeom prst="rect">
            <a:avLst/>
          </a:prstGeom>
          <a:solidFill>
            <a:srgbClr val="69B41E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NA PLANOTE, HRIBOVJA IN PODOLJA S KRAŠKIMI POLJI.</a:t>
            </a: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sz="3600" dirty="0">
                <a:latin typeface="Candara" pitchFamily="34" charset="0"/>
              </a:rPr>
              <a:t>KAKO RAZDELIMO </a:t>
            </a:r>
          </a:p>
          <a:p>
            <a:pPr algn="ctr"/>
            <a:r>
              <a:rPr lang="sl-SI" sz="3600" dirty="0">
                <a:latin typeface="Candara" pitchFamily="34" charset="0"/>
              </a:rPr>
              <a:t>DINARSO KRAŠKE POKRAJINE?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8" name="Group 8"/>
          <p:cNvGrpSpPr>
            <a:grpSpLocks/>
          </p:cNvGrpSpPr>
          <p:nvPr/>
        </p:nvGrpSpPr>
        <p:grpSpPr bwMode="auto">
          <a:xfrm>
            <a:off x="5143500" y="5441795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5609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5610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323439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SO RAZPOKE V APNENČASTIH TLEH.</a:t>
            </a:r>
          </a:p>
          <a:p>
            <a:pPr algn="ctr" eaLnBrk="0" hangingPunct="0">
              <a:spcBef>
                <a:spcPct val="50000"/>
              </a:spcBef>
            </a:pPr>
            <a:endParaRPr lang="sl-SI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sz="3600" dirty="0">
                <a:latin typeface="Candara" pitchFamily="34" charset="0"/>
              </a:rPr>
              <a:t>KAJ SO ŠKRAPLJE?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434590" y="1124299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2" action="ppaction://hlinksldjump"/>
              </a:rPr>
              <a:t>1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2" action="ppaction://hlinksldjump"/>
              </a:rPr>
              <a:t> 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5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98334" y="1124299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4" action="ppaction://hlinksldjump"/>
              </a:rPr>
              <a:t>1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hlinkClick r:id="rId3" action="ppaction://hlinksldjump"/>
            </a:endParaRPr>
          </a:p>
        </p:txBody>
      </p:sp>
      <p:sp>
        <p:nvSpPr>
          <p:cNvPr id="2056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434590" y="2320028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5" action="ppaction://hlinksldjump"/>
              </a:rPr>
              <a:t>2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58" name="AutoShape 1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109162" y="2283722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7" action="ppaction://hlinksldjump"/>
              </a:rPr>
              <a:t>2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60" name="AutoShape 12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3400" y="4572000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9" action="ppaction://hlinksldjump"/>
              </a:rPr>
              <a:t>4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 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62" name="AutoShape 14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423160" y="4572000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11" action="ppaction://hlinksldjump"/>
              </a:rPr>
              <a:t>4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5" action="ppaction://hlinksldjump"/>
              </a:rPr>
              <a:t> 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64" name="AutoShape 16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081934" y="3432593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13" action="ppaction://hlinksldjump"/>
              </a:rPr>
              <a:t>3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66" name="AutoShape 18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081934" y="4572000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15" action="ppaction://hlinksldjump"/>
              </a:rPr>
              <a:t>4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304800" y="329738"/>
            <a:ext cx="1600200" cy="400110"/>
          </a:xfrm>
          <a:prstGeom prst="rect">
            <a:avLst/>
          </a:prstGeom>
          <a:solidFill>
            <a:srgbClr val="339966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20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1. TEMA</a:t>
            </a:r>
            <a:endParaRPr lang="en-US" sz="20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2209800" y="329738"/>
            <a:ext cx="1600200" cy="400110"/>
          </a:xfrm>
          <a:prstGeom prst="rect">
            <a:avLst/>
          </a:prstGeom>
          <a:solidFill>
            <a:srgbClr val="339966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20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2. TEMA</a:t>
            </a:r>
            <a:endParaRPr lang="en-US" sz="20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4102331" y="312277"/>
            <a:ext cx="1600200" cy="400110"/>
          </a:xfrm>
          <a:prstGeom prst="rect">
            <a:avLst/>
          </a:prstGeom>
          <a:solidFill>
            <a:srgbClr val="339966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2000" b="1" dirty="0">
                <a:solidFill>
                  <a:schemeClr val="bg1">
                    <a:lumMod val="95000"/>
                  </a:schemeClr>
                </a:solidFill>
                <a:latin typeface="Candara" pitchFamily="34" charset="0"/>
              </a:rPr>
              <a:t>3. TEMA</a:t>
            </a:r>
            <a:endParaRPr lang="en-US" sz="2000" b="1" dirty="0">
              <a:solidFill>
                <a:schemeClr val="bg1">
                  <a:lumMod val="95000"/>
                </a:schemeClr>
              </a:solidFill>
              <a:latin typeface="Candara" pitchFamily="34" charset="0"/>
            </a:endParaRP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5994862" y="312277"/>
            <a:ext cx="1600200" cy="400110"/>
          </a:xfrm>
          <a:prstGeom prst="rect">
            <a:avLst/>
          </a:prstGeom>
          <a:solidFill>
            <a:srgbClr val="339966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2000" b="1" dirty="0">
                <a:solidFill>
                  <a:schemeClr val="bg1">
                    <a:lumMod val="95000"/>
                  </a:schemeClr>
                </a:solidFill>
                <a:latin typeface="Candara" pitchFamily="34" charset="0"/>
              </a:rPr>
              <a:t>4. TEMA</a:t>
            </a:r>
            <a:endParaRPr lang="en-US" sz="2000" b="1" dirty="0">
              <a:solidFill>
                <a:schemeClr val="bg1">
                  <a:lumMod val="95000"/>
                </a:schemeClr>
              </a:solidFill>
              <a:latin typeface="Candara" pitchFamily="34" charset="0"/>
            </a:endParaRPr>
          </a:p>
        </p:txBody>
      </p:sp>
      <p:sp>
        <p:nvSpPr>
          <p:cNvPr id="2075" name="AutoShape 27">
            <a:hlinkClick r:id="rId1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20337" y="1127812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16" action="ppaction://hlinksldjump"/>
              </a:rPr>
              <a:t>1</a:t>
            </a:r>
            <a:endParaRPr lang="sl-SI" sz="32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076" name="AutoShape 28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74782" y="3429648"/>
            <a:ext cx="1417155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3" action="ppaction://hlinksldjump"/>
              </a:rPr>
              <a:t>3</a:t>
            </a:r>
            <a:endParaRPr lang="en-US" sz="24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078" name="AutoShape 30">
            <a:hlinkClick r:id="rId1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444529" y="3449158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6" action="ppaction://hlinksldjump"/>
              </a:rPr>
              <a:t>3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 </a:t>
            </a:r>
            <a:endParaRPr lang="en-US" sz="32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079" name="AutoShape 31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68721" y="3449158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8" action="ppaction://hlinksldjump"/>
              </a:rPr>
              <a:t>3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 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80" name="AutoShape 3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95948" y="2265896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12" action="ppaction://hlinksldjump"/>
              </a:rPr>
              <a:t>2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5" action="ppaction://hlinksldjump"/>
              </a:rPr>
              <a:t> 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</a:t>
            </a:r>
            <a:endParaRPr lang="en-US" sz="32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081" name="AutoShape 33">
            <a:hlinkClick r:id="rId1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52547" y="4572000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10" action="ppaction://hlinksldjump"/>
              </a:rPr>
              <a:t>4</a:t>
            </a:r>
            <a:endParaRPr lang="en-US" sz="32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hlinkClick r:id="rId18" action="ppaction://hlinksldjump"/>
            </a:endParaRPr>
          </a:p>
        </p:txBody>
      </p:sp>
      <p:sp>
        <p:nvSpPr>
          <p:cNvPr id="2083" name="AutoShape 3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20338" y="2316266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19" action="ppaction://hlinksldjump"/>
              </a:rPr>
              <a:t>2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84" name="AutoShape 36">
            <a:hlinkClick r:id="rId9" action="ppaction://hlinksldjump" highlightClick="1">
              <a:snd r:embed="rId20" name="WHOOSH.WAV"/>
            </a:hlinkClick>
          </p:cNvPr>
          <p:cNvSpPr>
            <a:spLocks noChangeArrowheads="1"/>
          </p:cNvSpPr>
          <p:nvPr/>
        </p:nvSpPr>
        <p:spPr bwMode="auto">
          <a:xfrm>
            <a:off x="6107446" y="1104612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14" action="ppaction://hlinksldjump"/>
              </a:rPr>
              <a:t>1</a:t>
            </a:r>
            <a:endParaRPr lang="en-US" sz="32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hlinkClick r:id="rId9" action="ppaction://hlinksldjump"/>
            </a:endParaRPr>
          </a:p>
        </p:txBody>
      </p:sp>
      <p:sp>
        <p:nvSpPr>
          <p:cNvPr id="2085" name="AutoShape 37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3400" y="5731484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21" action="ppaction://hlinksldjump"/>
              </a:rPr>
              <a:t>5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 </a:t>
            </a:r>
            <a:endParaRPr lang="en-US" sz="32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86" name="AutoShape 38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423160" y="5715000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17" action="ppaction://hlinksldjump"/>
              </a:rPr>
              <a:t>5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 </a:t>
            </a:r>
            <a:endParaRPr lang="en-US" sz="3200" b="1" dirty="0">
              <a:solidFill>
                <a:schemeClr val="bg1">
                  <a:lumMod val="95000"/>
                </a:schemeClr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  <a:latin typeface="Calibri" panose="020F0502020204030204" pitchFamily="34" charset="0"/>
            </a:endParaRPr>
          </a:p>
        </p:txBody>
      </p:sp>
      <p:sp>
        <p:nvSpPr>
          <p:cNvPr id="2087" name="AutoShape 39">
            <a:hlinkClick r:id="rId1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52547" y="5715000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18" action="ppaction://hlinksldjump"/>
              </a:rPr>
              <a:t>5</a:t>
            </a:r>
            <a:endParaRPr lang="en-US" sz="24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088" name="AutoShape 40">
            <a:hlinkClick r:id="rId2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061123" y="5715000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22" action="ppaction://hlinksldjump"/>
              </a:rPr>
              <a:t>5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7902633" y="309220"/>
            <a:ext cx="1600200" cy="400110"/>
          </a:xfrm>
          <a:prstGeom prst="rect">
            <a:avLst/>
          </a:prstGeom>
          <a:solidFill>
            <a:srgbClr val="339966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2000" b="1" dirty="0">
                <a:solidFill>
                  <a:schemeClr val="bg1">
                    <a:lumMod val="95000"/>
                  </a:schemeClr>
                </a:solidFill>
                <a:latin typeface="Candara" pitchFamily="34" charset="0"/>
              </a:rPr>
              <a:t>5. TEMA</a:t>
            </a:r>
            <a:endParaRPr lang="en-US" sz="2000" b="1" dirty="0">
              <a:solidFill>
                <a:schemeClr val="bg1">
                  <a:lumMod val="95000"/>
                </a:schemeClr>
              </a:solidFill>
              <a:latin typeface="Candara" pitchFamily="34" charset="0"/>
            </a:endParaRP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9795164" y="329738"/>
            <a:ext cx="1600200" cy="400110"/>
          </a:xfrm>
          <a:prstGeom prst="rect">
            <a:avLst/>
          </a:prstGeom>
          <a:solidFill>
            <a:srgbClr val="339966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2000" b="1" dirty="0">
                <a:solidFill>
                  <a:schemeClr val="bg1">
                    <a:lumMod val="95000"/>
                  </a:schemeClr>
                </a:solidFill>
                <a:latin typeface="Candara" pitchFamily="34" charset="0"/>
              </a:rPr>
              <a:t>6. TEMA</a:t>
            </a:r>
            <a:endParaRPr lang="en-US" sz="2000" b="1" dirty="0">
              <a:solidFill>
                <a:schemeClr val="bg1">
                  <a:lumMod val="95000"/>
                </a:schemeClr>
              </a:solidFill>
              <a:latin typeface="Candara" pitchFamily="34" charset="0"/>
            </a:endParaRPr>
          </a:p>
        </p:txBody>
      </p:sp>
      <p:sp>
        <p:nvSpPr>
          <p:cNvPr id="29" name="AutoShape 36">
            <a:hlinkClick r:id="rId9" action="ppaction://hlinksldjump" highlightClick="1">
              <a:snd r:embed="rId20" name="WHOOSH.WAV"/>
            </a:hlinkClick>
          </p:cNvPr>
          <p:cNvSpPr>
            <a:spLocks noChangeArrowheads="1"/>
          </p:cNvSpPr>
          <p:nvPr/>
        </p:nvSpPr>
        <p:spPr bwMode="auto">
          <a:xfrm>
            <a:off x="7927391" y="1119959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23" action="ppaction://hlinksldjump"/>
              </a:rPr>
              <a:t>1</a:t>
            </a:r>
            <a:endParaRPr lang="en-US" sz="32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hlinkClick r:id="rId9" action="ppaction://hlinksldjump"/>
            </a:endParaRPr>
          </a:p>
        </p:txBody>
      </p:sp>
      <p:sp>
        <p:nvSpPr>
          <p:cNvPr id="30" name="AutoShape 36">
            <a:hlinkClick r:id="rId9" action="ppaction://hlinksldjump" highlightClick="1">
              <a:snd r:embed="rId20" name="WHOOSH.WAV"/>
            </a:hlinkClick>
          </p:cNvPr>
          <p:cNvSpPr>
            <a:spLocks noChangeArrowheads="1"/>
          </p:cNvSpPr>
          <p:nvPr/>
        </p:nvSpPr>
        <p:spPr bwMode="auto">
          <a:xfrm>
            <a:off x="9733510" y="1127812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24" action="ppaction://hlinksldjump"/>
              </a:rPr>
              <a:t>1</a:t>
            </a:r>
            <a:endParaRPr lang="en-US" sz="32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hlinkClick r:id="rId9" action="ppaction://hlinksldjump"/>
            </a:endParaRPr>
          </a:p>
        </p:txBody>
      </p:sp>
      <p:sp>
        <p:nvSpPr>
          <p:cNvPr id="31" name="AutoShape 1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13670" y="2283650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25" action="ppaction://hlinksldjump"/>
              </a:rPr>
              <a:t>2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2" name="AutoShape 1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750075" y="2309019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26" action="ppaction://hlinksldjump"/>
              </a:rPr>
              <a:t>2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3" name="AutoShape 31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95147" y="3449158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27" action="ppaction://hlinksldjump"/>
              </a:rPr>
              <a:t>3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8" action="ppaction://hlinksldjump"/>
              </a:rPr>
              <a:t> 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4" name="AutoShape 31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741131" y="3435906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28" action="ppaction://hlinksldjump"/>
              </a:rPr>
              <a:t>3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8" action="ppaction://hlinksldjump"/>
              </a:rPr>
              <a:t> 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5" name="AutoShape 18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7391" y="4580896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29" action="ppaction://hlinksldjump"/>
              </a:rPr>
              <a:t>4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6" name="AutoShape 18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733510" y="4572000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30" action="ppaction://hlinksldjump"/>
              </a:rPr>
              <a:t>4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7" name="AutoShape 40">
            <a:hlinkClick r:id="rId2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36155" y="5689443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31" action="ppaction://hlinksldjump"/>
              </a:rPr>
              <a:t>5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8" name="AutoShape 40">
            <a:hlinkClick r:id="rId2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733510" y="5715000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32" action="ppaction://hlinksldjump"/>
              </a:rPr>
              <a:t>5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1" grpId="0" animBg="1" autoUpdateAnimBg="0"/>
      <p:bldP spid="2072" grpId="0" animBg="1" autoUpdateAnimBg="0"/>
      <p:bldP spid="2073" grpId="0" animBg="1" autoUpdateAnimBg="0"/>
      <p:bldP spid="2074" grpId="0" animBg="1" autoUpdateAnimBg="0"/>
      <p:bldP spid="27" grpId="0" animBg="1" autoUpdateAnimBg="0"/>
      <p:bldP spid="28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32" name="Group 8"/>
          <p:cNvGrpSpPr>
            <a:grpSpLocks/>
          </p:cNvGrpSpPr>
          <p:nvPr/>
        </p:nvGrpSpPr>
        <p:grpSpPr bwMode="auto">
          <a:xfrm>
            <a:off x="51435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6633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6634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>
                  <a:solidFill>
                    <a:srgbClr val="FFFFCC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CC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323439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PRETEŽNO IZ KALCIJEVEGA KARBONATA.</a:t>
            </a: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sz="3600" dirty="0">
                <a:latin typeface="Candara" pitchFamily="34" charset="0"/>
              </a:rPr>
              <a:t>IZ KATERE SNOVI JE VEČINOMA </a:t>
            </a:r>
          </a:p>
          <a:p>
            <a:pPr algn="ctr"/>
            <a:r>
              <a:rPr lang="sl-SI" sz="3600" dirty="0">
                <a:latin typeface="Candara" pitchFamily="34" charset="0"/>
              </a:rPr>
              <a:t>SESTAVLJEN APNENEC?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6" name="Group 8"/>
          <p:cNvGrpSpPr>
            <a:grpSpLocks/>
          </p:cNvGrpSpPr>
          <p:nvPr/>
        </p:nvGrpSpPr>
        <p:grpSpPr bwMode="auto">
          <a:xfrm>
            <a:off x="5143500" y="5441795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7657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7658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>
                  <a:solidFill>
                    <a:srgbClr val="FFFFCC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CC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323439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KRKA, LJUBLJANICA IN KOLPA.</a:t>
            </a: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sz="3600" dirty="0">
                <a:latin typeface="Candara" pitchFamily="34" charset="0"/>
              </a:rPr>
              <a:t>NAŠTEJ VEČJE REKE V DINARSKEM SVETU.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5143500" y="5481551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8681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8682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>
                  <a:solidFill>
                    <a:srgbClr val="FFFFCC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CC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323439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PREPUSTNA.</a:t>
            </a: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sz="3600" dirty="0">
                <a:latin typeface="Candara" pitchFamily="34" charset="0"/>
              </a:rPr>
              <a:t>KAKŠNA TLA SO ZNAČILNA ZA DINARSKI SVET?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5143500" y="5494803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8681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8682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>
                  <a:solidFill>
                    <a:srgbClr val="FFFFCC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CC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323439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V PODOLJIH</a:t>
            </a: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sz="3600" dirty="0">
                <a:latin typeface="Candara" pitchFamily="34" charset="0"/>
              </a:rPr>
              <a:t>KJE JE BOLJ POSELJENO </a:t>
            </a:r>
          </a:p>
          <a:p>
            <a:pPr algn="ctr"/>
            <a:r>
              <a:rPr lang="sl-SI" sz="3600" dirty="0">
                <a:latin typeface="Candara" pitchFamily="34" charset="0"/>
              </a:rPr>
              <a:t>NA PLANOTAH ALI V PODOLJIH?</a:t>
            </a:r>
          </a:p>
        </p:txBody>
      </p:sp>
    </p:spTree>
    <p:extLst>
      <p:ext uri="{BB962C8B-B14F-4D97-AF65-F5344CB8AC3E}">
        <p14:creationId xmlns:p14="http://schemas.microsoft.com/office/powerpoint/2010/main" val="3609130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5143500" y="5461673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8681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8682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>
                  <a:solidFill>
                    <a:srgbClr val="FFFFCC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CC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815882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SNEŽNIŠKA PLANOTA, NANOS, TRNOVSKI GOZD ...</a:t>
            </a: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1295399" y="2744856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sz="3600" dirty="0">
                <a:latin typeface="Candara" pitchFamily="34" charset="0"/>
              </a:rPr>
              <a:t>NAŠETJ VSAJ 2 VRHOVA V DINARSKEM SVETU.</a:t>
            </a:r>
          </a:p>
        </p:txBody>
      </p:sp>
    </p:spTree>
    <p:extLst>
      <p:ext uri="{BB962C8B-B14F-4D97-AF65-F5344CB8AC3E}">
        <p14:creationId xmlns:p14="http://schemas.microsoft.com/office/powerpoint/2010/main" val="3662096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5143500" y="5494803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8681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8682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>
                  <a:solidFill>
                    <a:srgbClr val="FFFFCC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CC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077218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JE REKA KI TEČE NEKAJ ČASA TEČE PO POVRŠJU NATO PA PONIKNE V ZEMLJO.</a:t>
            </a: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sz="3600" dirty="0">
                <a:latin typeface="Candara" pitchFamily="34" charset="0"/>
              </a:rPr>
              <a:t>KAJ JE PONIKALNICA?</a:t>
            </a:r>
          </a:p>
        </p:txBody>
      </p:sp>
    </p:spTree>
    <p:extLst>
      <p:ext uri="{BB962C8B-B14F-4D97-AF65-F5344CB8AC3E}">
        <p14:creationId xmlns:p14="http://schemas.microsoft.com/office/powerpoint/2010/main" val="3117731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51435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8681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8682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>
                  <a:solidFill>
                    <a:srgbClr val="FFFFCC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CC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2019300" y="762001"/>
            <a:ext cx="8229600" cy="1323439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JE ZELO MOČAN IZVIR IZ KATEREGA 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PRITEČE REKA.</a:t>
            </a: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sz="3600" dirty="0">
                <a:latin typeface="Candara" pitchFamily="34" charset="0"/>
              </a:rPr>
              <a:t>KAJ JE KRAŠKI IZVIR?</a:t>
            </a:r>
          </a:p>
        </p:txBody>
      </p:sp>
    </p:spTree>
    <p:extLst>
      <p:ext uri="{BB962C8B-B14F-4D97-AF65-F5344CB8AC3E}">
        <p14:creationId xmlns:p14="http://schemas.microsoft.com/office/powerpoint/2010/main" val="2975294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51435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8681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8682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>
                  <a:solidFill>
                    <a:srgbClr val="FFFFCC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CC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323439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BELE ALI SKORAJ BELE BARVE.</a:t>
            </a: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sz="3600" dirty="0">
                <a:latin typeface="Candara" pitchFamily="34" charset="0"/>
              </a:rPr>
              <a:t>KATERE BARVE JE ČISTI APNENEC?</a:t>
            </a:r>
          </a:p>
        </p:txBody>
      </p:sp>
    </p:spTree>
    <p:extLst>
      <p:ext uri="{BB962C8B-B14F-4D97-AF65-F5344CB8AC3E}">
        <p14:creationId xmlns:p14="http://schemas.microsoft.com/office/powerpoint/2010/main" val="2936368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5181600" y="5499653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8681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8682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>
                  <a:solidFill>
                    <a:srgbClr val="FFFFCC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CC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323439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STALAGMIT</a:t>
            </a: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sz="3600" dirty="0">
                <a:latin typeface="Candara" pitchFamily="34" charset="0"/>
              </a:rPr>
              <a:t>KATERI KAPNIK RASTE S TAL?</a:t>
            </a:r>
          </a:p>
        </p:txBody>
      </p:sp>
    </p:spTree>
    <p:extLst>
      <p:ext uri="{BB962C8B-B14F-4D97-AF65-F5344CB8AC3E}">
        <p14:creationId xmlns:p14="http://schemas.microsoft.com/office/powerpoint/2010/main" val="869531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5143500" y="5781676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8681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8682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>
                  <a:solidFill>
                    <a:srgbClr val="FFFFCC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CC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323439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STALAKTIT</a:t>
            </a: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sz="3600" dirty="0">
                <a:latin typeface="Candara" pitchFamily="34" charset="0"/>
              </a:rPr>
              <a:t>KATERI KAPNIK RASTE S STROPA?</a:t>
            </a:r>
          </a:p>
        </p:txBody>
      </p:sp>
    </p:spTree>
    <p:extLst>
      <p:ext uri="{BB962C8B-B14F-4D97-AF65-F5344CB8AC3E}">
        <p14:creationId xmlns:p14="http://schemas.microsoft.com/office/powerpoint/2010/main" val="22268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9" name="Group 7"/>
          <p:cNvGrpSpPr>
            <a:grpSpLocks/>
          </p:cNvGrpSpPr>
          <p:nvPr/>
        </p:nvGrpSpPr>
        <p:grpSpPr bwMode="auto">
          <a:xfrm>
            <a:off x="51435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3080" name="AutoShape 8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sl-SI">
                <a:latin typeface="Candara" pitchFamily="34" charset="0"/>
              </a:endParaRPr>
            </a:p>
          </p:txBody>
        </p:sp>
        <p:sp>
          <p:nvSpPr>
            <p:cNvPr id="3081" name="Text Box 9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17409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>
                <a:latin typeface="Candara" pitchFamily="34" charset="0"/>
              </a:rPr>
              <a:t>KJE LEŽIJO DINARSKO KRAŠKE POKRAJINE?</a:t>
            </a:r>
          </a:p>
        </p:txBody>
      </p:sp>
      <p:sp>
        <p:nvSpPr>
          <p:cNvPr id="9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323439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LEŽIJO NA JUGU SLOVENIJE.</a:t>
            </a: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5181600" y="5512905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8681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8682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>
                  <a:solidFill>
                    <a:srgbClr val="FFFFCC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CC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323439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V PODZEMNIH JAMAH.</a:t>
            </a: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sz="3600" dirty="0">
                <a:latin typeface="Candara" pitchFamily="34" charset="0"/>
              </a:rPr>
              <a:t>KJE ŽIVI ČLOVEŠKA RIBICA?</a:t>
            </a:r>
          </a:p>
        </p:txBody>
      </p:sp>
    </p:spTree>
    <p:extLst>
      <p:ext uri="{BB962C8B-B14F-4D97-AF65-F5344CB8AC3E}">
        <p14:creationId xmlns:p14="http://schemas.microsoft.com/office/powerpoint/2010/main" val="1359502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5181600" y="5552662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8681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8682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>
                  <a:solidFill>
                    <a:srgbClr val="FFFFCC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CC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323439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ZARADI MALO PRSTI </a:t>
            </a: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sz="3600" dirty="0">
                <a:latin typeface="Candara" pitchFamily="34" charset="0"/>
              </a:rPr>
              <a:t>ZAKAJ SE JE PREBIVALSTVO ŽE OD NEKDAJ </a:t>
            </a:r>
          </a:p>
          <a:p>
            <a:pPr algn="ctr"/>
            <a:r>
              <a:rPr lang="sl-SI" sz="3600" dirty="0">
                <a:latin typeface="Candara" pitchFamily="34" charset="0"/>
              </a:rPr>
              <a:t>ODSELJEVALO?</a:t>
            </a:r>
          </a:p>
        </p:txBody>
      </p:sp>
    </p:spTree>
    <p:extLst>
      <p:ext uri="{BB962C8B-B14F-4D97-AF65-F5344CB8AC3E}">
        <p14:creationId xmlns:p14="http://schemas.microsoft.com/office/powerpoint/2010/main" val="453334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51435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8681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8682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>
                  <a:solidFill>
                    <a:srgbClr val="FFFFCC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CC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323439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NE</a:t>
            </a: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sz="3600" dirty="0">
                <a:latin typeface="Candara" pitchFamily="34" charset="0"/>
              </a:rPr>
              <a:t>ALI JE KMETIJSTO V DINARSKO KRAŠKIH </a:t>
            </a:r>
          </a:p>
          <a:p>
            <a:pPr algn="ctr"/>
            <a:r>
              <a:rPr lang="sl-SI" sz="3600" dirty="0">
                <a:latin typeface="Candara" pitchFamily="34" charset="0"/>
              </a:rPr>
              <a:t>POKRAJINAH DOBRO RAZVITO?</a:t>
            </a:r>
          </a:p>
        </p:txBody>
      </p:sp>
    </p:spTree>
    <p:extLst>
      <p:ext uri="{BB962C8B-B14F-4D97-AF65-F5344CB8AC3E}">
        <p14:creationId xmlns:p14="http://schemas.microsoft.com/office/powerpoint/2010/main" val="1975662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581400" y="2209800"/>
            <a:ext cx="5257800" cy="566738"/>
          </a:xfrm>
        </p:spPr>
        <p:txBody>
          <a:bodyPr/>
          <a:lstStyle/>
          <a:p>
            <a:pPr algn="ctr"/>
            <a:r>
              <a:rPr lang="sl-SI" dirty="0"/>
              <a:t>Vir: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3276600" y="2971800"/>
            <a:ext cx="5486400" cy="804862"/>
          </a:xfrm>
        </p:spPr>
        <p:txBody>
          <a:bodyPr/>
          <a:lstStyle/>
          <a:p>
            <a:pPr algn="ctr"/>
            <a:r>
              <a:rPr lang="sl-SI" sz="2000" dirty="0"/>
              <a:t>Jerry Myers: JEOPARDY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9" name="Group 11"/>
          <p:cNvGrpSpPr>
            <a:grpSpLocks/>
          </p:cNvGrpSpPr>
          <p:nvPr/>
        </p:nvGrpSpPr>
        <p:grpSpPr bwMode="auto">
          <a:xfrm>
            <a:off x="51435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7177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7178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9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323439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POSTOJNA</a:t>
            </a: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1295399" y="2796199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sz="3600" dirty="0">
                <a:latin typeface="Candara" pitchFamily="34" charset="0"/>
              </a:rPr>
              <a:t>KATERO JE NAJVEČJE MESTO V </a:t>
            </a:r>
          </a:p>
          <a:p>
            <a:pPr algn="ctr"/>
            <a:r>
              <a:rPr lang="sl-SI" sz="3600" dirty="0">
                <a:latin typeface="Candara" pitchFamily="34" charset="0"/>
              </a:rPr>
              <a:t>DINARSKO KRAŠKIH POKRAJINAH?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8" name="Group 8"/>
          <p:cNvGrpSpPr>
            <a:grpSpLocks/>
          </p:cNvGrpSpPr>
          <p:nvPr/>
        </p:nvGrpSpPr>
        <p:grpSpPr bwMode="auto">
          <a:xfrm>
            <a:off x="51435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10249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10250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1981200" y="742024"/>
            <a:ext cx="8229600" cy="1323439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APNENEC IN DOLOMIT</a:t>
            </a: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sz="3600" dirty="0">
                <a:latin typeface="Candara" pitchFamily="34" charset="0"/>
              </a:rPr>
              <a:t>KATERI DVE KAMNINI PREVLADUJETA</a:t>
            </a:r>
          </a:p>
          <a:p>
            <a:pPr algn="ctr"/>
            <a:r>
              <a:rPr lang="sl-SI" sz="3600" dirty="0">
                <a:latin typeface="Candara" pitchFamily="34" charset="0"/>
              </a:rPr>
              <a:t>V DINARSKO KRAŠKIH POKRAJINAH?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73" name="Group 9"/>
          <p:cNvGrpSpPr>
            <a:grpSpLocks/>
          </p:cNvGrpSpPr>
          <p:nvPr/>
        </p:nvGrpSpPr>
        <p:grpSpPr bwMode="auto">
          <a:xfrm>
            <a:off x="51435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11274" name="AutoShape 10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11275" name="Text Box 11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323439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ČLOVEŠKA RIBICA</a:t>
            </a: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295399" y="2796199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>
                <a:latin typeface="Candara" pitchFamily="34" charset="0"/>
              </a:rPr>
              <a:t>KATERA JE NAJVEČJA JAMSKA ŽIVAL NA SVETU?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22" name="Group 10"/>
          <p:cNvGrpSpPr>
            <a:grpSpLocks/>
          </p:cNvGrpSpPr>
          <p:nvPr/>
        </p:nvGrpSpPr>
        <p:grpSpPr bwMode="auto">
          <a:xfrm>
            <a:off x="5143500" y="5448421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13323" name="AutoShape 11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13324" name="Text Box 12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10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815882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POSTOJNA, GROSUPLJE, ČRNOMELJ, KOČEVJE, RIBNICA, PIVKA …</a:t>
            </a: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295399" y="2796199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sz="3600" dirty="0">
                <a:latin typeface="Candara" pitchFamily="34" charset="0"/>
              </a:rPr>
              <a:t>NAŠTEJ VSAJ 3 VEČJA MESTA V </a:t>
            </a:r>
          </a:p>
          <a:p>
            <a:pPr algn="ctr"/>
            <a:r>
              <a:rPr lang="sl-SI" sz="3600" dirty="0">
                <a:latin typeface="Candara" pitchFamily="34" charset="0"/>
              </a:rPr>
              <a:t>DINARSKO KRAŠKIH POKRAJINAH.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6" name="Group 8"/>
          <p:cNvGrpSpPr>
            <a:grpSpLocks/>
          </p:cNvGrpSpPr>
          <p:nvPr/>
        </p:nvGrpSpPr>
        <p:grpSpPr bwMode="auto">
          <a:xfrm>
            <a:off x="51435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12297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12298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2819400" y="2209800"/>
            <a:ext cx="6705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sl-SI" sz="3600">
              <a:latin typeface="Candara" pitchFamily="34" charset="0"/>
            </a:endParaRPr>
          </a:p>
        </p:txBody>
      </p:sp>
      <p:pic>
        <p:nvPicPr>
          <p:cNvPr id="9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323439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FRANCOSKI LAN, PERUNIKA …</a:t>
            </a: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sz="3600" dirty="0">
                <a:latin typeface="Candara" pitchFamily="34" charset="0"/>
              </a:rPr>
              <a:t>NAŠTEJ DVE POSEBNI CVETLICI, KI RASTETA </a:t>
            </a:r>
          </a:p>
          <a:p>
            <a:pPr algn="ctr"/>
            <a:r>
              <a:rPr lang="sl-SI" sz="3600" dirty="0">
                <a:latin typeface="Candara" pitchFamily="34" charset="0"/>
              </a:rPr>
              <a:t>V DINARSKO KRAŠKIH POKRAJINAH.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8" name="Group 8"/>
          <p:cNvGrpSpPr>
            <a:grpSpLocks/>
          </p:cNvGrpSpPr>
          <p:nvPr/>
        </p:nvGrpSpPr>
        <p:grpSpPr bwMode="auto">
          <a:xfrm>
            <a:off x="51435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15369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15370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815882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TOPLA POLETJA IN MRZLE ZIME.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NA VISOKIH PLANOTAH PA JE PODNEBJE PODOBNO KOT V ALPSKIH POKRAJINAH.</a:t>
            </a: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l-SI" sz="3600" dirty="0">
                <a:latin typeface="Candara" pitchFamily="34" charset="0"/>
              </a:rPr>
              <a:t>OPIŠI KAKŠNO JE PODNEBJE </a:t>
            </a:r>
          </a:p>
          <a:p>
            <a:pPr algn="ctr"/>
            <a:r>
              <a:rPr lang="sl-SI" sz="3600" dirty="0">
                <a:latin typeface="Candara" pitchFamily="34" charset="0"/>
              </a:rPr>
              <a:t>V DINARSKO KRAŠKIH POKRAJINAH.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f65e196fd2f127388a82d75976f7342f5ff51"/>
  <p:tag name="ISPRING_RESOURCE_PATHS_HASH" val="4629d1acff76b6dbbddfc74ca371a17fef35e076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5113</TotalTime>
  <Words>513</Words>
  <Application>Microsoft Office PowerPoint</Application>
  <PresentationFormat>Širokozaslonsko</PresentationFormat>
  <Paragraphs>151</Paragraphs>
  <Slides>33</Slides>
  <Notes>0</Notes>
  <HiddenSlides>0</HiddenSlides>
  <MMClips>0</MMClips>
  <ScaleCrop>false</ScaleCrop>
  <HeadingPairs>
    <vt:vector size="8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33</vt:i4>
      </vt:variant>
      <vt:variant>
        <vt:lpstr>Diaprojekcije po meri</vt:lpstr>
      </vt:variant>
      <vt:variant>
        <vt:i4>1</vt:i4>
      </vt:variant>
    </vt:vector>
  </HeadingPairs>
  <TitlesOfParts>
    <vt:vector size="38" baseType="lpstr">
      <vt:lpstr>Arial</vt:lpstr>
      <vt:lpstr>Calibri</vt:lpstr>
      <vt:lpstr>Candara</vt:lpstr>
      <vt:lpstr>Default Design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Vir:</vt:lpstr>
      <vt:lpstr>(1.1)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Kviz</dc:title>
  <dc:creator>Klavdija</dc:creator>
  <dc:description>Created by Jerry Myers is 1998 for a class.</dc:description>
  <cp:lastModifiedBy>Microsoftov račun</cp:lastModifiedBy>
  <cp:revision>165</cp:revision>
  <dcterms:created xsi:type="dcterms:W3CDTF">1998-08-03T22:24:04Z</dcterms:created>
  <dcterms:modified xsi:type="dcterms:W3CDTF">2020-03-31T12:41:25Z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e completed">
    <vt:lpwstr>1998</vt:lpwstr>
  </property>
</Properties>
</file>